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260" r:id="rId2"/>
    <p:sldMasterId id="2147484273" r:id="rId3"/>
    <p:sldMasterId id="2147484286" r:id="rId4"/>
    <p:sldMasterId id="2147484299" r:id="rId5"/>
    <p:sldMasterId id="2147484312" r:id="rId6"/>
  </p:sldMasterIdLst>
  <p:notesMasterIdLst>
    <p:notesMasterId r:id="rId148"/>
  </p:notesMasterIdLst>
  <p:handoutMasterIdLst>
    <p:handoutMasterId r:id="rId149"/>
  </p:handoutMasterIdLst>
  <p:sldIdLst>
    <p:sldId id="1385" r:id="rId7"/>
    <p:sldId id="1622" r:id="rId8"/>
    <p:sldId id="1617" r:id="rId9"/>
    <p:sldId id="1618" r:id="rId10"/>
    <p:sldId id="1619" r:id="rId11"/>
    <p:sldId id="1623" r:id="rId12"/>
    <p:sldId id="1620" r:id="rId13"/>
    <p:sldId id="1621" r:id="rId14"/>
    <p:sldId id="1624" r:id="rId15"/>
    <p:sldId id="1469" r:id="rId16"/>
    <p:sldId id="1482" r:id="rId17"/>
    <p:sldId id="1481" r:id="rId18"/>
    <p:sldId id="1437" r:id="rId19"/>
    <p:sldId id="1487" r:id="rId20"/>
    <p:sldId id="1526" r:id="rId21"/>
    <p:sldId id="1528" r:id="rId22"/>
    <p:sldId id="1448" r:id="rId23"/>
    <p:sldId id="1465" r:id="rId24"/>
    <p:sldId id="1463" r:id="rId25"/>
    <p:sldId id="1484" r:id="rId26"/>
    <p:sldId id="1486" r:id="rId27"/>
    <p:sldId id="1639" r:id="rId28"/>
    <p:sldId id="1640" r:id="rId29"/>
    <p:sldId id="1641" r:id="rId30"/>
    <p:sldId id="1642" r:id="rId31"/>
    <p:sldId id="1644" r:id="rId32"/>
    <p:sldId id="1529" r:id="rId33"/>
    <p:sldId id="1569" r:id="rId34"/>
    <p:sldId id="1567" r:id="rId35"/>
    <p:sldId id="1564" r:id="rId36"/>
    <p:sldId id="1565" r:id="rId37"/>
    <p:sldId id="1566" r:id="rId38"/>
    <p:sldId id="1530" r:id="rId39"/>
    <p:sldId id="1531" r:id="rId40"/>
    <p:sldId id="1532" r:id="rId41"/>
    <p:sldId id="1533" r:id="rId42"/>
    <p:sldId id="1535" r:id="rId43"/>
    <p:sldId id="1534" r:id="rId44"/>
    <p:sldId id="1536" r:id="rId45"/>
    <p:sldId id="1537" r:id="rId46"/>
    <p:sldId id="1538" r:id="rId47"/>
    <p:sldId id="1539" r:id="rId48"/>
    <p:sldId id="1540" r:id="rId49"/>
    <p:sldId id="1541" r:id="rId50"/>
    <p:sldId id="1542" r:id="rId51"/>
    <p:sldId id="1543" r:id="rId52"/>
    <p:sldId id="1544" r:id="rId53"/>
    <p:sldId id="1580" r:id="rId54"/>
    <p:sldId id="1579" r:id="rId55"/>
    <p:sldId id="1548" r:id="rId56"/>
    <p:sldId id="1549" r:id="rId57"/>
    <p:sldId id="1550" r:id="rId58"/>
    <p:sldId id="1551" r:id="rId59"/>
    <p:sldId id="1552" r:id="rId60"/>
    <p:sldId id="1553" r:id="rId61"/>
    <p:sldId id="1554" r:id="rId62"/>
    <p:sldId id="1555" r:id="rId63"/>
    <p:sldId id="1556" r:id="rId64"/>
    <p:sldId id="1558" r:id="rId65"/>
    <p:sldId id="1559" r:id="rId66"/>
    <p:sldId id="1560" r:id="rId67"/>
    <p:sldId id="1561" r:id="rId68"/>
    <p:sldId id="1577" r:id="rId69"/>
    <p:sldId id="1570" r:id="rId70"/>
    <p:sldId id="1571" r:id="rId71"/>
    <p:sldId id="1572" r:id="rId72"/>
    <p:sldId id="1573" r:id="rId73"/>
    <p:sldId id="1574" r:id="rId74"/>
    <p:sldId id="1614" r:id="rId75"/>
    <p:sldId id="1615" r:id="rId76"/>
    <p:sldId id="1576" r:id="rId77"/>
    <p:sldId id="1496" r:id="rId78"/>
    <p:sldId id="1638" r:id="rId79"/>
    <p:sldId id="1498" r:id="rId80"/>
    <p:sldId id="1625" r:id="rId81"/>
    <p:sldId id="1581" r:id="rId82"/>
    <p:sldId id="1616" r:id="rId83"/>
    <p:sldId id="1627" r:id="rId84"/>
    <p:sldId id="1485" r:id="rId85"/>
    <p:sldId id="1583" r:id="rId86"/>
    <p:sldId id="1584" r:id="rId87"/>
    <p:sldId id="1585" r:id="rId88"/>
    <p:sldId id="1589" r:id="rId89"/>
    <p:sldId id="1591" r:id="rId90"/>
    <p:sldId id="1495" r:id="rId91"/>
    <p:sldId id="1587" r:id="rId92"/>
    <p:sldId id="1578" r:id="rId93"/>
    <p:sldId id="1588" r:id="rId94"/>
    <p:sldId id="1562" r:id="rId95"/>
    <p:sldId id="1563" r:id="rId96"/>
    <p:sldId id="1488" r:id="rId97"/>
    <p:sldId id="1489" r:id="rId98"/>
    <p:sldId id="1490" r:id="rId99"/>
    <p:sldId id="1491" r:id="rId100"/>
    <p:sldId id="1592" r:id="rId101"/>
    <p:sldId id="1599" r:id="rId102"/>
    <p:sldId id="1602" r:id="rId103"/>
    <p:sldId id="1600" r:id="rId104"/>
    <p:sldId id="1501" r:id="rId105"/>
    <p:sldId id="1601" r:id="rId106"/>
    <p:sldId id="1594" r:id="rId107"/>
    <p:sldId id="1595" r:id="rId108"/>
    <p:sldId id="1596" r:id="rId109"/>
    <p:sldId id="1598" r:id="rId110"/>
    <p:sldId id="1597" r:id="rId111"/>
    <p:sldId id="1603" r:id="rId112"/>
    <p:sldId id="1521" r:id="rId113"/>
    <p:sldId id="1593" r:id="rId114"/>
    <p:sldId id="1604" r:id="rId115"/>
    <p:sldId id="1510" r:id="rId116"/>
    <p:sldId id="1586" r:id="rId117"/>
    <p:sldId id="1605" r:id="rId118"/>
    <p:sldId id="1520" r:id="rId119"/>
    <p:sldId id="1499" r:id="rId120"/>
    <p:sldId id="1631" r:id="rId121"/>
    <p:sldId id="1505" r:id="rId122"/>
    <p:sldId id="1630" r:id="rId123"/>
    <p:sldId id="1494" r:id="rId124"/>
    <p:sldId id="1612" r:id="rId125"/>
    <p:sldId id="1610" r:id="rId126"/>
    <p:sldId id="1632" r:id="rId127"/>
    <p:sldId id="1635" r:id="rId128"/>
    <p:sldId id="1633" r:id="rId129"/>
    <p:sldId id="1504" r:id="rId130"/>
    <p:sldId id="1637" r:id="rId131"/>
    <p:sldId id="1636" r:id="rId132"/>
    <p:sldId id="1518" r:id="rId133"/>
    <p:sldId id="1503" r:id="rId134"/>
    <p:sldId id="1613" r:id="rId135"/>
    <p:sldId id="1611" r:id="rId136"/>
    <p:sldId id="1502" r:id="rId137"/>
    <p:sldId id="1524" r:id="rId138"/>
    <p:sldId id="1507" r:id="rId139"/>
    <p:sldId id="1607" r:id="rId140"/>
    <p:sldId id="1506" r:id="rId141"/>
    <p:sldId id="1608" r:id="rId142"/>
    <p:sldId id="1519" r:id="rId143"/>
    <p:sldId id="1628" r:id="rId144"/>
    <p:sldId id="1629" r:id="rId145"/>
    <p:sldId id="1466" r:id="rId146"/>
    <p:sldId id="1643" r:id="rId147"/>
  </p:sldIdLst>
  <p:sldSz cx="9144000" cy="6858000" type="screen4x3"/>
  <p:notesSz cx="6858000" cy="9737725"/>
  <p:defaultTextStyle>
    <a:defPPr>
      <a:defRPr lang="it-IT"/>
    </a:defPPr>
    <a:lvl1pPr algn="ctr" rtl="0" fontAlgn="base">
      <a:spcBef>
        <a:spcPct val="0"/>
      </a:spcBef>
      <a:spcAft>
        <a:spcPct val="0"/>
      </a:spcAft>
      <a:defRPr b="1" kern="1200">
        <a:solidFill>
          <a:srgbClr val="5F5F5F"/>
        </a:solidFill>
        <a:latin typeface="Verdana" pitchFamily="34" charset="0"/>
        <a:ea typeface="+mn-ea"/>
        <a:cs typeface="+mn-cs"/>
      </a:defRPr>
    </a:lvl1pPr>
    <a:lvl2pPr marL="457200" algn="ctr" rtl="0" fontAlgn="base">
      <a:spcBef>
        <a:spcPct val="0"/>
      </a:spcBef>
      <a:spcAft>
        <a:spcPct val="0"/>
      </a:spcAft>
      <a:defRPr b="1" kern="1200">
        <a:solidFill>
          <a:srgbClr val="5F5F5F"/>
        </a:solidFill>
        <a:latin typeface="Verdana" pitchFamily="34" charset="0"/>
        <a:ea typeface="+mn-ea"/>
        <a:cs typeface="+mn-cs"/>
      </a:defRPr>
    </a:lvl2pPr>
    <a:lvl3pPr marL="914400" algn="ctr" rtl="0" fontAlgn="base">
      <a:spcBef>
        <a:spcPct val="0"/>
      </a:spcBef>
      <a:spcAft>
        <a:spcPct val="0"/>
      </a:spcAft>
      <a:defRPr b="1" kern="1200">
        <a:solidFill>
          <a:srgbClr val="5F5F5F"/>
        </a:solidFill>
        <a:latin typeface="Verdana" pitchFamily="34" charset="0"/>
        <a:ea typeface="+mn-ea"/>
        <a:cs typeface="+mn-cs"/>
      </a:defRPr>
    </a:lvl3pPr>
    <a:lvl4pPr marL="1371600" algn="ctr" rtl="0" fontAlgn="base">
      <a:spcBef>
        <a:spcPct val="0"/>
      </a:spcBef>
      <a:spcAft>
        <a:spcPct val="0"/>
      </a:spcAft>
      <a:defRPr b="1" kern="1200">
        <a:solidFill>
          <a:srgbClr val="5F5F5F"/>
        </a:solidFill>
        <a:latin typeface="Verdana" pitchFamily="34" charset="0"/>
        <a:ea typeface="+mn-ea"/>
        <a:cs typeface="+mn-cs"/>
      </a:defRPr>
    </a:lvl4pPr>
    <a:lvl5pPr marL="1828800" algn="ctr" rtl="0" fontAlgn="base">
      <a:spcBef>
        <a:spcPct val="0"/>
      </a:spcBef>
      <a:spcAft>
        <a:spcPct val="0"/>
      </a:spcAft>
      <a:defRPr b="1" kern="1200">
        <a:solidFill>
          <a:srgbClr val="5F5F5F"/>
        </a:solidFill>
        <a:latin typeface="Verdana" pitchFamily="34" charset="0"/>
        <a:ea typeface="+mn-ea"/>
        <a:cs typeface="+mn-cs"/>
      </a:defRPr>
    </a:lvl5pPr>
    <a:lvl6pPr marL="2286000" algn="l" defTabSz="914400" rtl="0" eaLnBrk="1" latinLnBrk="0" hangingPunct="1">
      <a:defRPr b="1" kern="1200">
        <a:solidFill>
          <a:srgbClr val="5F5F5F"/>
        </a:solidFill>
        <a:latin typeface="Verdana" pitchFamily="34" charset="0"/>
        <a:ea typeface="+mn-ea"/>
        <a:cs typeface="+mn-cs"/>
      </a:defRPr>
    </a:lvl6pPr>
    <a:lvl7pPr marL="2743200" algn="l" defTabSz="914400" rtl="0" eaLnBrk="1" latinLnBrk="0" hangingPunct="1">
      <a:defRPr b="1" kern="1200">
        <a:solidFill>
          <a:srgbClr val="5F5F5F"/>
        </a:solidFill>
        <a:latin typeface="Verdana" pitchFamily="34" charset="0"/>
        <a:ea typeface="+mn-ea"/>
        <a:cs typeface="+mn-cs"/>
      </a:defRPr>
    </a:lvl7pPr>
    <a:lvl8pPr marL="3200400" algn="l" defTabSz="914400" rtl="0" eaLnBrk="1" latinLnBrk="0" hangingPunct="1">
      <a:defRPr b="1" kern="1200">
        <a:solidFill>
          <a:srgbClr val="5F5F5F"/>
        </a:solidFill>
        <a:latin typeface="Verdana" pitchFamily="34" charset="0"/>
        <a:ea typeface="+mn-ea"/>
        <a:cs typeface="+mn-cs"/>
      </a:defRPr>
    </a:lvl8pPr>
    <a:lvl9pPr marL="3657600" algn="l" defTabSz="914400" rtl="0" eaLnBrk="1" latinLnBrk="0" hangingPunct="1">
      <a:defRPr b="1" kern="1200">
        <a:solidFill>
          <a:srgbClr val="5F5F5F"/>
        </a:solidFill>
        <a:latin typeface="Verdana"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067">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336699"/>
    <a:srgbClr val="DE3500"/>
    <a:srgbClr val="FBDB9B"/>
    <a:srgbClr val="FDEED3"/>
    <a:srgbClr val="FFFFCC"/>
    <a:srgbClr val="DE0000"/>
    <a:srgbClr val="D30B0B"/>
    <a:srgbClr val="221100"/>
    <a:srgbClr val="FBFB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75" autoAdjust="0"/>
    <p:restoredTop sz="98305" autoAdjust="0"/>
  </p:normalViewPr>
  <p:slideViewPr>
    <p:cSldViewPr snapToObjects="1" showGuides="1">
      <p:cViewPr varScale="1">
        <p:scale>
          <a:sx n="109" d="100"/>
          <a:sy n="109" d="100"/>
        </p:scale>
        <p:origin x="67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3300"/>
    </p:cViewPr>
  </p:sorterViewPr>
  <p:notesViewPr>
    <p:cSldViewPr snapToObjects="1" showGuides="1">
      <p:cViewPr varScale="1">
        <p:scale>
          <a:sx n="76" d="100"/>
          <a:sy n="76" d="100"/>
        </p:scale>
        <p:origin x="-2112" y="-96"/>
      </p:cViewPr>
      <p:guideLst>
        <p:guide orient="horz" pos="3067"/>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38" Type="http://schemas.openxmlformats.org/officeDocument/2006/relationships/slide" Target="slides/slide132.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144" Type="http://schemas.openxmlformats.org/officeDocument/2006/relationships/slide" Target="slides/slide138.xml"/><Relationship Id="rId149" Type="http://schemas.openxmlformats.org/officeDocument/2006/relationships/handoutMaster" Target="handoutMasters/handoutMaster1.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50" Type="http://schemas.openxmlformats.org/officeDocument/2006/relationships/presProps" Target="presProps.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103" Type="http://schemas.openxmlformats.org/officeDocument/2006/relationships/slide" Target="slides/slide97.xml"/><Relationship Id="rId108" Type="http://schemas.openxmlformats.org/officeDocument/2006/relationships/slide" Target="slides/slide102.xml"/><Relationship Id="rId116" Type="http://schemas.openxmlformats.org/officeDocument/2006/relationships/slide" Target="slides/slide110.xml"/><Relationship Id="rId124" Type="http://schemas.openxmlformats.org/officeDocument/2006/relationships/slide" Target="slides/slide118.xml"/><Relationship Id="rId129" Type="http://schemas.openxmlformats.org/officeDocument/2006/relationships/slide" Target="slides/slide123.xml"/><Relationship Id="rId137" Type="http://schemas.openxmlformats.org/officeDocument/2006/relationships/slide" Target="slides/slide13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11" Type="http://schemas.openxmlformats.org/officeDocument/2006/relationships/slide" Target="slides/slide105.xml"/><Relationship Id="rId132" Type="http://schemas.openxmlformats.org/officeDocument/2006/relationships/slide" Target="slides/slide126.xml"/><Relationship Id="rId140" Type="http://schemas.openxmlformats.org/officeDocument/2006/relationships/slide" Target="slides/slide134.xml"/><Relationship Id="rId145" Type="http://schemas.openxmlformats.org/officeDocument/2006/relationships/slide" Target="slides/slide139.xml"/><Relationship Id="rId15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slide" Target="slides/slide108.xml"/><Relationship Id="rId119" Type="http://schemas.openxmlformats.org/officeDocument/2006/relationships/slide" Target="slides/slide113.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30" Type="http://schemas.openxmlformats.org/officeDocument/2006/relationships/slide" Target="slides/slide124.xml"/><Relationship Id="rId135" Type="http://schemas.openxmlformats.org/officeDocument/2006/relationships/slide" Target="slides/slide129.xml"/><Relationship Id="rId143" Type="http://schemas.openxmlformats.org/officeDocument/2006/relationships/slide" Target="slides/slide137.xml"/><Relationship Id="rId148" Type="http://schemas.openxmlformats.org/officeDocument/2006/relationships/notesMaster" Target="notesMasters/notesMaster1.xml"/><Relationship Id="rId15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6674" name="Rectangle 2"/>
          <p:cNvSpPr>
            <a:spLocks noGrp="1" noChangeArrowheads="1"/>
          </p:cNvSpPr>
          <p:nvPr>
            <p:ph type="hdr" sz="quarter"/>
          </p:nvPr>
        </p:nvSpPr>
        <p:spPr bwMode="auto">
          <a:xfrm>
            <a:off x="0" y="0"/>
            <a:ext cx="2971800" cy="487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200" b="0">
                <a:solidFill>
                  <a:schemeClr val="tx1"/>
                </a:solidFill>
                <a:latin typeface="Arial" charset="0"/>
              </a:defRPr>
            </a:lvl1pPr>
          </a:lstStyle>
          <a:p>
            <a:pPr>
              <a:defRPr/>
            </a:pPr>
            <a:endParaRPr lang="it-IT"/>
          </a:p>
        </p:txBody>
      </p:sp>
      <p:sp>
        <p:nvSpPr>
          <p:cNvPr id="156675" name="Rectangle 3"/>
          <p:cNvSpPr>
            <a:spLocks noGrp="1" noChangeArrowheads="1"/>
          </p:cNvSpPr>
          <p:nvPr>
            <p:ph type="dt" sz="quarter" idx="1"/>
          </p:nvPr>
        </p:nvSpPr>
        <p:spPr bwMode="auto">
          <a:xfrm>
            <a:off x="3884613" y="0"/>
            <a:ext cx="2971800" cy="487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it-IT"/>
          </a:p>
        </p:txBody>
      </p:sp>
      <p:sp>
        <p:nvSpPr>
          <p:cNvPr id="156676" name="Rectangle 4"/>
          <p:cNvSpPr>
            <a:spLocks noGrp="1" noChangeArrowheads="1"/>
          </p:cNvSpPr>
          <p:nvPr>
            <p:ph type="ftr" sz="quarter" idx="2"/>
          </p:nvPr>
        </p:nvSpPr>
        <p:spPr bwMode="auto">
          <a:xfrm>
            <a:off x="0" y="9248775"/>
            <a:ext cx="2971800" cy="487363"/>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sz="1200" b="0">
                <a:solidFill>
                  <a:schemeClr val="tx1"/>
                </a:solidFill>
                <a:latin typeface="Arial" charset="0"/>
              </a:defRPr>
            </a:lvl1pPr>
          </a:lstStyle>
          <a:p>
            <a:pPr>
              <a:defRPr/>
            </a:pPr>
            <a:endParaRPr lang="it-IT"/>
          </a:p>
        </p:txBody>
      </p:sp>
      <p:sp>
        <p:nvSpPr>
          <p:cNvPr id="156677" name="Rectangle 5"/>
          <p:cNvSpPr>
            <a:spLocks noGrp="1" noChangeArrowheads="1"/>
          </p:cNvSpPr>
          <p:nvPr>
            <p:ph type="sldNum" sz="quarter" idx="3"/>
          </p:nvPr>
        </p:nvSpPr>
        <p:spPr bwMode="auto">
          <a:xfrm>
            <a:off x="3884613" y="9248775"/>
            <a:ext cx="2971800" cy="487363"/>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2C7CABEB-1527-4081-A4BE-18C49692623C}" type="slidenum">
              <a:rPr lang="it-IT"/>
              <a:pPr>
                <a:defRPr/>
              </a:pPr>
              <a:t>‹N›</a:t>
            </a:fld>
            <a:endParaRPr lang="it-IT"/>
          </a:p>
        </p:txBody>
      </p:sp>
    </p:spTree>
    <p:extLst>
      <p:ext uri="{BB962C8B-B14F-4D97-AF65-F5344CB8AC3E}">
        <p14:creationId xmlns:p14="http://schemas.microsoft.com/office/powerpoint/2010/main" val="2663575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87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200" b="0">
                <a:solidFill>
                  <a:schemeClr val="tx1"/>
                </a:solidFill>
                <a:latin typeface="Arial" charset="0"/>
              </a:defRPr>
            </a:lvl1pPr>
          </a:lstStyle>
          <a:p>
            <a:pPr>
              <a:defRPr/>
            </a:pPr>
            <a:endParaRPr lang="it-IT"/>
          </a:p>
        </p:txBody>
      </p:sp>
      <p:sp>
        <p:nvSpPr>
          <p:cNvPr id="11267" name="Rectangle 3"/>
          <p:cNvSpPr>
            <a:spLocks noGrp="1" noChangeArrowheads="1"/>
          </p:cNvSpPr>
          <p:nvPr>
            <p:ph type="dt" idx="1"/>
          </p:nvPr>
        </p:nvSpPr>
        <p:spPr bwMode="auto">
          <a:xfrm>
            <a:off x="3884613" y="0"/>
            <a:ext cx="2971800" cy="487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it-IT"/>
          </a:p>
        </p:txBody>
      </p:sp>
      <p:sp>
        <p:nvSpPr>
          <p:cNvPr id="37892" name="Rectangle 4"/>
          <p:cNvSpPr>
            <a:spLocks noGrp="1" noRot="1" noChangeAspect="1" noChangeArrowheads="1" noTextEdit="1"/>
          </p:cNvSpPr>
          <p:nvPr>
            <p:ph type="sldImg" idx="2"/>
          </p:nvPr>
        </p:nvSpPr>
        <p:spPr bwMode="auto">
          <a:xfrm>
            <a:off x="995363" y="730250"/>
            <a:ext cx="4868862" cy="36512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85800" y="4625975"/>
            <a:ext cx="5486400" cy="43815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11270" name="Rectangle 6"/>
          <p:cNvSpPr>
            <a:spLocks noGrp="1" noChangeArrowheads="1"/>
          </p:cNvSpPr>
          <p:nvPr>
            <p:ph type="ftr" sz="quarter" idx="4"/>
          </p:nvPr>
        </p:nvSpPr>
        <p:spPr bwMode="auto">
          <a:xfrm>
            <a:off x="0" y="9248775"/>
            <a:ext cx="2971800" cy="487363"/>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sz="1200" b="0">
                <a:solidFill>
                  <a:schemeClr val="tx1"/>
                </a:solidFill>
                <a:latin typeface="Arial" charset="0"/>
              </a:defRPr>
            </a:lvl1pPr>
          </a:lstStyle>
          <a:p>
            <a:pPr>
              <a:defRPr/>
            </a:pPr>
            <a:endParaRPr lang="it-IT"/>
          </a:p>
        </p:txBody>
      </p:sp>
      <p:sp>
        <p:nvSpPr>
          <p:cNvPr id="11271" name="Rectangle 7"/>
          <p:cNvSpPr>
            <a:spLocks noGrp="1" noChangeArrowheads="1"/>
          </p:cNvSpPr>
          <p:nvPr>
            <p:ph type="sldNum" sz="quarter" idx="5"/>
          </p:nvPr>
        </p:nvSpPr>
        <p:spPr bwMode="auto">
          <a:xfrm>
            <a:off x="3884613" y="9248775"/>
            <a:ext cx="2971800" cy="487363"/>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AD866405-E6AE-47F4-8276-8BB4546428DE}" type="slidenum">
              <a:rPr lang="it-IT"/>
              <a:pPr>
                <a:defRPr/>
              </a:pPr>
              <a:t>‹N›</a:t>
            </a:fld>
            <a:endParaRPr lang="it-IT"/>
          </a:p>
        </p:txBody>
      </p:sp>
    </p:spTree>
    <p:extLst>
      <p:ext uri="{BB962C8B-B14F-4D97-AF65-F5344CB8AC3E}">
        <p14:creationId xmlns:p14="http://schemas.microsoft.com/office/powerpoint/2010/main" val="1637224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AD866405-E6AE-47F4-8276-8BB4546428DE}" type="slidenum">
              <a:rPr lang="it-IT" smtClean="0"/>
              <a:pPr>
                <a:defRPr/>
              </a:pPr>
              <a:t>13</a:t>
            </a:fld>
            <a:endParaRPr lang="it-IT"/>
          </a:p>
        </p:txBody>
      </p:sp>
    </p:spTree>
    <p:extLst>
      <p:ext uri="{BB962C8B-B14F-4D97-AF65-F5344CB8AC3E}">
        <p14:creationId xmlns:p14="http://schemas.microsoft.com/office/powerpoint/2010/main" val="1702072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fld id="{F8D8E0CD-2A76-4D42-9D5F-8323377E920E}" type="slidenum">
              <a:rPr lang="it-IT" b="0" smtClean="0">
                <a:solidFill>
                  <a:srgbClr val="000000"/>
                </a:solidFill>
                <a:latin typeface="Arial" charset="0"/>
              </a:rPr>
              <a:pPr eaLnBrk="1" hangingPunct="1"/>
              <a:t>35</a:t>
            </a:fld>
            <a:endParaRPr lang="it-IT" b="0" smtClean="0">
              <a:solidFill>
                <a:srgbClr val="000000"/>
              </a:solidFill>
              <a:latin typeface="Arial"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extLst>
      <p:ext uri="{BB962C8B-B14F-4D97-AF65-F5344CB8AC3E}">
        <p14:creationId xmlns:p14="http://schemas.microsoft.com/office/powerpoint/2010/main" val="202626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rgbClr val="5F5F5F"/>
                </a:solidFill>
                <a:latin typeface="Verdana" pitchFamily="34" charset="0"/>
              </a:defRPr>
            </a:lvl1pPr>
            <a:lvl2pPr marL="775937" indent="-298437" eaLnBrk="0" hangingPunct="0">
              <a:defRPr b="1">
                <a:solidFill>
                  <a:srgbClr val="5F5F5F"/>
                </a:solidFill>
                <a:latin typeface="Verdana" pitchFamily="34" charset="0"/>
              </a:defRPr>
            </a:lvl2pPr>
            <a:lvl3pPr marL="1193749" indent="-238750" eaLnBrk="0" hangingPunct="0">
              <a:defRPr b="1">
                <a:solidFill>
                  <a:srgbClr val="5F5F5F"/>
                </a:solidFill>
                <a:latin typeface="Verdana" pitchFamily="34" charset="0"/>
              </a:defRPr>
            </a:lvl3pPr>
            <a:lvl4pPr marL="1671249" indent="-238750" eaLnBrk="0" hangingPunct="0">
              <a:defRPr b="1">
                <a:solidFill>
                  <a:srgbClr val="5F5F5F"/>
                </a:solidFill>
                <a:latin typeface="Verdana" pitchFamily="34" charset="0"/>
              </a:defRPr>
            </a:lvl4pPr>
            <a:lvl5pPr marL="2148749" indent="-238750" eaLnBrk="0" hangingPunct="0">
              <a:defRPr b="1">
                <a:solidFill>
                  <a:srgbClr val="5F5F5F"/>
                </a:solidFill>
                <a:latin typeface="Verdana" pitchFamily="34" charset="0"/>
              </a:defRPr>
            </a:lvl5pPr>
            <a:lvl6pPr marL="2626248" indent="-238750" algn="ctr" eaLnBrk="0" fontAlgn="base" hangingPunct="0">
              <a:spcBef>
                <a:spcPct val="0"/>
              </a:spcBef>
              <a:spcAft>
                <a:spcPct val="0"/>
              </a:spcAft>
              <a:defRPr b="1">
                <a:solidFill>
                  <a:srgbClr val="5F5F5F"/>
                </a:solidFill>
                <a:latin typeface="Verdana" pitchFamily="34" charset="0"/>
              </a:defRPr>
            </a:lvl6pPr>
            <a:lvl7pPr marL="3103748" indent="-238750" algn="ctr" eaLnBrk="0" fontAlgn="base" hangingPunct="0">
              <a:spcBef>
                <a:spcPct val="0"/>
              </a:spcBef>
              <a:spcAft>
                <a:spcPct val="0"/>
              </a:spcAft>
              <a:defRPr b="1">
                <a:solidFill>
                  <a:srgbClr val="5F5F5F"/>
                </a:solidFill>
                <a:latin typeface="Verdana" pitchFamily="34" charset="0"/>
              </a:defRPr>
            </a:lvl7pPr>
            <a:lvl8pPr marL="3581248" indent="-238750" algn="ctr" eaLnBrk="0" fontAlgn="base" hangingPunct="0">
              <a:spcBef>
                <a:spcPct val="0"/>
              </a:spcBef>
              <a:spcAft>
                <a:spcPct val="0"/>
              </a:spcAft>
              <a:defRPr b="1">
                <a:solidFill>
                  <a:srgbClr val="5F5F5F"/>
                </a:solidFill>
                <a:latin typeface="Verdana" pitchFamily="34" charset="0"/>
              </a:defRPr>
            </a:lvl8pPr>
            <a:lvl9pPr marL="4058747" indent="-238750" algn="ctr" eaLnBrk="0" fontAlgn="base" hangingPunct="0">
              <a:spcBef>
                <a:spcPct val="0"/>
              </a:spcBef>
              <a:spcAft>
                <a:spcPct val="0"/>
              </a:spcAft>
              <a:defRPr b="1">
                <a:solidFill>
                  <a:srgbClr val="5F5F5F"/>
                </a:solidFill>
                <a:latin typeface="Verdana" pitchFamily="34" charset="0"/>
              </a:defRPr>
            </a:lvl9pPr>
          </a:lstStyle>
          <a:p>
            <a:pPr eaLnBrk="1" hangingPunct="1"/>
            <a:fld id="{E8A76B25-7BF9-428A-A619-ECC4449B52AB}" type="slidenum">
              <a:rPr lang="it-IT" b="0" smtClean="0">
                <a:solidFill>
                  <a:srgbClr val="000000"/>
                </a:solidFill>
                <a:latin typeface="Arial" charset="0"/>
              </a:rPr>
              <a:pPr eaLnBrk="1" hangingPunct="1"/>
              <a:t>52</a:t>
            </a:fld>
            <a:endParaRPr lang="it-IT" b="0" smtClean="0">
              <a:solidFill>
                <a:srgbClr val="000000"/>
              </a:solidFill>
              <a:latin typeface="Arial"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smtClean="0"/>
          </a:p>
        </p:txBody>
      </p:sp>
    </p:spTree>
    <p:extLst>
      <p:ext uri="{BB962C8B-B14F-4D97-AF65-F5344CB8AC3E}">
        <p14:creationId xmlns:p14="http://schemas.microsoft.com/office/powerpoint/2010/main" val="4243996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fld id="{B6246491-906A-4E9F-8BBD-AEBFEBDE6665}" type="slidenum">
              <a:rPr lang="it-IT" b="0" smtClean="0">
                <a:solidFill>
                  <a:srgbClr val="000000"/>
                </a:solidFill>
                <a:latin typeface="Arial" charset="0"/>
              </a:rPr>
              <a:pPr eaLnBrk="1" hangingPunct="1"/>
              <a:t>53</a:t>
            </a:fld>
            <a:endParaRPr lang="it-IT" b="0" smtClean="0">
              <a:solidFill>
                <a:srgbClr val="000000"/>
              </a:solidFill>
              <a:latin typeface="Arial"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extLst>
      <p:ext uri="{BB962C8B-B14F-4D97-AF65-F5344CB8AC3E}">
        <p14:creationId xmlns:p14="http://schemas.microsoft.com/office/powerpoint/2010/main" val="16417630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rgbClr val="5F5F5F"/>
                </a:solidFill>
                <a:latin typeface="Verdana" pitchFamily="34" charset="0"/>
              </a:defRPr>
            </a:lvl1pPr>
            <a:lvl2pPr marL="775937" indent="-298437" eaLnBrk="0" hangingPunct="0">
              <a:defRPr b="1">
                <a:solidFill>
                  <a:srgbClr val="5F5F5F"/>
                </a:solidFill>
                <a:latin typeface="Verdana" pitchFamily="34" charset="0"/>
              </a:defRPr>
            </a:lvl2pPr>
            <a:lvl3pPr marL="1193749" indent="-238750" eaLnBrk="0" hangingPunct="0">
              <a:defRPr b="1">
                <a:solidFill>
                  <a:srgbClr val="5F5F5F"/>
                </a:solidFill>
                <a:latin typeface="Verdana" pitchFamily="34" charset="0"/>
              </a:defRPr>
            </a:lvl3pPr>
            <a:lvl4pPr marL="1671249" indent="-238750" eaLnBrk="0" hangingPunct="0">
              <a:defRPr b="1">
                <a:solidFill>
                  <a:srgbClr val="5F5F5F"/>
                </a:solidFill>
                <a:latin typeface="Verdana" pitchFamily="34" charset="0"/>
              </a:defRPr>
            </a:lvl4pPr>
            <a:lvl5pPr marL="2148749" indent="-238750" eaLnBrk="0" hangingPunct="0">
              <a:defRPr b="1">
                <a:solidFill>
                  <a:srgbClr val="5F5F5F"/>
                </a:solidFill>
                <a:latin typeface="Verdana" pitchFamily="34" charset="0"/>
              </a:defRPr>
            </a:lvl5pPr>
            <a:lvl6pPr marL="2626248" indent="-238750" algn="ctr" eaLnBrk="0" fontAlgn="base" hangingPunct="0">
              <a:spcBef>
                <a:spcPct val="0"/>
              </a:spcBef>
              <a:spcAft>
                <a:spcPct val="0"/>
              </a:spcAft>
              <a:defRPr b="1">
                <a:solidFill>
                  <a:srgbClr val="5F5F5F"/>
                </a:solidFill>
                <a:latin typeface="Verdana" pitchFamily="34" charset="0"/>
              </a:defRPr>
            </a:lvl6pPr>
            <a:lvl7pPr marL="3103748" indent="-238750" algn="ctr" eaLnBrk="0" fontAlgn="base" hangingPunct="0">
              <a:spcBef>
                <a:spcPct val="0"/>
              </a:spcBef>
              <a:spcAft>
                <a:spcPct val="0"/>
              </a:spcAft>
              <a:defRPr b="1">
                <a:solidFill>
                  <a:srgbClr val="5F5F5F"/>
                </a:solidFill>
                <a:latin typeface="Verdana" pitchFamily="34" charset="0"/>
              </a:defRPr>
            </a:lvl7pPr>
            <a:lvl8pPr marL="3581248" indent="-238750" algn="ctr" eaLnBrk="0" fontAlgn="base" hangingPunct="0">
              <a:spcBef>
                <a:spcPct val="0"/>
              </a:spcBef>
              <a:spcAft>
                <a:spcPct val="0"/>
              </a:spcAft>
              <a:defRPr b="1">
                <a:solidFill>
                  <a:srgbClr val="5F5F5F"/>
                </a:solidFill>
                <a:latin typeface="Verdana" pitchFamily="34" charset="0"/>
              </a:defRPr>
            </a:lvl8pPr>
            <a:lvl9pPr marL="4058747" indent="-238750" algn="ctr" eaLnBrk="0" fontAlgn="base" hangingPunct="0">
              <a:spcBef>
                <a:spcPct val="0"/>
              </a:spcBef>
              <a:spcAft>
                <a:spcPct val="0"/>
              </a:spcAft>
              <a:defRPr b="1">
                <a:solidFill>
                  <a:srgbClr val="5F5F5F"/>
                </a:solidFill>
                <a:latin typeface="Verdana" pitchFamily="34" charset="0"/>
              </a:defRPr>
            </a:lvl9pPr>
          </a:lstStyle>
          <a:p>
            <a:pPr eaLnBrk="1" hangingPunct="1"/>
            <a:fld id="{E8A76B25-7BF9-428A-A619-ECC4449B52AB}" type="slidenum">
              <a:rPr lang="it-IT" b="0" smtClean="0">
                <a:solidFill>
                  <a:srgbClr val="000000"/>
                </a:solidFill>
                <a:latin typeface="Arial" charset="0"/>
              </a:rPr>
              <a:pPr eaLnBrk="1" hangingPunct="1"/>
              <a:t>54</a:t>
            </a:fld>
            <a:endParaRPr lang="it-IT" b="0" smtClean="0">
              <a:solidFill>
                <a:srgbClr val="000000"/>
              </a:solidFill>
              <a:latin typeface="Arial"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smtClean="0"/>
          </a:p>
        </p:txBody>
      </p:sp>
    </p:spTree>
    <p:extLst>
      <p:ext uri="{BB962C8B-B14F-4D97-AF65-F5344CB8AC3E}">
        <p14:creationId xmlns:p14="http://schemas.microsoft.com/office/powerpoint/2010/main" val="2612219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663470B2-DC1D-4377-BCFE-957C17632F0A}" type="slidenum">
              <a:rPr lang="it-IT" smtClean="0">
                <a:solidFill>
                  <a:srgbClr val="000000"/>
                </a:solidFill>
              </a:rPr>
              <a:pPr>
                <a:defRPr/>
              </a:pPr>
              <a:t>57</a:t>
            </a:fld>
            <a:endParaRPr lang="it-IT">
              <a:solidFill>
                <a:srgbClr val="000000"/>
              </a:solidFill>
            </a:endParaRPr>
          </a:p>
        </p:txBody>
      </p:sp>
    </p:spTree>
    <p:extLst>
      <p:ext uri="{BB962C8B-B14F-4D97-AF65-F5344CB8AC3E}">
        <p14:creationId xmlns:p14="http://schemas.microsoft.com/office/powerpoint/2010/main" val="653346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fld id="{F8D8E0CD-2A76-4D42-9D5F-8323377E920E}" type="slidenum">
              <a:rPr lang="it-IT" b="0" smtClean="0">
                <a:solidFill>
                  <a:srgbClr val="000000"/>
                </a:solidFill>
                <a:latin typeface="Arial" charset="0"/>
              </a:rPr>
              <a:pPr eaLnBrk="1" hangingPunct="1"/>
              <a:t>60</a:t>
            </a:fld>
            <a:endParaRPr lang="it-IT" b="0" smtClean="0">
              <a:solidFill>
                <a:srgbClr val="000000"/>
              </a:solidFill>
              <a:latin typeface="Arial"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extLst>
      <p:ext uri="{BB962C8B-B14F-4D97-AF65-F5344CB8AC3E}">
        <p14:creationId xmlns:p14="http://schemas.microsoft.com/office/powerpoint/2010/main" val="4134285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fld id="{05384650-A4DC-4E9E-A13D-A555A654B04F}" type="slidenum">
              <a:rPr lang="it-IT" b="0" smtClean="0">
                <a:solidFill>
                  <a:schemeClr val="tx1"/>
                </a:solidFill>
                <a:latin typeface="Arial" charset="0"/>
              </a:rPr>
              <a:pPr eaLnBrk="1" hangingPunct="1"/>
              <a:t>119</a:t>
            </a:fld>
            <a:endParaRPr lang="it-IT" b="0" smtClean="0">
              <a:solidFill>
                <a:schemeClr val="tx1"/>
              </a:solidFill>
              <a:latin typeface="Arial" charset="0"/>
            </a:endParaRPr>
          </a:p>
        </p:txBody>
      </p:sp>
      <p:sp>
        <p:nvSpPr>
          <p:cNvPr id="48131" name="Rectangle 2"/>
          <p:cNvSpPr>
            <a:spLocks noGrp="1" noRot="1" noChangeAspect="1" noChangeArrowheads="1" noTextEdit="1"/>
          </p:cNvSpPr>
          <p:nvPr>
            <p:ph type="sldImg"/>
          </p:nvPr>
        </p:nvSpPr>
        <p:spPr>
          <a:xfrm>
            <a:off x="995363" y="730250"/>
            <a:ext cx="4868862" cy="3651250"/>
          </a:xfrm>
          <a:ln/>
        </p:spPr>
      </p:sp>
      <p:sp>
        <p:nvSpPr>
          <p:cNvPr id="481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extLst>
      <p:ext uri="{BB962C8B-B14F-4D97-AF65-F5344CB8AC3E}">
        <p14:creationId xmlns:p14="http://schemas.microsoft.com/office/powerpoint/2010/main" val="1540005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350877"/>
      </p:ext>
    </p:extLst>
  </p:cSld>
  <p:clrMapOvr>
    <a:masterClrMapping/>
  </p:clrMapOvr>
  <p:transition spd="med">
    <p:fade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1600202"/>
            <a:ext cx="8229600" cy="4525963"/>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ln/>
        </p:spPr>
        <p:txBody>
          <a:bodyPr/>
          <a:lstStyle>
            <a:lvl1pPr>
              <a:defRPr/>
            </a:lvl1pPr>
          </a:lstStyle>
          <a:p>
            <a:pPr>
              <a:defRPr/>
            </a:pPr>
            <a:fld id="{C627FE1D-D044-4F93-867B-DD3B634CB73A}" type="slidenum">
              <a:rPr lang="it-IT"/>
              <a:pPr>
                <a:defRPr/>
              </a:pPr>
              <a:t>‹N›</a:t>
            </a:fld>
            <a:endParaRPr lang="it-IT"/>
          </a:p>
        </p:txBody>
      </p:sp>
    </p:spTree>
    <p:extLst>
      <p:ext uri="{BB962C8B-B14F-4D97-AF65-F5344CB8AC3E}">
        <p14:creationId xmlns:p14="http://schemas.microsoft.com/office/powerpoint/2010/main" val="3664888198"/>
      </p:ext>
    </p:extLst>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404813"/>
            <a:ext cx="2057400" cy="572135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404813"/>
            <a:ext cx="6019800" cy="5721350"/>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ln/>
        </p:spPr>
        <p:txBody>
          <a:bodyPr/>
          <a:lstStyle>
            <a:lvl1pPr>
              <a:defRPr/>
            </a:lvl1pPr>
          </a:lstStyle>
          <a:p>
            <a:pPr>
              <a:defRPr/>
            </a:pPr>
            <a:fld id="{B2551128-6802-4074-83F1-658360CF9CDF}" type="slidenum">
              <a:rPr lang="it-IT"/>
              <a:pPr>
                <a:defRPr/>
              </a:pPr>
              <a:t>‹N›</a:t>
            </a:fld>
            <a:endParaRPr lang="it-IT"/>
          </a:p>
        </p:txBody>
      </p:sp>
    </p:spTree>
    <p:extLst>
      <p:ext uri="{BB962C8B-B14F-4D97-AF65-F5344CB8AC3E}">
        <p14:creationId xmlns:p14="http://schemas.microsoft.com/office/powerpoint/2010/main" val="2412495949"/>
      </p:ext>
    </p:extLst>
  </p:cSld>
  <p:clrMapOvr>
    <a:masterClrMapping/>
  </p:clrMapOvr>
  <p:transition spd="med">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7200" y="404813"/>
            <a:ext cx="8229600" cy="5721350"/>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Rectangle 6"/>
          <p:cNvSpPr>
            <a:spLocks noGrp="1" noChangeArrowheads="1"/>
          </p:cNvSpPr>
          <p:nvPr>
            <p:ph type="sldNum" sz="quarter" idx="10"/>
          </p:nvPr>
        </p:nvSpPr>
        <p:spPr>
          <a:ln/>
        </p:spPr>
        <p:txBody>
          <a:bodyPr/>
          <a:lstStyle>
            <a:lvl1pPr>
              <a:defRPr/>
            </a:lvl1pPr>
          </a:lstStyle>
          <a:p>
            <a:pPr>
              <a:defRPr/>
            </a:pPr>
            <a:fld id="{4D6B3DE1-B3A4-4F1D-B2C7-4EB18E821B73}" type="slidenum">
              <a:rPr lang="it-IT"/>
              <a:pPr>
                <a:defRPr/>
              </a:pPr>
              <a:t>‹N›</a:t>
            </a:fld>
            <a:endParaRPr lang="it-IT"/>
          </a:p>
        </p:txBody>
      </p:sp>
    </p:spTree>
    <p:extLst>
      <p:ext uri="{BB962C8B-B14F-4D97-AF65-F5344CB8AC3E}">
        <p14:creationId xmlns:p14="http://schemas.microsoft.com/office/powerpoint/2010/main" val="2722857151"/>
      </p:ext>
    </p:extLst>
  </p:cSld>
  <p:clrMapOvr>
    <a:masterClrMapping/>
  </p:clrMapOvr>
  <p:transition spd="med">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960034"/>
      </p:ext>
    </p:extLst>
  </p:cSld>
  <p:clrMapOvr>
    <a:masterClrMapping/>
  </p:clrMapOvr>
  <p:transition spd="med">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66717EC1-B197-47CA-B7F5-5B501870EE97}" type="slidenum">
              <a:rPr lang="it-IT"/>
              <a:pPr>
                <a:defRPr/>
              </a:pPr>
              <a:t>‹N›</a:t>
            </a:fld>
            <a:endParaRPr lang="it-IT"/>
          </a:p>
        </p:txBody>
      </p:sp>
    </p:spTree>
    <p:extLst>
      <p:ext uri="{BB962C8B-B14F-4D97-AF65-F5344CB8AC3E}">
        <p14:creationId xmlns:p14="http://schemas.microsoft.com/office/powerpoint/2010/main" val="2624944090"/>
      </p:ext>
    </p:extLst>
  </p:cSld>
  <p:clrMapOvr>
    <a:masterClrMapping/>
  </p:clrMapOvr>
  <p:transition spd="med">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FB95D59F-0C4F-476B-8E0A-D37B70ADD6D1}" type="slidenum">
              <a:rPr lang="it-IT"/>
              <a:pPr>
                <a:defRPr/>
              </a:pPr>
              <a:t>‹N›</a:t>
            </a:fld>
            <a:endParaRPr lang="it-IT"/>
          </a:p>
        </p:txBody>
      </p:sp>
    </p:spTree>
    <p:extLst>
      <p:ext uri="{BB962C8B-B14F-4D97-AF65-F5344CB8AC3E}">
        <p14:creationId xmlns:p14="http://schemas.microsoft.com/office/powerpoint/2010/main" val="3148150446"/>
      </p:ext>
    </p:extLst>
  </p:cSld>
  <p:clrMapOvr>
    <a:masterClrMapping/>
  </p:clrMapOvr>
  <p:transition spd="med">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765CFE0D-E7EA-4C51-8F37-2E7D0F0CD383}" type="slidenum">
              <a:rPr lang="it-IT"/>
              <a:pPr>
                <a:defRPr/>
              </a:pPr>
              <a:t>‹N›</a:t>
            </a:fld>
            <a:endParaRPr lang="it-IT"/>
          </a:p>
        </p:txBody>
      </p:sp>
    </p:spTree>
    <p:extLst>
      <p:ext uri="{BB962C8B-B14F-4D97-AF65-F5344CB8AC3E}">
        <p14:creationId xmlns:p14="http://schemas.microsoft.com/office/powerpoint/2010/main" val="1923806714"/>
      </p:ext>
    </p:extLst>
  </p:cSld>
  <p:clrMapOvr>
    <a:masterClrMapping/>
  </p:clrMapOvr>
  <p:transition spd="med">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6813822D-535A-4EDE-BBDE-7D2767CEA9A3}" type="slidenum">
              <a:rPr lang="it-IT"/>
              <a:pPr>
                <a:defRPr/>
              </a:pPr>
              <a:t>‹N›</a:t>
            </a:fld>
            <a:endParaRPr lang="it-IT"/>
          </a:p>
        </p:txBody>
      </p:sp>
    </p:spTree>
    <p:extLst>
      <p:ext uri="{BB962C8B-B14F-4D97-AF65-F5344CB8AC3E}">
        <p14:creationId xmlns:p14="http://schemas.microsoft.com/office/powerpoint/2010/main" val="3980310146"/>
      </p:ext>
    </p:extLst>
  </p:cSld>
  <p:clrMapOvr>
    <a:masterClrMapping/>
  </p:clrMapOvr>
  <p:transition spd="med">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30DFEF5B-09AF-40BC-A671-248FE7A949E0}" type="slidenum">
              <a:rPr lang="it-IT"/>
              <a:pPr>
                <a:defRPr/>
              </a:pPr>
              <a:t>‹N›</a:t>
            </a:fld>
            <a:endParaRPr lang="it-IT"/>
          </a:p>
        </p:txBody>
      </p:sp>
    </p:spTree>
    <p:extLst>
      <p:ext uri="{BB962C8B-B14F-4D97-AF65-F5344CB8AC3E}">
        <p14:creationId xmlns:p14="http://schemas.microsoft.com/office/powerpoint/2010/main" val="2891962173"/>
      </p:ext>
    </p:extLst>
  </p:cSld>
  <p:clrMapOvr>
    <a:masterClrMapping/>
  </p:clrMapOvr>
  <p:transition spd="med">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uota">
    <p:bg>
      <p:bgPr>
        <a:solidFill>
          <a:schemeClr val="bg1"/>
        </a:solidFill>
        <a:effectLst/>
      </p:bgPr>
    </p:bg>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51AB4EEB-5BA4-4674-B0CB-C9E8E196EBE4}" type="slidenum">
              <a:rPr lang="it-IT"/>
              <a:pPr>
                <a:defRPr/>
              </a:pPr>
              <a:t>‹N›</a:t>
            </a:fld>
            <a:endParaRPr lang="it-IT"/>
          </a:p>
        </p:txBody>
      </p:sp>
    </p:spTree>
    <p:extLst>
      <p:ext uri="{BB962C8B-B14F-4D97-AF65-F5344CB8AC3E}">
        <p14:creationId xmlns:p14="http://schemas.microsoft.com/office/powerpoint/2010/main" val="992377182"/>
      </p:ext>
    </p:extLst>
  </p:cSld>
  <p:clrMapOvr>
    <a:masterClrMapping/>
  </p:clrMapOvr>
  <p:transition spd="med">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1600202"/>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ln/>
        </p:spPr>
        <p:txBody>
          <a:bodyPr/>
          <a:lstStyle>
            <a:lvl1pPr>
              <a:defRPr/>
            </a:lvl1pPr>
          </a:lstStyle>
          <a:p>
            <a:pPr>
              <a:defRPr/>
            </a:pPr>
            <a:fld id="{01BBEA93-92EB-4684-87B5-B51B51D38A5C}" type="slidenum">
              <a:rPr lang="it-IT"/>
              <a:pPr>
                <a:defRPr/>
              </a:pPr>
              <a:t>‹N›</a:t>
            </a:fld>
            <a:endParaRPr lang="it-IT"/>
          </a:p>
        </p:txBody>
      </p:sp>
    </p:spTree>
    <p:extLst>
      <p:ext uri="{BB962C8B-B14F-4D97-AF65-F5344CB8AC3E}">
        <p14:creationId xmlns:p14="http://schemas.microsoft.com/office/powerpoint/2010/main" val="2660758632"/>
      </p:ext>
    </p:extLst>
  </p:cSld>
  <p:clrMapOvr>
    <a:masterClrMapping/>
  </p:clrMapOvr>
  <p:transition spd="med">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6904A7F5-1734-4773-92BE-C5E3973C32B1}" type="slidenum">
              <a:rPr lang="it-IT"/>
              <a:pPr>
                <a:defRPr/>
              </a:pPr>
              <a:t>‹N›</a:t>
            </a:fld>
            <a:endParaRPr lang="it-IT"/>
          </a:p>
        </p:txBody>
      </p:sp>
    </p:spTree>
    <p:extLst>
      <p:ext uri="{BB962C8B-B14F-4D97-AF65-F5344CB8AC3E}">
        <p14:creationId xmlns:p14="http://schemas.microsoft.com/office/powerpoint/2010/main" val="2714161015"/>
      </p:ext>
    </p:extLst>
  </p:cSld>
  <p:clrMapOvr>
    <a:masterClrMapping/>
  </p:clrMapOvr>
  <p:transition spd="med">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F4FB279F-8F19-4B6D-8C30-C3F712A33381}" type="slidenum">
              <a:rPr lang="it-IT"/>
              <a:pPr>
                <a:defRPr/>
              </a:pPr>
              <a:t>‹N›</a:t>
            </a:fld>
            <a:endParaRPr lang="it-IT"/>
          </a:p>
        </p:txBody>
      </p:sp>
    </p:spTree>
    <p:extLst>
      <p:ext uri="{BB962C8B-B14F-4D97-AF65-F5344CB8AC3E}">
        <p14:creationId xmlns:p14="http://schemas.microsoft.com/office/powerpoint/2010/main" val="393267798"/>
      </p:ext>
    </p:extLst>
  </p:cSld>
  <p:clrMapOvr>
    <a:masterClrMapping/>
  </p:clrMapOvr>
  <p:transition spd="med">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1600200"/>
            <a:ext cx="8229600" cy="4525963"/>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C268013D-C638-4774-9D7B-05B1F382CCFC}" type="slidenum">
              <a:rPr lang="it-IT"/>
              <a:pPr>
                <a:defRPr/>
              </a:pPr>
              <a:t>‹N›</a:t>
            </a:fld>
            <a:endParaRPr lang="it-IT"/>
          </a:p>
        </p:txBody>
      </p:sp>
    </p:spTree>
    <p:extLst>
      <p:ext uri="{BB962C8B-B14F-4D97-AF65-F5344CB8AC3E}">
        <p14:creationId xmlns:p14="http://schemas.microsoft.com/office/powerpoint/2010/main" val="3582070919"/>
      </p:ext>
    </p:extLst>
  </p:cSld>
  <p:clrMapOvr>
    <a:masterClrMapping/>
  </p:clrMapOvr>
  <p:transition spd="med">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404813"/>
            <a:ext cx="2057400" cy="5721350"/>
          </a:xfrm>
          <a:prstGeom prst="rect">
            <a:avLst/>
          </a:prstGeo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404813"/>
            <a:ext cx="6019800" cy="5721350"/>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5C92B62E-6622-4F44-8D0E-3EA1EB99A7DF}" type="slidenum">
              <a:rPr lang="it-IT"/>
              <a:pPr>
                <a:defRPr/>
              </a:pPr>
              <a:t>‹N›</a:t>
            </a:fld>
            <a:endParaRPr lang="it-IT"/>
          </a:p>
        </p:txBody>
      </p:sp>
    </p:spTree>
    <p:extLst>
      <p:ext uri="{BB962C8B-B14F-4D97-AF65-F5344CB8AC3E}">
        <p14:creationId xmlns:p14="http://schemas.microsoft.com/office/powerpoint/2010/main" val="3426326486"/>
      </p:ext>
    </p:extLst>
  </p:cSld>
  <p:clrMapOvr>
    <a:masterClrMapping/>
  </p:clrMapOvr>
  <p:transition spd="med">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7200" y="404813"/>
            <a:ext cx="8229600" cy="5721350"/>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C3BF7BA0-3B88-470B-8885-2EBAC0AC96B0}" type="slidenum">
              <a:rPr lang="it-IT"/>
              <a:pPr>
                <a:defRPr/>
              </a:pPr>
              <a:t>‹N›</a:t>
            </a:fld>
            <a:endParaRPr lang="it-IT"/>
          </a:p>
        </p:txBody>
      </p:sp>
    </p:spTree>
    <p:extLst>
      <p:ext uri="{BB962C8B-B14F-4D97-AF65-F5344CB8AC3E}">
        <p14:creationId xmlns:p14="http://schemas.microsoft.com/office/powerpoint/2010/main" val="4013712317"/>
      </p:ext>
    </p:extLst>
  </p:cSld>
  <p:clrMapOvr>
    <a:masterClrMapping/>
  </p:clrMapOvr>
  <p:transition spd="med">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781155"/>
      </p:ext>
    </p:extLst>
  </p:cSld>
  <p:clrMapOvr>
    <a:masterClrMapping/>
  </p:clrMapOvr>
  <p:transition spd="med">
    <p:fade thruBlk="1"/>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ln/>
        </p:spPr>
        <p:txBody>
          <a:bodyPr/>
          <a:lstStyle>
            <a:lvl1pPr>
              <a:defRPr/>
            </a:lvl1pPr>
          </a:lstStyle>
          <a:p>
            <a:pPr>
              <a:defRPr/>
            </a:pPr>
            <a:fld id="{66717EC1-B197-47CA-B7F5-5B501870EE97}" type="slidenum">
              <a:rPr lang="it-IT"/>
              <a:pPr>
                <a:defRPr/>
              </a:pPr>
              <a:t>‹N›</a:t>
            </a:fld>
            <a:endParaRPr lang="it-IT"/>
          </a:p>
        </p:txBody>
      </p:sp>
    </p:spTree>
    <p:extLst>
      <p:ext uri="{BB962C8B-B14F-4D97-AF65-F5344CB8AC3E}">
        <p14:creationId xmlns:p14="http://schemas.microsoft.com/office/powerpoint/2010/main" val="2149020946"/>
      </p:ext>
    </p:extLst>
  </p:cSld>
  <p:clrMapOvr>
    <a:masterClrMapping/>
  </p:clrMapOvr>
  <p:transition spd="med">
    <p:fade thruBlk="1"/>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6"/>
          <p:cNvSpPr>
            <a:spLocks noGrp="1" noChangeArrowheads="1"/>
          </p:cNvSpPr>
          <p:nvPr>
            <p:ph type="sldNum" sz="quarter" idx="10"/>
          </p:nvPr>
        </p:nvSpPr>
        <p:spPr>
          <a:ln/>
        </p:spPr>
        <p:txBody>
          <a:bodyPr/>
          <a:lstStyle>
            <a:lvl1pPr>
              <a:defRPr/>
            </a:lvl1pPr>
          </a:lstStyle>
          <a:p>
            <a:pPr>
              <a:defRPr/>
            </a:pPr>
            <a:fld id="{FB95D59F-0C4F-476B-8E0A-D37B70ADD6D1}" type="slidenum">
              <a:rPr lang="it-IT"/>
              <a:pPr>
                <a:defRPr/>
              </a:pPr>
              <a:t>‹N›</a:t>
            </a:fld>
            <a:endParaRPr lang="it-IT"/>
          </a:p>
        </p:txBody>
      </p:sp>
    </p:spTree>
    <p:extLst>
      <p:ext uri="{BB962C8B-B14F-4D97-AF65-F5344CB8AC3E}">
        <p14:creationId xmlns:p14="http://schemas.microsoft.com/office/powerpoint/2010/main" val="681461372"/>
      </p:ext>
    </p:extLst>
  </p:cSld>
  <p:clrMapOvr>
    <a:masterClrMapping/>
  </p:clrMapOvr>
  <p:transition spd="med">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
          <p:cNvSpPr>
            <a:spLocks noGrp="1" noChangeArrowheads="1"/>
          </p:cNvSpPr>
          <p:nvPr>
            <p:ph type="sldNum" sz="quarter" idx="10"/>
          </p:nvPr>
        </p:nvSpPr>
        <p:spPr>
          <a:ln/>
        </p:spPr>
        <p:txBody>
          <a:bodyPr/>
          <a:lstStyle>
            <a:lvl1pPr>
              <a:defRPr/>
            </a:lvl1pPr>
          </a:lstStyle>
          <a:p>
            <a:pPr>
              <a:defRPr/>
            </a:pPr>
            <a:fld id="{765CFE0D-E7EA-4C51-8F37-2E7D0F0CD383}" type="slidenum">
              <a:rPr lang="it-IT"/>
              <a:pPr>
                <a:defRPr/>
              </a:pPr>
              <a:t>‹N›</a:t>
            </a:fld>
            <a:endParaRPr lang="it-IT"/>
          </a:p>
        </p:txBody>
      </p:sp>
    </p:spTree>
    <p:extLst>
      <p:ext uri="{BB962C8B-B14F-4D97-AF65-F5344CB8AC3E}">
        <p14:creationId xmlns:p14="http://schemas.microsoft.com/office/powerpoint/2010/main" val="2241769409"/>
      </p:ext>
    </p:extLst>
  </p:cSld>
  <p:clrMapOvr>
    <a:masterClrMapping/>
  </p:clrMapOvr>
  <p:transition spd="med">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
          <p:cNvSpPr>
            <a:spLocks noGrp="1" noChangeArrowheads="1"/>
          </p:cNvSpPr>
          <p:nvPr>
            <p:ph type="sldNum" sz="quarter" idx="10"/>
          </p:nvPr>
        </p:nvSpPr>
        <p:spPr>
          <a:ln/>
        </p:spPr>
        <p:txBody>
          <a:bodyPr/>
          <a:lstStyle>
            <a:lvl1pPr>
              <a:defRPr/>
            </a:lvl1pPr>
          </a:lstStyle>
          <a:p>
            <a:pPr>
              <a:defRPr/>
            </a:pPr>
            <a:fld id="{6813822D-535A-4EDE-BBDE-7D2767CEA9A3}" type="slidenum">
              <a:rPr lang="it-IT"/>
              <a:pPr>
                <a:defRPr/>
              </a:pPr>
              <a:t>‹N›</a:t>
            </a:fld>
            <a:endParaRPr lang="it-IT"/>
          </a:p>
        </p:txBody>
      </p:sp>
    </p:spTree>
    <p:extLst>
      <p:ext uri="{BB962C8B-B14F-4D97-AF65-F5344CB8AC3E}">
        <p14:creationId xmlns:p14="http://schemas.microsoft.com/office/powerpoint/2010/main" val="3174622562"/>
      </p:ext>
    </p:extLst>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2"/>
            <a:ext cx="7772400" cy="1362075"/>
          </a:xfrm>
        </p:spPr>
        <p:txBody>
          <a:bodyPr anchor="t"/>
          <a:lstStyle>
            <a:lvl1pPr algn="l">
              <a:defRPr sz="3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a:prstGeom prst="rect">
            <a:avLst/>
          </a:prstGeo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it-IT" smtClean="0"/>
              <a:t>Fare clic per modificare stili del testo dello schema</a:t>
            </a:r>
          </a:p>
        </p:txBody>
      </p:sp>
      <p:sp>
        <p:nvSpPr>
          <p:cNvPr id="4" name="Rectangle 6"/>
          <p:cNvSpPr>
            <a:spLocks noGrp="1" noChangeArrowheads="1"/>
          </p:cNvSpPr>
          <p:nvPr>
            <p:ph type="sldNum" sz="quarter" idx="10"/>
          </p:nvPr>
        </p:nvSpPr>
        <p:spPr>
          <a:ln/>
        </p:spPr>
        <p:txBody>
          <a:bodyPr/>
          <a:lstStyle>
            <a:lvl1pPr>
              <a:defRPr/>
            </a:lvl1pPr>
          </a:lstStyle>
          <a:p>
            <a:pPr>
              <a:defRPr/>
            </a:pPr>
            <a:fld id="{C24BF5AB-58AF-4E3B-91CD-D7ADC210AEC4}" type="slidenum">
              <a:rPr lang="it-IT"/>
              <a:pPr>
                <a:defRPr/>
              </a:pPr>
              <a:t>‹N›</a:t>
            </a:fld>
            <a:endParaRPr lang="it-IT"/>
          </a:p>
        </p:txBody>
      </p:sp>
    </p:spTree>
    <p:extLst>
      <p:ext uri="{BB962C8B-B14F-4D97-AF65-F5344CB8AC3E}">
        <p14:creationId xmlns:p14="http://schemas.microsoft.com/office/powerpoint/2010/main" val="2854183263"/>
      </p:ext>
    </p:extLst>
  </p:cSld>
  <p:clrMapOvr>
    <a:masterClrMapping/>
  </p:clrMapOvr>
  <p:transition spd="med">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Rectangle 6"/>
          <p:cNvSpPr>
            <a:spLocks noGrp="1" noChangeArrowheads="1"/>
          </p:cNvSpPr>
          <p:nvPr>
            <p:ph type="sldNum" sz="quarter" idx="10"/>
          </p:nvPr>
        </p:nvSpPr>
        <p:spPr>
          <a:ln/>
        </p:spPr>
        <p:txBody>
          <a:bodyPr/>
          <a:lstStyle>
            <a:lvl1pPr>
              <a:defRPr/>
            </a:lvl1pPr>
          </a:lstStyle>
          <a:p>
            <a:pPr>
              <a:defRPr/>
            </a:pPr>
            <a:fld id="{30DFEF5B-09AF-40BC-A671-248FE7A949E0}" type="slidenum">
              <a:rPr lang="it-IT"/>
              <a:pPr>
                <a:defRPr/>
              </a:pPr>
              <a:t>‹N›</a:t>
            </a:fld>
            <a:endParaRPr lang="it-IT"/>
          </a:p>
        </p:txBody>
      </p:sp>
    </p:spTree>
    <p:extLst>
      <p:ext uri="{BB962C8B-B14F-4D97-AF65-F5344CB8AC3E}">
        <p14:creationId xmlns:p14="http://schemas.microsoft.com/office/powerpoint/2010/main" val="4272461970"/>
      </p:ext>
    </p:extLst>
  </p:cSld>
  <p:clrMapOvr>
    <a:masterClrMapping/>
  </p:clrMapOvr>
  <p:transition spd="med">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solidFill>
                  <a:srgbClr val="FF0000"/>
                </a:solidFill>
              </a:defRPr>
            </a:lvl1pPr>
          </a:lstStyle>
          <a:p>
            <a:pPr>
              <a:defRPr/>
            </a:pPr>
            <a:fld id="{51AB4EEB-5BA4-4674-B0CB-C9E8E196EBE4}" type="slidenum">
              <a:rPr lang="it-IT" smtClean="0"/>
              <a:pPr>
                <a:defRPr/>
              </a:pPr>
              <a:t>‹N›</a:t>
            </a:fld>
            <a:endParaRPr lang="it-IT" dirty="0"/>
          </a:p>
        </p:txBody>
      </p:sp>
    </p:spTree>
    <p:extLst>
      <p:ext uri="{BB962C8B-B14F-4D97-AF65-F5344CB8AC3E}">
        <p14:creationId xmlns:p14="http://schemas.microsoft.com/office/powerpoint/2010/main" val="2081265388"/>
      </p:ext>
    </p:extLst>
  </p:cSld>
  <p:clrMapOvr>
    <a:masterClrMapping/>
  </p:clrMapOvr>
  <p:transition spd="med">
    <p:fade thruBlk="1"/>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ln/>
        </p:spPr>
        <p:txBody>
          <a:bodyPr/>
          <a:lstStyle>
            <a:lvl1pPr>
              <a:defRPr/>
            </a:lvl1pPr>
          </a:lstStyle>
          <a:p>
            <a:pPr>
              <a:defRPr/>
            </a:pPr>
            <a:fld id="{6904A7F5-1734-4773-92BE-C5E3973C32B1}" type="slidenum">
              <a:rPr lang="it-IT"/>
              <a:pPr>
                <a:defRPr/>
              </a:pPr>
              <a:t>‹N›</a:t>
            </a:fld>
            <a:endParaRPr lang="it-IT"/>
          </a:p>
        </p:txBody>
      </p:sp>
    </p:spTree>
    <p:extLst>
      <p:ext uri="{BB962C8B-B14F-4D97-AF65-F5344CB8AC3E}">
        <p14:creationId xmlns:p14="http://schemas.microsoft.com/office/powerpoint/2010/main" val="2755456829"/>
      </p:ext>
    </p:extLst>
  </p:cSld>
  <p:clrMapOvr>
    <a:masterClrMapping/>
  </p:clrMapOvr>
  <p:transition spd="med">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ln/>
        </p:spPr>
        <p:txBody>
          <a:bodyPr/>
          <a:lstStyle>
            <a:lvl1pPr>
              <a:defRPr/>
            </a:lvl1pPr>
          </a:lstStyle>
          <a:p>
            <a:pPr>
              <a:defRPr/>
            </a:pPr>
            <a:fld id="{F4FB279F-8F19-4B6D-8C30-C3F712A33381}" type="slidenum">
              <a:rPr lang="it-IT"/>
              <a:pPr>
                <a:defRPr/>
              </a:pPr>
              <a:t>‹N›</a:t>
            </a:fld>
            <a:endParaRPr lang="it-IT"/>
          </a:p>
        </p:txBody>
      </p:sp>
    </p:spTree>
    <p:extLst>
      <p:ext uri="{BB962C8B-B14F-4D97-AF65-F5344CB8AC3E}">
        <p14:creationId xmlns:p14="http://schemas.microsoft.com/office/powerpoint/2010/main" val="1482506753"/>
      </p:ext>
    </p:extLst>
  </p:cSld>
  <p:clrMapOvr>
    <a:masterClrMapping/>
  </p:clrMapOvr>
  <p:transition spd="med">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1600200"/>
            <a:ext cx="8229600" cy="4525963"/>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ln/>
        </p:spPr>
        <p:txBody>
          <a:bodyPr/>
          <a:lstStyle>
            <a:lvl1pPr>
              <a:defRPr/>
            </a:lvl1pPr>
          </a:lstStyle>
          <a:p>
            <a:pPr>
              <a:defRPr/>
            </a:pPr>
            <a:fld id="{C268013D-C638-4774-9D7B-05B1F382CCFC}" type="slidenum">
              <a:rPr lang="it-IT"/>
              <a:pPr>
                <a:defRPr/>
              </a:pPr>
              <a:t>‹N›</a:t>
            </a:fld>
            <a:endParaRPr lang="it-IT"/>
          </a:p>
        </p:txBody>
      </p:sp>
    </p:spTree>
    <p:extLst>
      <p:ext uri="{BB962C8B-B14F-4D97-AF65-F5344CB8AC3E}">
        <p14:creationId xmlns:p14="http://schemas.microsoft.com/office/powerpoint/2010/main" val="1544481904"/>
      </p:ext>
    </p:extLst>
  </p:cSld>
  <p:clrMapOvr>
    <a:masterClrMapping/>
  </p:clrMapOvr>
  <p:transition spd="med">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404813"/>
            <a:ext cx="2057400" cy="5721350"/>
          </a:xfrm>
          <a:prstGeom prst="rect">
            <a:avLst/>
          </a:prstGeo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404813"/>
            <a:ext cx="6019800" cy="5721350"/>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ln/>
        </p:spPr>
        <p:txBody>
          <a:bodyPr/>
          <a:lstStyle>
            <a:lvl1pPr>
              <a:defRPr/>
            </a:lvl1pPr>
          </a:lstStyle>
          <a:p>
            <a:pPr>
              <a:defRPr/>
            </a:pPr>
            <a:fld id="{5C92B62E-6622-4F44-8D0E-3EA1EB99A7DF}" type="slidenum">
              <a:rPr lang="it-IT"/>
              <a:pPr>
                <a:defRPr/>
              </a:pPr>
              <a:t>‹N›</a:t>
            </a:fld>
            <a:endParaRPr lang="it-IT"/>
          </a:p>
        </p:txBody>
      </p:sp>
    </p:spTree>
    <p:extLst>
      <p:ext uri="{BB962C8B-B14F-4D97-AF65-F5344CB8AC3E}">
        <p14:creationId xmlns:p14="http://schemas.microsoft.com/office/powerpoint/2010/main" val="2615019881"/>
      </p:ext>
    </p:extLst>
  </p:cSld>
  <p:clrMapOvr>
    <a:masterClrMapping/>
  </p:clrMapOvr>
  <p:transition spd="med">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7200" y="404813"/>
            <a:ext cx="8229600" cy="5721350"/>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Rectangle 6"/>
          <p:cNvSpPr>
            <a:spLocks noGrp="1" noChangeArrowheads="1"/>
          </p:cNvSpPr>
          <p:nvPr>
            <p:ph type="sldNum" sz="quarter" idx="10"/>
          </p:nvPr>
        </p:nvSpPr>
        <p:spPr>
          <a:ln/>
        </p:spPr>
        <p:txBody>
          <a:bodyPr/>
          <a:lstStyle>
            <a:lvl1pPr>
              <a:defRPr/>
            </a:lvl1pPr>
          </a:lstStyle>
          <a:p>
            <a:pPr>
              <a:defRPr/>
            </a:pPr>
            <a:fld id="{C3BF7BA0-3B88-470B-8885-2EBAC0AC96B0}" type="slidenum">
              <a:rPr lang="it-IT"/>
              <a:pPr>
                <a:defRPr/>
              </a:pPr>
              <a:t>‹N›</a:t>
            </a:fld>
            <a:endParaRPr lang="it-IT"/>
          </a:p>
        </p:txBody>
      </p:sp>
    </p:spTree>
    <p:extLst>
      <p:ext uri="{BB962C8B-B14F-4D97-AF65-F5344CB8AC3E}">
        <p14:creationId xmlns:p14="http://schemas.microsoft.com/office/powerpoint/2010/main" val="3854895297"/>
      </p:ext>
    </p:extLst>
  </p:cSld>
  <p:clrMapOvr>
    <a:masterClrMapping/>
  </p:clrMapOvr>
  <p:transition spd="med">
    <p:fade thruBlk="1"/>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7387003"/>
      </p:ext>
    </p:extLst>
  </p:cSld>
  <p:clrMapOvr>
    <a:masterClrMapping/>
  </p:clrMapOvr>
  <p:transition spd="med">
    <p:fade thruBlk="1"/>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66717EC1-B197-47CA-B7F5-5B501870EE97}" type="slidenum">
              <a:rPr lang="it-IT"/>
              <a:pPr>
                <a:defRPr/>
              </a:pPr>
              <a:t>‹N›</a:t>
            </a:fld>
            <a:endParaRPr lang="it-IT"/>
          </a:p>
        </p:txBody>
      </p:sp>
    </p:spTree>
    <p:extLst>
      <p:ext uri="{BB962C8B-B14F-4D97-AF65-F5344CB8AC3E}">
        <p14:creationId xmlns:p14="http://schemas.microsoft.com/office/powerpoint/2010/main" val="715179283"/>
      </p:ext>
    </p:extLst>
  </p:cSld>
  <p:clrMapOvr>
    <a:masterClrMapping/>
  </p:clrMapOvr>
  <p:transition spd="med">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FB95D59F-0C4F-476B-8E0A-D37B70ADD6D1}" type="slidenum">
              <a:rPr lang="it-IT"/>
              <a:pPr>
                <a:defRPr/>
              </a:pPr>
              <a:t>‹N›</a:t>
            </a:fld>
            <a:endParaRPr lang="it-IT"/>
          </a:p>
        </p:txBody>
      </p:sp>
    </p:spTree>
    <p:extLst>
      <p:ext uri="{BB962C8B-B14F-4D97-AF65-F5344CB8AC3E}">
        <p14:creationId xmlns:p14="http://schemas.microsoft.com/office/powerpoint/2010/main" val="312278895"/>
      </p:ext>
    </p:extLst>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2"/>
            <a:ext cx="4038600" cy="4525963"/>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2"/>
            <a:ext cx="4038600" cy="4525963"/>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
          <p:cNvSpPr>
            <a:spLocks noGrp="1" noChangeArrowheads="1"/>
          </p:cNvSpPr>
          <p:nvPr>
            <p:ph type="sldNum" sz="quarter" idx="10"/>
          </p:nvPr>
        </p:nvSpPr>
        <p:spPr>
          <a:ln/>
        </p:spPr>
        <p:txBody>
          <a:bodyPr/>
          <a:lstStyle>
            <a:lvl1pPr>
              <a:defRPr/>
            </a:lvl1pPr>
          </a:lstStyle>
          <a:p>
            <a:pPr>
              <a:defRPr/>
            </a:pPr>
            <a:fld id="{7AF85C53-7894-40A4-BB1B-8789F6E1CFA9}" type="slidenum">
              <a:rPr lang="it-IT"/>
              <a:pPr>
                <a:defRPr/>
              </a:pPr>
              <a:t>‹N›</a:t>
            </a:fld>
            <a:endParaRPr lang="it-IT"/>
          </a:p>
        </p:txBody>
      </p:sp>
    </p:spTree>
    <p:extLst>
      <p:ext uri="{BB962C8B-B14F-4D97-AF65-F5344CB8AC3E}">
        <p14:creationId xmlns:p14="http://schemas.microsoft.com/office/powerpoint/2010/main" val="1347752662"/>
      </p:ext>
    </p:extLst>
  </p:cSld>
  <p:clrMapOvr>
    <a:masterClrMapping/>
  </p:clrMapOvr>
  <p:transition spd="med">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765CFE0D-E7EA-4C51-8F37-2E7D0F0CD383}" type="slidenum">
              <a:rPr lang="it-IT"/>
              <a:pPr>
                <a:defRPr/>
              </a:pPr>
              <a:t>‹N›</a:t>
            </a:fld>
            <a:endParaRPr lang="it-IT"/>
          </a:p>
        </p:txBody>
      </p:sp>
    </p:spTree>
    <p:extLst>
      <p:ext uri="{BB962C8B-B14F-4D97-AF65-F5344CB8AC3E}">
        <p14:creationId xmlns:p14="http://schemas.microsoft.com/office/powerpoint/2010/main" val="1729276507"/>
      </p:ext>
    </p:extLst>
  </p:cSld>
  <p:clrMapOvr>
    <a:masterClrMapping/>
  </p:clrMapOvr>
  <p:transition spd="med">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6813822D-535A-4EDE-BBDE-7D2767CEA9A3}" type="slidenum">
              <a:rPr lang="it-IT"/>
              <a:pPr>
                <a:defRPr/>
              </a:pPr>
              <a:t>‹N›</a:t>
            </a:fld>
            <a:endParaRPr lang="it-IT"/>
          </a:p>
        </p:txBody>
      </p:sp>
    </p:spTree>
    <p:extLst>
      <p:ext uri="{BB962C8B-B14F-4D97-AF65-F5344CB8AC3E}">
        <p14:creationId xmlns:p14="http://schemas.microsoft.com/office/powerpoint/2010/main" val="3122957606"/>
      </p:ext>
    </p:extLst>
  </p:cSld>
  <p:clrMapOvr>
    <a:masterClrMapping/>
  </p:clrMapOvr>
  <p:transition spd="med">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30DFEF5B-09AF-40BC-A671-248FE7A949E0}" type="slidenum">
              <a:rPr lang="it-IT"/>
              <a:pPr>
                <a:defRPr/>
              </a:pPr>
              <a:t>‹N›</a:t>
            </a:fld>
            <a:endParaRPr lang="it-IT"/>
          </a:p>
        </p:txBody>
      </p:sp>
    </p:spTree>
    <p:extLst>
      <p:ext uri="{BB962C8B-B14F-4D97-AF65-F5344CB8AC3E}">
        <p14:creationId xmlns:p14="http://schemas.microsoft.com/office/powerpoint/2010/main" val="2864554879"/>
      </p:ext>
    </p:extLst>
  </p:cSld>
  <p:clrMapOvr>
    <a:masterClrMapping/>
  </p:clrMapOvr>
  <p:transition spd="med">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51AB4EEB-5BA4-4674-B0CB-C9E8E196EBE4}" type="slidenum">
              <a:rPr lang="it-IT"/>
              <a:pPr>
                <a:defRPr/>
              </a:pPr>
              <a:t>‹N›</a:t>
            </a:fld>
            <a:endParaRPr lang="it-IT"/>
          </a:p>
        </p:txBody>
      </p:sp>
    </p:spTree>
    <p:extLst>
      <p:ext uri="{BB962C8B-B14F-4D97-AF65-F5344CB8AC3E}">
        <p14:creationId xmlns:p14="http://schemas.microsoft.com/office/powerpoint/2010/main" val="144149629"/>
      </p:ext>
    </p:extLst>
  </p:cSld>
  <p:clrMapOvr>
    <a:masterClrMapping/>
  </p:clrMapOvr>
  <p:transition spd="med">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6904A7F5-1734-4773-92BE-C5E3973C32B1}" type="slidenum">
              <a:rPr lang="it-IT"/>
              <a:pPr>
                <a:defRPr/>
              </a:pPr>
              <a:t>‹N›</a:t>
            </a:fld>
            <a:endParaRPr lang="it-IT"/>
          </a:p>
        </p:txBody>
      </p:sp>
    </p:spTree>
    <p:extLst>
      <p:ext uri="{BB962C8B-B14F-4D97-AF65-F5344CB8AC3E}">
        <p14:creationId xmlns:p14="http://schemas.microsoft.com/office/powerpoint/2010/main" val="2882975616"/>
      </p:ext>
    </p:extLst>
  </p:cSld>
  <p:clrMapOvr>
    <a:masterClrMapping/>
  </p:clrMapOvr>
  <p:transition spd="med">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F4FB279F-8F19-4B6D-8C30-C3F712A33381}" type="slidenum">
              <a:rPr lang="it-IT"/>
              <a:pPr>
                <a:defRPr/>
              </a:pPr>
              <a:t>‹N›</a:t>
            </a:fld>
            <a:endParaRPr lang="it-IT"/>
          </a:p>
        </p:txBody>
      </p:sp>
    </p:spTree>
    <p:extLst>
      <p:ext uri="{BB962C8B-B14F-4D97-AF65-F5344CB8AC3E}">
        <p14:creationId xmlns:p14="http://schemas.microsoft.com/office/powerpoint/2010/main" val="4045465545"/>
      </p:ext>
    </p:extLst>
  </p:cSld>
  <p:clrMapOvr>
    <a:masterClrMapping/>
  </p:clrMapOvr>
  <p:transition spd="med">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1600200"/>
            <a:ext cx="8229600" cy="4525963"/>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C268013D-C638-4774-9D7B-05B1F382CCFC}" type="slidenum">
              <a:rPr lang="it-IT"/>
              <a:pPr>
                <a:defRPr/>
              </a:pPr>
              <a:t>‹N›</a:t>
            </a:fld>
            <a:endParaRPr lang="it-IT"/>
          </a:p>
        </p:txBody>
      </p:sp>
    </p:spTree>
    <p:extLst>
      <p:ext uri="{BB962C8B-B14F-4D97-AF65-F5344CB8AC3E}">
        <p14:creationId xmlns:p14="http://schemas.microsoft.com/office/powerpoint/2010/main" val="1317145835"/>
      </p:ext>
    </p:extLst>
  </p:cSld>
  <p:clrMapOvr>
    <a:masterClrMapping/>
  </p:clrMapOvr>
  <p:transition spd="med">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404813"/>
            <a:ext cx="2057400" cy="5721350"/>
          </a:xfrm>
          <a:prstGeom prst="rect">
            <a:avLst/>
          </a:prstGeo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404813"/>
            <a:ext cx="6019800" cy="5721350"/>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5C92B62E-6622-4F44-8D0E-3EA1EB99A7DF}" type="slidenum">
              <a:rPr lang="it-IT"/>
              <a:pPr>
                <a:defRPr/>
              </a:pPr>
              <a:t>‹N›</a:t>
            </a:fld>
            <a:endParaRPr lang="it-IT"/>
          </a:p>
        </p:txBody>
      </p:sp>
    </p:spTree>
    <p:extLst>
      <p:ext uri="{BB962C8B-B14F-4D97-AF65-F5344CB8AC3E}">
        <p14:creationId xmlns:p14="http://schemas.microsoft.com/office/powerpoint/2010/main" val="2707333669"/>
      </p:ext>
    </p:extLst>
  </p:cSld>
  <p:clrMapOvr>
    <a:masterClrMapping/>
  </p:clrMapOvr>
  <p:transition spd="med">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7200" y="404813"/>
            <a:ext cx="8229600" cy="5721350"/>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C3BF7BA0-3B88-470B-8885-2EBAC0AC96B0}" type="slidenum">
              <a:rPr lang="it-IT"/>
              <a:pPr>
                <a:defRPr/>
              </a:pPr>
              <a:t>‹N›</a:t>
            </a:fld>
            <a:endParaRPr lang="it-IT"/>
          </a:p>
        </p:txBody>
      </p:sp>
    </p:spTree>
    <p:extLst>
      <p:ext uri="{BB962C8B-B14F-4D97-AF65-F5344CB8AC3E}">
        <p14:creationId xmlns:p14="http://schemas.microsoft.com/office/powerpoint/2010/main" val="140981246"/>
      </p:ext>
    </p:extLst>
  </p:cSld>
  <p:clrMapOvr>
    <a:masterClrMapping/>
  </p:clrMapOvr>
  <p:transition spd="med">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2057168"/>
      </p:ext>
    </p:extLst>
  </p:cSld>
  <p:clrMapOvr>
    <a:masterClrMapping/>
  </p:clrMapOvr>
  <p:transition spd="med">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6" y="1535113"/>
            <a:ext cx="4041775" cy="63976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6" y="2174875"/>
            <a:ext cx="4041775" cy="3951288"/>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
          <p:cNvSpPr>
            <a:spLocks noGrp="1" noChangeArrowheads="1"/>
          </p:cNvSpPr>
          <p:nvPr>
            <p:ph type="sldNum" sz="quarter" idx="10"/>
          </p:nvPr>
        </p:nvSpPr>
        <p:spPr>
          <a:ln/>
        </p:spPr>
        <p:txBody>
          <a:bodyPr/>
          <a:lstStyle>
            <a:lvl1pPr>
              <a:defRPr/>
            </a:lvl1pPr>
          </a:lstStyle>
          <a:p>
            <a:pPr>
              <a:defRPr/>
            </a:pPr>
            <a:fld id="{2A820CE3-3F21-4018-9A29-73BE56975521}" type="slidenum">
              <a:rPr lang="it-IT"/>
              <a:pPr>
                <a:defRPr/>
              </a:pPr>
              <a:t>‹N›</a:t>
            </a:fld>
            <a:endParaRPr lang="it-IT"/>
          </a:p>
        </p:txBody>
      </p:sp>
    </p:spTree>
    <p:extLst>
      <p:ext uri="{BB962C8B-B14F-4D97-AF65-F5344CB8AC3E}">
        <p14:creationId xmlns:p14="http://schemas.microsoft.com/office/powerpoint/2010/main" val="3621937611"/>
      </p:ext>
    </p:extLst>
  </p:cSld>
  <p:clrMapOvr>
    <a:masterClrMapping/>
  </p:clrMapOvr>
  <p:transition spd="med">
    <p:fade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971551" y="404813"/>
            <a:ext cx="7570788" cy="792162"/>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1600202"/>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ln/>
        </p:spPr>
        <p:txBody>
          <a:bodyPr/>
          <a:lstStyle>
            <a:lvl1pPr>
              <a:defRPr/>
            </a:lvl1pPr>
          </a:lstStyle>
          <a:p>
            <a:pPr>
              <a:defRPr/>
            </a:pPr>
            <a:fld id="{66717EC1-B197-47CA-B7F5-5B501870EE97}" type="slidenum">
              <a:rPr lang="it-IT"/>
              <a:pPr>
                <a:defRPr/>
              </a:pPr>
              <a:t>‹N›</a:t>
            </a:fld>
            <a:endParaRPr lang="it-IT"/>
          </a:p>
        </p:txBody>
      </p:sp>
    </p:spTree>
    <p:extLst>
      <p:ext uri="{BB962C8B-B14F-4D97-AF65-F5344CB8AC3E}">
        <p14:creationId xmlns:p14="http://schemas.microsoft.com/office/powerpoint/2010/main" val="3737981144"/>
      </p:ext>
    </p:extLst>
  </p:cSld>
  <p:clrMapOvr>
    <a:masterClrMapping/>
  </p:clrMapOvr>
  <p:transition spd="med">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5"/>
            <a:ext cx="7772400" cy="1500187"/>
          </a:xfrm>
          <a:prstGeom prst="rect">
            <a:avLst/>
          </a:prstGeom>
        </p:spPr>
        <p:txBody>
          <a:bodyPr anchor="b"/>
          <a:lstStyle>
            <a:lvl1pPr marL="0" indent="0">
              <a:buNone/>
              <a:defRPr sz="2000"/>
            </a:lvl1pPr>
            <a:lvl2pPr marL="457178" indent="0">
              <a:buNone/>
              <a:defRPr sz="1800"/>
            </a:lvl2pPr>
            <a:lvl3pPr marL="914354" indent="0">
              <a:buNone/>
              <a:defRPr sz="1600"/>
            </a:lvl3pPr>
            <a:lvl4pPr marL="1371532" indent="0">
              <a:buNone/>
              <a:defRPr sz="1400"/>
            </a:lvl4pPr>
            <a:lvl5pPr marL="1828709" indent="0">
              <a:buNone/>
              <a:defRPr sz="1400"/>
            </a:lvl5pPr>
            <a:lvl6pPr marL="2285886" indent="0">
              <a:buNone/>
              <a:defRPr sz="1400"/>
            </a:lvl6pPr>
            <a:lvl7pPr marL="2743062" indent="0">
              <a:buNone/>
              <a:defRPr sz="1400"/>
            </a:lvl7pPr>
            <a:lvl8pPr marL="3200240" indent="0">
              <a:buNone/>
              <a:defRPr sz="1400"/>
            </a:lvl8pPr>
            <a:lvl9pPr marL="3657418" indent="0">
              <a:buNone/>
              <a:defRPr sz="1400"/>
            </a:lvl9pPr>
          </a:lstStyle>
          <a:p>
            <a:pPr lvl="0"/>
            <a:r>
              <a:rPr lang="it-IT" smtClean="0"/>
              <a:t>Fare clic per modificare stili del testo dello schema</a:t>
            </a:r>
          </a:p>
        </p:txBody>
      </p:sp>
      <p:sp>
        <p:nvSpPr>
          <p:cNvPr id="4" name="Rectangle 6"/>
          <p:cNvSpPr>
            <a:spLocks noGrp="1" noChangeArrowheads="1"/>
          </p:cNvSpPr>
          <p:nvPr>
            <p:ph type="sldNum" sz="quarter" idx="10"/>
          </p:nvPr>
        </p:nvSpPr>
        <p:spPr>
          <a:ln/>
        </p:spPr>
        <p:txBody>
          <a:bodyPr/>
          <a:lstStyle>
            <a:lvl1pPr>
              <a:defRPr/>
            </a:lvl1pPr>
          </a:lstStyle>
          <a:p>
            <a:pPr>
              <a:defRPr/>
            </a:pPr>
            <a:fld id="{FB95D59F-0C4F-476B-8E0A-D37B70ADD6D1}" type="slidenum">
              <a:rPr lang="it-IT"/>
              <a:pPr>
                <a:defRPr/>
              </a:pPr>
              <a:t>‹N›</a:t>
            </a:fld>
            <a:endParaRPr lang="it-IT"/>
          </a:p>
        </p:txBody>
      </p:sp>
    </p:spTree>
    <p:extLst>
      <p:ext uri="{BB962C8B-B14F-4D97-AF65-F5344CB8AC3E}">
        <p14:creationId xmlns:p14="http://schemas.microsoft.com/office/powerpoint/2010/main" val="910860400"/>
      </p:ext>
    </p:extLst>
  </p:cSld>
  <p:clrMapOvr>
    <a:masterClrMapping/>
  </p:clrMapOvr>
  <p:transition spd="med">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971551" y="404813"/>
            <a:ext cx="7570788" cy="792162"/>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
          <p:cNvSpPr>
            <a:spLocks noGrp="1" noChangeArrowheads="1"/>
          </p:cNvSpPr>
          <p:nvPr>
            <p:ph type="sldNum" sz="quarter" idx="10"/>
          </p:nvPr>
        </p:nvSpPr>
        <p:spPr>
          <a:ln/>
        </p:spPr>
        <p:txBody>
          <a:bodyPr/>
          <a:lstStyle>
            <a:lvl1pPr>
              <a:defRPr/>
            </a:lvl1pPr>
          </a:lstStyle>
          <a:p>
            <a:pPr>
              <a:defRPr/>
            </a:pPr>
            <a:fld id="{765CFE0D-E7EA-4C51-8F37-2E7D0F0CD383}" type="slidenum">
              <a:rPr lang="it-IT"/>
              <a:pPr>
                <a:defRPr/>
              </a:pPr>
              <a:t>‹N›</a:t>
            </a:fld>
            <a:endParaRPr lang="it-IT"/>
          </a:p>
        </p:txBody>
      </p:sp>
    </p:spTree>
    <p:extLst>
      <p:ext uri="{BB962C8B-B14F-4D97-AF65-F5344CB8AC3E}">
        <p14:creationId xmlns:p14="http://schemas.microsoft.com/office/powerpoint/2010/main" val="2081836110"/>
      </p:ext>
    </p:extLst>
  </p:cSld>
  <p:clrMapOvr>
    <a:masterClrMapping/>
  </p:clrMapOvr>
  <p:transition spd="med">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2" y="1535113"/>
            <a:ext cx="4040188" cy="639762"/>
          </a:xfrm>
          <a:prstGeom prst="rect">
            <a:avLst/>
          </a:prstGeo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2"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7" y="1535113"/>
            <a:ext cx="4041775" cy="639762"/>
          </a:xfrm>
          <a:prstGeom prst="rect">
            <a:avLst/>
          </a:prstGeo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
          <p:cNvSpPr>
            <a:spLocks noGrp="1" noChangeArrowheads="1"/>
          </p:cNvSpPr>
          <p:nvPr>
            <p:ph type="sldNum" sz="quarter" idx="10"/>
          </p:nvPr>
        </p:nvSpPr>
        <p:spPr>
          <a:ln/>
        </p:spPr>
        <p:txBody>
          <a:bodyPr/>
          <a:lstStyle>
            <a:lvl1pPr>
              <a:defRPr/>
            </a:lvl1pPr>
          </a:lstStyle>
          <a:p>
            <a:pPr>
              <a:defRPr/>
            </a:pPr>
            <a:fld id="{6813822D-535A-4EDE-BBDE-7D2767CEA9A3}" type="slidenum">
              <a:rPr lang="it-IT"/>
              <a:pPr>
                <a:defRPr/>
              </a:pPr>
              <a:t>‹N›</a:t>
            </a:fld>
            <a:endParaRPr lang="it-IT"/>
          </a:p>
        </p:txBody>
      </p:sp>
    </p:spTree>
    <p:extLst>
      <p:ext uri="{BB962C8B-B14F-4D97-AF65-F5344CB8AC3E}">
        <p14:creationId xmlns:p14="http://schemas.microsoft.com/office/powerpoint/2010/main" val="3120548132"/>
      </p:ext>
    </p:extLst>
  </p:cSld>
  <p:clrMapOvr>
    <a:masterClrMapping/>
  </p:clrMapOvr>
  <p:transition spd="med">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971551" y="404813"/>
            <a:ext cx="7570788" cy="792162"/>
          </a:xfrm>
          <a:prstGeom prst="rect">
            <a:avLst/>
          </a:prstGeom>
        </p:spPr>
        <p:txBody>
          <a:bodyPr/>
          <a:lstStyle/>
          <a:p>
            <a:r>
              <a:rPr lang="it-IT" smtClean="0"/>
              <a:t>Fare clic per modificare lo stile del titolo</a:t>
            </a:r>
            <a:endParaRPr lang="it-IT"/>
          </a:p>
        </p:txBody>
      </p:sp>
      <p:sp>
        <p:nvSpPr>
          <p:cNvPr id="3" name="Rectangle 6"/>
          <p:cNvSpPr>
            <a:spLocks noGrp="1" noChangeArrowheads="1"/>
          </p:cNvSpPr>
          <p:nvPr>
            <p:ph type="sldNum" sz="quarter" idx="10"/>
          </p:nvPr>
        </p:nvSpPr>
        <p:spPr>
          <a:ln/>
        </p:spPr>
        <p:txBody>
          <a:bodyPr/>
          <a:lstStyle>
            <a:lvl1pPr>
              <a:defRPr/>
            </a:lvl1pPr>
          </a:lstStyle>
          <a:p>
            <a:pPr>
              <a:defRPr/>
            </a:pPr>
            <a:fld id="{30DFEF5B-09AF-40BC-A671-248FE7A949E0}" type="slidenum">
              <a:rPr lang="it-IT"/>
              <a:pPr>
                <a:defRPr/>
              </a:pPr>
              <a:t>‹N›</a:t>
            </a:fld>
            <a:endParaRPr lang="it-IT"/>
          </a:p>
        </p:txBody>
      </p:sp>
    </p:spTree>
    <p:extLst>
      <p:ext uri="{BB962C8B-B14F-4D97-AF65-F5344CB8AC3E}">
        <p14:creationId xmlns:p14="http://schemas.microsoft.com/office/powerpoint/2010/main" val="750576541"/>
      </p:ext>
    </p:extLst>
  </p:cSld>
  <p:clrMapOvr>
    <a:masterClrMapping/>
  </p:clrMapOvr>
  <p:transition spd="med">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51AB4EEB-5BA4-4674-B0CB-C9E8E196EBE4}" type="slidenum">
              <a:rPr lang="it-IT"/>
              <a:pPr>
                <a:defRPr/>
              </a:pPr>
              <a:t>‹N›</a:t>
            </a:fld>
            <a:endParaRPr lang="it-IT"/>
          </a:p>
        </p:txBody>
      </p:sp>
    </p:spTree>
    <p:extLst>
      <p:ext uri="{BB962C8B-B14F-4D97-AF65-F5344CB8AC3E}">
        <p14:creationId xmlns:p14="http://schemas.microsoft.com/office/powerpoint/2010/main" val="4074841540"/>
      </p:ext>
    </p:extLst>
  </p:cSld>
  <p:clrMapOvr>
    <a:masterClrMapping/>
  </p:clrMapOvr>
  <p:transition spd="med">
    <p:fade thruBlk="1"/>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2" y="273050"/>
            <a:ext cx="3008313" cy="1162050"/>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1" y="273052"/>
            <a:ext cx="5111751"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ln/>
        </p:spPr>
        <p:txBody>
          <a:bodyPr/>
          <a:lstStyle>
            <a:lvl1pPr>
              <a:defRPr/>
            </a:lvl1pPr>
          </a:lstStyle>
          <a:p>
            <a:pPr>
              <a:defRPr/>
            </a:pPr>
            <a:fld id="{6904A7F5-1734-4773-92BE-C5E3973C32B1}" type="slidenum">
              <a:rPr lang="it-IT"/>
              <a:pPr>
                <a:defRPr/>
              </a:pPr>
              <a:t>‹N›</a:t>
            </a:fld>
            <a:endParaRPr lang="it-IT"/>
          </a:p>
        </p:txBody>
      </p:sp>
    </p:spTree>
    <p:extLst>
      <p:ext uri="{BB962C8B-B14F-4D97-AF65-F5344CB8AC3E}">
        <p14:creationId xmlns:p14="http://schemas.microsoft.com/office/powerpoint/2010/main" val="1300883541"/>
      </p:ext>
    </p:extLst>
  </p:cSld>
  <p:clrMapOvr>
    <a:masterClrMapping/>
  </p:clrMapOvr>
  <p:transition spd="med">
    <p:fade thruBlk="1"/>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1"/>
            <a:ext cx="5486400" cy="566738"/>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pPr lvl="0"/>
            <a:endParaRPr lang="it-IT" noProof="0" smtClean="0"/>
          </a:p>
        </p:txBody>
      </p:sp>
      <p:sp>
        <p:nvSpPr>
          <p:cNvPr id="4" name="Segnaposto testo 3"/>
          <p:cNvSpPr>
            <a:spLocks noGrp="1"/>
          </p:cNvSpPr>
          <p:nvPr>
            <p:ph type="body" sz="half" idx="2"/>
          </p:nvPr>
        </p:nvSpPr>
        <p:spPr>
          <a:xfrm>
            <a:off x="1792288" y="5367339"/>
            <a:ext cx="5486400" cy="804862"/>
          </a:xfrm>
          <a:prstGeom prst="rect">
            <a:avLst/>
          </a:prstGeo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ln/>
        </p:spPr>
        <p:txBody>
          <a:bodyPr/>
          <a:lstStyle>
            <a:lvl1pPr>
              <a:defRPr/>
            </a:lvl1pPr>
          </a:lstStyle>
          <a:p>
            <a:pPr>
              <a:defRPr/>
            </a:pPr>
            <a:fld id="{F4FB279F-8F19-4B6D-8C30-C3F712A33381}" type="slidenum">
              <a:rPr lang="it-IT"/>
              <a:pPr>
                <a:defRPr/>
              </a:pPr>
              <a:t>‹N›</a:t>
            </a:fld>
            <a:endParaRPr lang="it-IT"/>
          </a:p>
        </p:txBody>
      </p:sp>
    </p:spTree>
    <p:extLst>
      <p:ext uri="{BB962C8B-B14F-4D97-AF65-F5344CB8AC3E}">
        <p14:creationId xmlns:p14="http://schemas.microsoft.com/office/powerpoint/2010/main" val="1641497273"/>
      </p:ext>
    </p:extLst>
  </p:cSld>
  <p:clrMapOvr>
    <a:masterClrMapping/>
  </p:clrMapOvr>
  <p:transition spd="med">
    <p:fade thruBlk="1"/>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971551" y="404813"/>
            <a:ext cx="7570788" cy="792162"/>
          </a:xfrm>
          <a:prstGeom prst="rect">
            <a:avLst/>
          </a:prstGeom>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1600202"/>
            <a:ext cx="8229600" cy="4525963"/>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ln/>
        </p:spPr>
        <p:txBody>
          <a:bodyPr/>
          <a:lstStyle>
            <a:lvl1pPr>
              <a:defRPr/>
            </a:lvl1pPr>
          </a:lstStyle>
          <a:p>
            <a:pPr>
              <a:defRPr/>
            </a:pPr>
            <a:fld id="{C268013D-C638-4774-9D7B-05B1F382CCFC}" type="slidenum">
              <a:rPr lang="it-IT"/>
              <a:pPr>
                <a:defRPr/>
              </a:pPr>
              <a:t>‹N›</a:t>
            </a:fld>
            <a:endParaRPr lang="it-IT"/>
          </a:p>
        </p:txBody>
      </p:sp>
    </p:spTree>
    <p:extLst>
      <p:ext uri="{BB962C8B-B14F-4D97-AF65-F5344CB8AC3E}">
        <p14:creationId xmlns:p14="http://schemas.microsoft.com/office/powerpoint/2010/main" val="2189628991"/>
      </p:ext>
    </p:extLst>
  </p:cSld>
  <p:clrMapOvr>
    <a:masterClrMapping/>
  </p:clrMapOvr>
  <p:transition spd="med">
    <p:fade thruBlk="1"/>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404815"/>
            <a:ext cx="2057400" cy="5721350"/>
          </a:xfrm>
          <a:prstGeom prst="rect">
            <a:avLst/>
          </a:prstGeo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404815"/>
            <a:ext cx="6019800" cy="5721350"/>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ln/>
        </p:spPr>
        <p:txBody>
          <a:bodyPr/>
          <a:lstStyle>
            <a:lvl1pPr>
              <a:defRPr/>
            </a:lvl1pPr>
          </a:lstStyle>
          <a:p>
            <a:pPr>
              <a:defRPr/>
            </a:pPr>
            <a:fld id="{5C92B62E-6622-4F44-8D0E-3EA1EB99A7DF}" type="slidenum">
              <a:rPr lang="it-IT"/>
              <a:pPr>
                <a:defRPr/>
              </a:pPr>
              <a:t>‹N›</a:t>
            </a:fld>
            <a:endParaRPr lang="it-IT"/>
          </a:p>
        </p:txBody>
      </p:sp>
    </p:spTree>
    <p:extLst>
      <p:ext uri="{BB962C8B-B14F-4D97-AF65-F5344CB8AC3E}">
        <p14:creationId xmlns:p14="http://schemas.microsoft.com/office/powerpoint/2010/main" val="3183507360"/>
      </p:ext>
    </p:extLst>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6"/>
          <p:cNvSpPr>
            <a:spLocks noGrp="1" noChangeArrowheads="1"/>
          </p:cNvSpPr>
          <p:nvPr>
            <p:ph type="sldNum" sz="quarter" idx="10"/>
          </p:nvPr>
        </p:nvSpPr>
        <p:spPr>
          <a:ln/>
        </p:spPr>
        <p:txBody>
          <a:bodyPr/>
          <a:lstStyle>
            <a:lvl1pPr>
              <a:defRPr/>
            </a:lvl1pPr>
          </a:lstStyle>
          <a:p>
            <a:pPr>
              <a:defRPr/>
            </a:pPr>
            <a:fld id="{9361CF4F-5F85-463C-88F9-D5FFA43DFBBE}" type="slidenum">
              <a:rPr lang="it-IT"/>
              <a:pPr>
                <a:defRPr/>
              </a:pPr>
              <a:t>‹N›</a:t>
            </a:fld>
            <a:endParaRPr lang="it-IT"/>
          </a:p>
        </p:txBody>
      </p:sp>
    </p:spTree>
    <p:extLst>
      <p:ext uri="{BB962C8B-B14F-4D97-AF65-F5344CB8AC3E}">
        <p14:creationId xmlns:p14="http://schemas.microsoft.com/office/powerpoint/2010/main" val="1948067350"/>
      </p:ext>
    </p:extLst>
  </p:cSld>
  <p:clrMapOvr>
    <a:masterClrMapping/>
  </p:clrMapOvr>
  <p:transition spd="med">
    <p:fade thruBlk="1"/>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7200" y="404815"/>
            <a:ext cx="8229600" cy="5721350"/>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Rectangle 6"/>
          <p:cNvSpPr>
            <a:spLocks noGrp="1" noChangeArrowheads="1"/>
          </p:cNvSpPr>
          <p:nvPr>
            <p:ph type="sldNum" sz="quarter" idx="10"/>
          </p:nvPr>
        </p:nvSpPr>
        <p:spPr>
          <a:ln/>
        </p:spPr>
        <p:txBody>
          <a:bodyPr/>
          <a:lstStyle>
            <a:lvl1pPr>
              <a:defRPr/>
            </a:lvl1pPr>
          </a:lstStyle>
          <a:p>
            <a:pPr>
              <a:defRPr/>
            </a:pPr>
            <a:fld id="{C3BF7BA0-3B88-470B-8885-2EBAC0AC96B0}" type="slidenum">
              <a:rPr lang="it-IT"/>
              <a:pPr>
                <a:defRPr/>
              </a:pPr>
              <a:t>‹N›</a:t>
            </a:fld>
            <a:endParaRPr lang="it-IT"/>
          </a:p>
        </p:txBody>
      </p:sp>
    </p:spTree>
    <p:extLst>
      <p:ext uri="{BB962C8B-B14F-4D97-AF65-F5344CB8AC3E}">
        <p14:creationId xmlns:p14="http://schemas.microsoft.com/office/powerpoint/2010/main" val="1232024668"/>
      </p:ext>
    </p:extLst>
  </p:cSld>
  <p:clrMapOvr>
    <a:masterClrMapping/>
  </p:clrMapOvr>
  <p:transition spd="med">
    <p:fade thruBlk="1"/>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9080154"/>
      </p:ext>
    </p:extLst>
  </p:cSld>
  <p:clrMapOvr>
    <a:masterClrMapping/>
  </p:clrMapOvr>
  <p:transition spd="med">
    <p:fade thruBlk="1"/>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66717EC1-B197-47CA-B7F5-5B501870EE97}" type="slidenum">
              <a:rPr lang="it-IT"/>
              <a:pPr>
                <a:defRPr/>
              </a:pPr>
              <a:t>‹N›</a:t>
            </a:fld>
            <a:endParaRPr lang="it-IT"/>
          </a:p>
        </p:txBody>
      </p:sp>
    </p:spTree>
    <p:extLst>
      <p:ext uri="{BB962C8B-B14F-4D97-AF65-F5344CB8AC3E}">
        <p14:creationId xmlns:p14="http://schemas.microsoft.com/office/powerpoint/2010/main" val="391232085"/>
      </p:ext>
    </p:extLst>
  </p:cSld>
  <p:clrMapOvr>
    <a:masterClrMapping/>
  </p:clrMapOvr>
  <p:transition spd="med">
    <p:fade thruBlk="1"/>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FB95D59F-0C4F-476B-8E0A-D37B70ADD6D1}" type="slidenum">
              <a:rPr lang="it-IT"/>
              <a:pPr>
                <a:defRPr/>
              </a:pPr>
              <a:t>‹N›</a:t>
            </a:fld>
            <a:endParaRPr lang="it-IT"/>
          </a:p>
        </p:txBody>
      </p:sp>
    </p:spTree>
    <p:extLst>
      <p:ext uri="{BB962C8B-B14F-4D97-AF65-F5344CB8AC3E}">
        <p14:creationId xmlns:p14="http://schemas.microsoft.com/office/powerpoint/2010/main" val="1364193445"/>
      </p:ext>
    </p:extLst>
  </p:cSld>
  <p:clrMapOvr>
    <a:masterClrMapping/>
  </p:clrMapOvr>
  <p:transition spd="med">
    <p:fade thruBlk="1"/>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765CFE0D-E7EA-4C51-8F37-2E7D0F0CD383}" type="slidenum">
              <a:rPr lang="it-IT"/>
              <a:pPr>
                <a:defRPr/>
              </a:pPr>
              <a:t>‹N›</a:t>
            </a:fld>
            <a:endParaRPr lang="it-IT"/>
          </a:p>
        </p:txBody>
      </p:sp>
    </p:spTree>
    <p:extLst>
      <p:ext uri="{BB962C8B-B14F-4D97-AF65-F5344CB8AC3E}">
        <p14:creationId xmlns:p14="http://schemas.microsoft.com/office/powerpoint/2010/main" val="4161213421"/>
      </p:ext>
    </p:extLst>
  </p:cSld>
  <p:clrMapOvr>
    <a:masterClrMapping/>
  </p:clrMapOvr>
  <p:transition spd="med">
    <p:fade thruBlk="1"/>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6813822D-535A-4EDE-BBDE-7D2767CEA9A3}" type="slidenum">
              <a:rPr lang="it-IT"/>
              <a:pPr>
                <a:defRPr/>
              </a:pPr>
              <a:t>‹N›</a:t>
            </a:fld>
            <a:endParaRPr lang="it-IT"/>
          </a:p>
        </p:txBody>
      </p:sp>
    </p:spTree>
    <p:extLst>
      <p:ext uri="{BB962C8B-B14F-4D97-AF65-F5344CB8AC3E}">
        <p14:creationId xmlns:p14="http://schemas.microsoft.com/office/powerpoint/2010/main" val="122383174"/>
      </p:ext>
    </p:extLst>
  </p:cSld>
  <p:clrMapOvr>
    <a:masterClrMapping/>
  </p:clrMapOvr>
  <p:transition spd="med">
    <p:fade thruBlk="1"/>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30DFEF5B-09AF-40BC-A671-248FE7A949E0}" type="slidenum">
              <a:rPr lang="it-IT"/>
              <a:pPr>
                <a:defRPr/>
              </a:pPr>
              <a:t>‹N›</a:t>
            </a:fld>
            <a:endParaRPr lang="it-IT"/>
          </a:p>
        </p:txBody>
      </p:sp>
    </p:spTree>
    <p:extLst>
      <p:ext uri="{BB962C8B-B14F-4D97-AF65-F5344CB8AC3E}">
        <p14:creationId xmlns:p14="http://schemas.microsoft.com/office/powerpoint/2010/main" val="3386522079"/>
      </p:ext>
    </p:extLst>
  </p:cSld>
  <p:clrMapOvr>
    <a:masterClrMapping/>
  </p:clrMapOvr>
  <p:transition spd="med">
    <p:fade thruBlk="1"/>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51AB4EEB-5BA4-4674-B0CB-C9E8E196EBE4}" type="slidenum">
              <a:rPr lang="it-IT"/>
              <a:pPr>
                <a:defRPr/>
              </a:pPr>
              <a:t>‹N›</a:t>
            </a:fld>
            <a:endParaRPr lang="it-IT"/>
          </a:p>
        </p:txBody>
      </p:sp>
    </p:spTree>
    <p:extLst>
      <p:ext uri="{BB962C8B-B14F-4D97-AF65-F5344CB8AC3E}">
        <p14:creationId xmlns:p14="http://schemas.microsoft.com/office/powerpoint/2010/main" val="1957885579"/>
      </p:ext>
    </p:extLst>
  </p:cSld>
  <p:clrMapOvr>
    <a:masterClrMapping/>
  </p:clrMapOvr>
  <p:transition spd="med">
    <p:fade thruBlk="1"/>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6904A7F5-1734-4773-92BE-C5E3973C32B1}" type="slidenum">
              <a:rPr lang="it-IT"/>
              <a:pPr>
                <a:defRPr/>
              </a:pPr>
              <a:t>‹N›</a:t>
            </a:fld>
            <a:endParaRPr lang="it-IT"/>
          </a:p>
        </p:txBody>
      </p:sp>
    </p:spTree>
    <p:extLst>
      <p:ext uri="{BB962C8B-B14F-4D97-AF65-F5344CB8AC3E}">
        <p14:creationId xmlns:p14="http://schemas.microsoft.com/office/powerpoint/2010/main" val="2003183981"/>
      </p:ext>
    </p:extLst>
  </p:cSld>
  <p:clrMapOvr>
    <a:masterClrMapping/>
  </p:clrMapOvr>
  <p:transition spd="med">
    <p:fade thruBlk="1"/>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F4FB279F-8F19-4B6D-8C30-C3F712A33381}" type="slidenum">
              <a:rPr lang="it-IT"/>
              <a:pPr>
                <a:defRPr/>
              </a:pPr>
              <a:t>‹N›</a:t>
            </a:fld>
            <a:endParaRPr lang="it-IT"/>
          </a:p>
        </p:txBody>
      </p:sp>
    </p:spTree>
    <p:extLst>
      <p:ext uri="{BB962C8B-B14F-4D97-AF65-F5344CB8AC3E}">
        <p14:creationId xmlns:p14="http://schemas.microsoft.com/office/powerpoint/2010/main" val="4117350607"/>
      </p:ext>
    </p:extLst>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45B9EA39-FCCA-4E48-8FA4-2B34E99B68E2}" type="slidenum">
              <a:rPr lang="it-IT"/>
              <a:pPr>
                <a:defRPr/>
              </a:pPr>
              <a:t>‹N›</a:t>
            </a:fld>
            <a:endParaRPr lang="it-IT"/>
          </a:p>
        </p:txBody>
      </p:sp>
    </p:spTree>
    <p:extLst>
      <p:ext uri="{BB962C8B-B14F-4D97-AF65-F5344CB8AC3E}">
        <p14:creationId xmlns:p14="http://schemas.microsoft.com/office/powerpoint/2010/main" val="358422856"/>
      </p:ext>
    </p:extLst>
  </p:cSld>
  <p:clrMapOvr>
    <a:masterClrMapping/>
  </p:clrMapOvr>
  <p:transition spd="med">
    <p:fade thruBlk="1"/>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971550" y="404813"/>
            <a:ext cx="7570788" cy="792162"/>
          </a:xfrm>
          <a:prstGeom prst="rect">
            <a:avLst/>
          </a:prstGeom>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1600200"/>
            <a:ext cx="8229600" cy="4525963"/>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C268013D-C638-4774-9D7B-05B1F382CCFC}" type="slidenum">
              <a:rPr lang="it-IT"/>
              <a:pPr>
                <a:defRPr/>
              </a:pPr>
              <a:t>‹N›</a:t>
            </a:fld>
            <a:endParaRPr lang="it-IT"/>
          </a:p>
        </p:txBody>
      </p:sp>
    </p:spTree>
    <p:extLst>
      <p:ext uri="{BB962C8B-B14F-4D97-AF65-F5344CB8AC3E}">
        <p14:creationId xmlns:p14="http://schemas.microsoft.com/office/powerpoint/2010/main" val="3498875876"/>
      </p:ext>
    </p:extLst>
  </p:cSld>
  <p:clrMapOvr>
    <a:masterClrMapping/>
  </p:clrMapOvr>
  <p:transition spd="med">
    <p:fade thruBlk="1"/>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404813"/>
            <a:ext cx="2057400" cy="5721350"/>
          </a:xfrm>
          <a:prstGeom prst="rect">
            <a:avLst/>
          </a:prstGeo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404813"/>
            <a:ext cx="6019800" cy="5721350"/>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5C92B62E-6622-4F44-8D0E-3EA1EB99A7DF}" type="slidenum">
              <a:rPr lang="it-IT"/>
              <a:pPr>
                <a:defRPr/>
              </a:pPr>
              <a:t>‹N›</a:t>
            </a:fld>
            <a:endParaRPr lang="it-IT"/>
          </a:p>
        </p:txBody>
      </p:sp>
    </p:spTree>
    <p:extLst>
      <p:ext uri="{BB962C8B-B14F-4D97-AF65-F5344CB8AC3E}">
        <p14:creationId xmlns:p14="http://schemas.microsoft.com/office/powerpoint/2010/main" val="1010216117"/>
      </p:ext>
    </p:extLst>
  </p:cSld>
  <p:clrMapOvr>
    <a:masterClrMapping/>
  </p:clrMapOvr>
  <p:transition spd="med">
    <p:fade thruBlk="1"/>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7200" y="404813"/>
            <a:ext cx="8229600" cy="5721350"/>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Rectangle 6"/>
          <p:cNvSpPr>
            <a:spLocks noGrp="1" noChangeArrowheads="1"/>
          </p:cNvSpPr>
          <p:nvPr>
            <p:ph type="sldNum" sz="quarter" idx="10"/>
          </p:nvPr>
        </p:nvSpPr>
        <p:spPr>
          <a:xfrm>
            <a:off x="8162925" y="6526213"/>
            <a:ext cx="1017588" cy="287337"/>
          </a:xfrm>
          <a:prstGeom prst="rect">
            <a:avLst/>
          </a:prstGeom>
          <a:ln/>
        </p:spPr>
        <p:txBody>
          <a:bodyPr/>
          <a:lstStyle>
            <a:lvl1pPr>
              <a:defRPr/>
            </a:lvl1pPr>
          </a:lstStyle>
          <a:p>
            <a:pPr>
              <a:defRPr/>
            </a:pPr>
            <a:fld id="{C3BF7BA0-3B88-470B-8885-2EBAC0AC96B0}" type="slidenum">
              <a:rPr lang="it-IT"/>
              <a:pPr>
                <a:defRPr/>
              </a:pPr>
              <a:t>‹N›</a:t>
            </a:fld>
            <a:endParaRPr lang="it-IT"/>
          </a:p>
        </p:txBody>
      </p:sp>
    </p:spTree>
    <p:extLst>
      <p:ext uri="{BB962C8B-B14F-4D97-AF65-F5344CB8AC3E}">
        <p14:creationId xmlns:p14="http://schemas.microsoft.com/office/powerpoint/2010/main" val="3693210587"/>
      </p:ext>
    </p:extLst>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1" y="273050"/>
            <a:ext cx="3008313" cy="1162050"/>
          </a:xfrm>
        </p:spPr>
        <p:txBody>
          <a:bodyPr anchor="b"/>
          <a:lstStyle>
            <a:lvl1pPr algn="l">
              <a:defRPr sz="15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2"/>
            <a:ext cx="5111750" cy="5853113"/>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1" y="1435102"/>
            <a:ext cx="3008313" cy="4691063"/>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ln/>
        </p:spPr>
        <p:txBody>
          <a:bodyPr/>
          <a:lstStyle>
            <a:lvl1pPr>
              <a:defRPr/>
            </a:lvl1pPr>
          </a:lstStyle>
          <a:p>
            <a:pPr>
              <a:defRPr/>
            </a:pPr>
            <a:fld id="{C3DF7A29-5F7D-4424-B0FD-58FBF97BB63E}" type="slidenum">
              <a:rPr lang="it-IT"/>
              <a:pPr>
                <a:defRPr/>
              </a:pPr>
              <a:t>‹N›</a:t>
            </a:fld>
            <a:endParaRPr lang="it-IT"/>
          </a:p>
        </p:txBody>
      </p:sp>
    </p:spTree>
    <p:extLst>
      <p:ext uri="{BB962C8B-B14F-4D97-AF65-F5344CB8AC3E}">
        <p14:creationId xmlns:p14="http://schemas.microsoft.com/office/powerpoint/2010/main" val="1067524056"/>
      </p:ext>
    </p:extLst>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15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it-IT" smtClean="0"/>
              <a:t>Fare clic per modificare stili del testo dello schema</a:t>
            </a:r>
          </a:p>
        </p:txBody>
      </p:sp>
      <p:sp>
        <p:nvSpPr>
          <p:cNvPr id="5" name="Rectangle 6"/>
          <p:cNvSpPr>
            <a:spLocks noGrp="1" noChangeArrowheads="1"/>
          </p:cNvSpPr>
          <p:nvPr>
            <p:ph type="sldNum" sz="quarter" idx="10"/>
          </p:nvPr>
        </p:nvSpPr>
        <p:spPr>
          <a:ln/>
        </p:spPr>
        <p:txBody>
          <a:bodyPr/>
          <a:lstStyle>
            <a:lvl1pPr>
              <a:defRPr/>
            </a:lvl1pPr>
          </a:lstStyle>
          <a:p>
            <a:pPr>
              <a:defRPr/>
            </a:pPr>
            <a:fld id="{9A081562-F043-4684-B4E4-919D3B3C1ECD}" type="slidenum">
              <a:rPr lang="it-IT"/>
              <a:pPr>
                <a:defRPr/>
              </a:pPr>
              <a:t>‹N›</a:t>
            </a:fld>
            <a:endParaRPr lang="it-IT"/>
          </a:p>
        </p:txBody>
      </p:sp>
    </p:spTree>
    <p:extLst>
      <p:ext uri="{BB962C8B-B14F-4D97-AF65-F5344CB8AC3E}">
        <p14:creationId xmlns:p14="http://schemas.microsoft.com/office/powerpoint/2010/main" val="1098545186"/>
      </p:ext>
    </p:extLst>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971550" y="404813"/>
            <a:ext cx="7570788"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Fare clic per modificare lo stile del titolo</a:t>
            </a:r>
          </a:p>
        </p:txBody>
      </p:sp>
      <p:sp>
        <p:nvSpPr>
          <p:cNvPr id="3078" name="Rectangle 6"/>
          <p:cNvSpPr>
            <a:spLocks noGrp="1" noChangeArrowheads="1"/>
          </p:cNvSpPr>
          <p:nvPr>
            <p:ph type="sldNum" sz="quarter" idx="4"/>
          </p:nvPr>
        </p:nvSpPr>
        <p:spPr bwMode="auto">
          <a:xfrm>
            <a:off x="8162925" y="6526215"/>
            <a:ext cx="1017588" cy="287337"/>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900">
                <a:solidFill>
                  <a:srgbClr val="336699"/>
                </a:solidFill>
              </a:defRPr>
            </a:lvl1pPr>
          </a:lstStyle>
          <a:p>
            <a:pPr>
              <a:defRPr/>
            </a:pPr>
            <a:fld id="{9DFE6CE1-F516-4C32-B606-085A7F572CD1}"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4259"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Lst>
  <p:transition spd="med">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2400" b="1">
          <a:solidFill>
            <a:srgbClr val="336699"/>
          </a:solidFill>
          <a:latin typeface="+mj-lt"/>
          <a:ea typeface="+mj-ea"/>
          <a:cs typeface="+mj-cs"/>
        </a:defRPr>
      </a:lvl1pPr>
      <a:lvl2pPr algn="l" rtl="0" eaLnBrk="0" fontAlgn="base" hangingPunct="0">
        <a:spcBef>
          <a:spcPct val="0"/>
        </a:spcBef>
        <a:spcAft>
          <a:spcPct val="0"/>
        </a:spcAft>
        <a:defRPr sz="2400" b="1">
          <a:solidFill>
            <a:srgbClr val="336699"/>
          </a:solidFill>
          <a:latin typeface="Arial Narrow" pitchFamily="34" charset="0"/>
        </a:defRPr>
      </a:lvl2pPr>
      <a:lvl3pPr algn="l" rtl="0" eaLnBrk="0" fontAlgn="base" hangingPunct="0">
        <a:spcBef>
          <a:spcPct val="0"/>
        </a:spcBef>
        <a:spcAft>
          <a:spcPct val="0"/>
        </a:spcAft>
        <a:defRPr sz="2400" b="1">
          <a:solidFill>
            <a:srgbClr val="336699"/>
          </a:solidFill>
          <a:latin typeface="Arial Narrow" pitchFamily="34" charset="0"/>
        </a:defRPr>
      </a:lvl3pPr>
      <a:lvl4pPr algn="l" rtl="0" eaLnBrk="0" fontAlgn="base" hangingPunct="0">
        <a:spcBef>
          <a:spcPct val="0"/>
        </a:spcBef>
        <a:spcAft>
          <a:spcPct val="0"/>
        </a:spcAft>
        <a:defRPr sz="2400" b="1">
          <a:solidFill>
            <a:srgbClr val="336699"/>
          </a:solidFill>
          <a:latin typeface="Arial Narrow" pitchFamily="34" charset="0"/>
        </a:defRPr>
      </a:lvl4pPr>
      <a:lvl5pPr algn="l" rtl="0" eaLnBrk="0" fontAlgn="base" hangingPunct="0">
        <a:spcBef>
          <a:spcPct val="0"/>
        </a:spcBef>
        <a:spcAft>
          <a:spcPct val="0"/>
        </a:spcAft>
        <a:defRPr sz="2400" b="1">
          <a:solidFill>
            <a:srgbClr val="336699"/>
          </a:solidFill>
          <a:latin typeface="Arial Narrow" pitchFamily="34" charset="0"/>
        </a:defRPr>
      </a:lvl5pPr>
      <a:lvl6pPr marL="342900" algn="l" rtl="0" fontAlgn="base">
        <a:spcBef>
          <a:spcPct val="0"/>
        </a:spcBef>
        <a:spcAft>
          <a:spcPct val="0"/>
        </a:spcAft>
        <a:defRPr sz="2400" b="1">
          <a:solidFill>
            <a:srgbClr val="336699"/>
          </a:solidFill>
          <a:latin typeface="Arial Narrow" pitchFamily="34" charset="0"/>
        </a:defRPr>
      </a:lvl6pPr>
      <a:lvl7pPr marL="685800" algn="l" rtl="0" fontAlgn="base">
        <a:spcBef>
          <a:spcPct val="0"/>
        </a:spcBef>
        <a:spcAft>
          <a:spcPct val="0"/>
        </a:spcAft>
        <a:defRPr sz="2400" b="1">
          <a:solidFill>
            <a:srgbClr val="336699"/>
          </a:solidFill>
          <a:latin typeface="Arial Narrow" pitchFamily="34" charset="0"/>
        </a:defRPr>
      </a:lvl7pPr>
      <a:lvl8pPr marL="1028700" algn="l" rtl="0" fontAlgn="base">
        <a:spcBef>
          <a:spcPct val="0"/>
        </a:spcBef>
        <a:spcAft>
          <a:spcPct val="0"/>
        </a:spcAft>
        <a:defRPr sz="2400" b="1">
          <a:solidFill>
            <a:srgbClr val="336699"/>
          </a:solidFill>
          <a:latin typeface="Arial Narrow" pitchFamily="34" charset="0"/>
        </a:defRPr>
      </a:lvl8pPr>
      <a:lvl9pPr marL="1371600" algn="l" rtl="0" fontAlgn="base">
        <a:spcBef>
          <a:spcPct val="0"/>
        </a:spcBef>
        <a:spcAft>
          <a:spcPct val="0"/>
        </a:spcAft>
        <a:defRPr sz="2400" b="1">
          <a:solidFill>
            <a:srgbClr val="336699"/>
          </a:solidFill>
          <a:latin typeface="Arial Narrow" pitchFamily="34" charset="0"/>
        </a:defRPr>
      </a:lvl9pPr>
    </p:titleStyle>
    <p:bodyStyle>
      <a:lvl1pPr marL="257175" indent="-257175" algn="l" rtl="0" eaLnBrk="0" fontAlgn="base" hangingPunct="0">
        <a:spcBef>
          <a:spcPct val="20000"/>
        </a:spcBef>
        <a:spcAft>
          <a:spcPct val="0"/>
        </a:spcAft>
        <a:defRPr sz="2100">
          <a:solidFill>
            <a:srgbClr val="336699"/>
          </a:solidFill>
          <a:latin typeface="+mn-lt"/>
          <a:ea typeface="+mn-ea"/>
          <a:cs typeface="+mn-cs"/>
        </a:defRPr>
      </a:lvl1pPr>
      <a:lvl2pPr marL="557213" indent="-214313" algn="l" rtl="0" eaLnBrk="0" fontAlgn="base" hangingPunct="0">
        <a:spcBef>
          <a:spcPct val="20000"/>
        </a:spcBef>
        <a:spcAft>
          <a:spcPct val="0"/>
        </a:spcAft>
        <a:buChar char="–"/>
        <a:defRPr sz="1800">
          <a:solidFill>
            <a:srgbClr val="336699"/>
          </a:solidFill>
          <a:latin typeface="+mn-lt"/>
        </a:defRPr>
      </a:lvl2pPr>
      <a:lvl3pPr marL="857250" indent="-171450" algn="l" rtl="0" eaLnBrk="0" fontAlgn="base" hangingPunct="0">
        <a:spcBef>
          <a:spcPct val="20000"/>
        </a:spcBef>
        <a:spcAft>
          <a:spcPct val="0"/>
        </a:spcAft>
        <a:buChar char="•"/>
        <a:defRPr sz="1500">
          <a:solidFill>
            <a:srgbClr val="336699"/>
          </a:solidFill>
          <a:latin typeface="+mn-lt"/>
        </a:defRPr>
      </a:lvl3pPr>
      <a:lvl4pPr marL="1200150" indent="-171450" algn="l" rtl="0" eaLnBrk="0" fontAlgn="base" hangingPunct="0">
        <a:spcBef>
          <a:spcPct val="20000"/>
        </a:spcBef>
        <a:spcAft>
          <a:spcPct val="0"/>
        </a:spcAft>
        <a:buChar char="–"/>
        <a:defRPr>
          <a:solidFill>
            <a:srgbClr val="336699"/>
          </a:solidFill>
          <a:latin typeface="+mn-lt"/>
        </a:defRPr>
      </a:lvl4pPr>
      <a:lvl5pPr marL="1543050" indent="-171450" algn="l" rtl="0" eaLnBrk="0" fontAlgn="base" hangingPunct="0">
        <a:spcBef>
          <a:spcPct val="20000"/>
        </a:spcBef>
        <a:spcAft>
          <a:spcPct val="0"/>
        </a:spcAft>
        <a:buChar char="»"/>
        <a:defRPr>
          <a:solidFill>
            <a:srgbClr val="336699"/>
          </a:solidFill>
          <a:latin typeface="+mn-lt"/>
        </a:defRPr>
      </a:lvl5pPr>
      <a:lvl6pPr marL="1885950" indent="-171450" algn="l" rtl="0" fontAlgn="base">
        <a:spcBef>
          <a:spcPct val="20000"/>
        </a:spcBef>
        <a:spcAft>
          <a:spcPct val="0"/>
        </a:spcAft>
        <a:buChar char="»"/>
        <a:defRPr>
          <a:solidFill>
            <a:srgbClr val="336699"/>
          </a:solidFill>
          <a:latin typeface="+mn-lt"/>
        </a:defRPr>
      </a:lvl6pPr>
      <a:lvl7pPr marL="2228850" indent="-171450" algn="l" rtl="0" fontAlgn="base">
        <a:spcBef>
          <a:spcPct val="20000"/>
        </a:spcBef>
        <a:spcAft>
          <a:spcPct val="0"/>
        </a:spcAft>
        <a:buChar char="»"/>
        <a:defRPr>
          <a:solidFill>
            <a:srgbClr val="336699"/>
          </a:solidFill>
          <a:latin typeface="+mn-lt"/>
        </a:defRPr>
      </a:lvl7pPr>
      <a:lvl8pPr marL="2571750" indent="-171450" algn="l" rtl="0" fontAlgn="base">
        <a:spcBef>
          <a:spcPct val="20000"/>
        </a:spcBef>
        <a:spcAft>
          <a:spcPct val="0"/>
        </a:spcAft>
        <a:buChar char="»"/>
        <a:defRPr>
          <a:solidFill>
            <a:srgbClr val="336699"/>
          </a:solidFill>
          <a:latin typeface="+mn-lt"/>
        </a:defRPr>
      </a:lvl8pPr>
      <a:lvl9pPr marL="2914650" indent="-171450" algn="l" rtl="0" fontAlgn="base">
        <a:spcBef>
          <a:spcPct val="20000"/>
        </a:spcBef>
        <a:spcAft>
          <a:spcPct val="0"/>
        </a:spcAft>
        <a:buChar char="»"/>
        <a:defRPr>
          <a:solidFill>
            <a:srgbClr val="336699"/>
          </a:solidFill>
          <a:latin typeface="+mn-lt"/>
        </a:defRPr>
      </a:lvl9pPr>
    </p:bodyStyle>
    <p:otherStyle>
      <a:defPPr>
        <a:defRPr lang="it-IT"/>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590016"/>
      </p:ext>
    </p:extLst>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65" r:id="rId5"/>
    <p:sldLayoutId id="2147484266" r:id="rId6"/>
    <p:sldLayoutId id="2147484267" r:id="rId7"/>
    <p:sldLayoutId id="2147484268" r:id="rId8"/>
    <p:sldLayoutId id="2147484269" r:id="rId9"/>
    <p:sldLayoutId id="2147484270" r:id="rId10"/>
    <p:sldLayoutId id="2147484271" r:id="rId11"/>
    <p:sldLayoutId id="2147484272" r:id="rId12"/>
  </p:sldLayoutIdLst>
  <p:transition spd="med">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336699"/>
          </a:solidFill>
          <a:latin typeface="+mj-lt"/>
          <a:ea typeface="+mj-ea"/>
          <a:cs typeface="+mj-cs"/>
        </a:defRPr>
      </a:lvl1pPr>
      <a:lvl2pPr algn="l" rtl="0" eaLnBrk="0" fontAlgn="base" hangingPunct="0">
        <a:spcBef>
          <a:spcPct val="0"/>
        </a:spcBef>
        <a:spcAft>
          <a:spcPct val="0"/>
        </a:spcAft>
        <a:defRPr sz="3200" b="1">
          <a:solidFill>
            <a:srgbClr val="336699"/>
          </a:solidFill>
          <a:latin typeface="Arial Narrow" pitchFamily="34" charset="0"/>
        </a:defRPr>
      </a:lvl2pPr>
      <a:lvl3pPr algn="l" rtl="0" eaLnBrk="0" fontAlgn="base" hangingPunct="0">
        <a:spcBef>
          <a:spcPct val="0"/>
        </a:spcBef>
        <a:spcAft>
          <a:spcPct val="0"/>
        </a:spcAft>
        <a:defRPr sz="3200" b="1">
          <a:solidFill>
            <a:srgbClr val="336699"/>
          </a:solidFill>
          <a:latin typeface="Arial Narrow" pitchFamily="34" charset="0"/>
        </a:defRPr>
      </a:lvl3pPr>
      <a:lvl4pPr algn="l" rtl="0" eaLnBrk="0" fontAlgn="base" hangingPunct="0">
        <a:spcBef>
          <a:spcPct val="0"/>
        </a:spcBef>
        <a:spcAft>
          <a:spcPct val="0"/>
        </a:spcAft>
        <a:defRPr sz="3200" b="1">
          <a:solidFill>
            <a:srgbClr val="336699"/>
          </a:solidFill>
          <a:latin typeface="Arial Narrow" pitchFamily="34" charset="0"/>
        </a:defRPr>
      </a:lvl4pPr>
      <a:lvl5pPr algn="l" rtl="0" eaLnBrk="0" fontAlgn="base" hangingPunct="0">
        <a:spcBef>
          <a:spcPct val="0"/>
        </a:spcBef>
        <a:spcAft>
          <a:spcPct val="0"/>
        </a:spcAft>
        <a:defRPr sz="3200" b="1">
          <a:solidFill>
            <a:srgbClr val="336699"/>
          </a:solidFill>
          <a:latin typeface="Arial Narrow" pitchFamily="34" charset="0"/>
        </a:defRPr>
      </a:lvl5pPr>
      <a:lvl6pPr marL="457200" algn="l" rtl="0" fontAlgn="base">
        <a:spcBef>
          <a:spcPct val="0"/>
        </a:spcBef>
        <a:spcAft>
          <a:spcPct val="0"/>
        </a:spcAft>
        <a:defRPr sz="3200" b="1">
          <a:solidFill>
            <a:srgbClr val="336699"/>
          </a:solidFill>
          <a:latin typeface="Arial Narrow" pitchFamily="34" charset="0"/>
        </a:defRPr>
      </a:lvl6pPr>
      <a:lvl7pPr marL="914400" algn="l" rtl="0" fontAlgn="base">
        <a:spcBef>
          <a:spcPct val="0"/>
        </a:spcBef>
        <a:spcAft>
          <a:spcPct val="0"/>
        </a:spcAft>
        <a:defRPr sz="3200" b="1">
          <a:solidFill>
            <a:srgbClr val="336699"/>
          </a:solidFill>
          <a:latin typeface="Arial Narrow" pitchFamily="34" charset="0"/>
        </a:defRPr>
      </a:lvl7pPr>
      <a:lvl8pPr marL="1371600" algn="l" rtl="0" fontAlgn="base">
        <a:spcBef>
          <a:spcPct val="0"/>
        </a:spcBef>
        <a:spcAft>
          <a:spcPct val="0"/>
        </a:spcAft>
        <a:defRPr sz="3200" b="1">
          <a:solidFill>
            <a:srgbClr val="336699"/>
          </a:solidFill>
          <a:latin typeface="Arial Narrow" pitchFamily="34" charset="0"/>
        </a:defRPr>
      </a:lvl8pPr>
      <a:lvl9pPr marL="1828800" algn="l" rtl="0" fontAlgn="base">
        <a:spcBef>
          <a:spcPct val="0"/>
        </a:spcBef>
        <a:spcAft>
          <a:spcPct val="0"/>
        </a:spcAft>
        <a:defRPr sz="3200" b="1">
          <a:solidFill>
            <a:srgbClr val="336699"/>
          </a:solidFill>
          <a:latin typeface="Arial Narrow" pitchFamily="34" charset="0"/>
        </a:defRPr>
      </a:lvl9pPr>
    </p:titleStyle>
    <p:bodyStyle>
      <a:lvl1pPr marL="342900" indent="-342900" algn="l" rtl="0" eaLnBrk="0" fontAlgn="base" hangingPunct="0">
        <a:spcBef>
          <a:spcPct val="20000"/>
        </a:spcBef>
        <a:spcAft>
          <a:spcPct val="0"/>
        </a:spcAft>
        <a:defRPr sz="2800">
          <a:solidFill>
            <a:srgbClr val="336699"/>
          </a:solidFill>
          <a:latin typeface="+mn-lt"/>
          <a:ea typeface="+mn-ea"/>
          <a:cs typeface="+mn-cs"/>
        </a:defRPr>
      </a:lvl1pPr>
      <a:lvl2pPr marL="742950" indent="-285750" algn="l" rtl="0" eaLnBrk="0" fontAlgn="base" hangingPunct="0">
        <a:spcBef>
          <a:spcPct val="20000"/>
        </a:spcBef>
        <a:spcAft>
          <a:spcPct val="0"/>
        </a:spcAft>
        <a:buChar char="–"/>
        <a:defRPr sz="2400">
          <a:solidFill>
            <a:srgbClr val="336699"/>
          </a:solidFill>
          <a:latin typeface="+mn-lt"/>
        </a:defRPr>
      </a:lvl2pPr>
      <a:lvl3pPr marL="1143000" indent="-228600" algn="l" rtl="0" eaLnBrk="0" fontAlgn="base" hangingPunct="0">
        <a:spcBef>
          <a:spcPct val="20000"/>
        </a:spcBef>
        <a:spcAft>
          <a:spcPct val="0"/>
        </a:spcAft>
        <a:buChar char="•"/>
        <a:defRPr sz="2000">
          <a:solidFill>
            <a:srgbClr val="336699"/>
          </a:solidFill>
          <a:latin typeface="+mn-lt"/>
        </a:defRPr>
      </a:lvl3pPr>
      <a:lvl4pPr marL="1600200" indent="-228600" algn="l" rtl="0" eaLnBrk="0" fontAlgn="base" hangingPunct="0">
        <a:spcBef>
          <a:spcPct val="20000"/>
        </a:spcBef>
        <a:spcAft>
          <a:spcPct val="0"/>
        </a:spcAft>
        <a:buChar char="–"/>
        <a:defRPr>
          <a:solidFill>
            <a:srgbClr val="336699"/>
          </a:solidFill>
          <a:latin typeface="+mn-lt"/>
        </a:defRPr>
      </a:lvl4pPr>
      <a:lvl5pPr marL="2057400" indent="-228600" algn="l" rtl="0" eaLnBrk="0" fontAlgn="base" hangingPunct="0">
        <a:spcBef>
          <a:spcPct val="20000"/>
        </a:spcBef>
        <a:spcAft>
          <a:spcPct val="0"/>
        </a:spcAft>
        <a:buChar char="»"/>
        <a:defRPr>
          <a:solidFill>
            <a:srgbClr val="336699"/>
          </a:solidFill>
          <a:latin typeface="+mn-lt"/>
        </a:defRPr>
      </a:lvl5pPr>
      <a:lvl6pPr marL="2514600" indent="-228600" algn="l" rtl="0" fontAlgn="base">
        <a:spcBef>
          <a:spcPct val="20000"/>
        </a:spcBef>
        <a:spcAft>
          <a:spcPct val="0"/>
        </a:spcAft>
        <a:buChar char="»"/>
        <a:defRPr>
          <a:solidFill>
            <a:srgbClr val="336699"/>
          </a:solidFill>
          <a:latin typeface="+mn-lt"/>
        </a:defRPr>
      </a:lvl6pPr>
      <a:lvl7pPr marL="2971800" indent="-228600" algn="l" rtl="0" fontAlgn="base">
        <a:spcBef>
          <a:spcPct val="20000"/>
        </a:spcBef>
        <a:spcAft>
          <a:spcPct val="0"/>
        </a:spcAft>
        <a:buChar char="»"/>
        <a:defRPr>
          <a:solidFill>
            <a:srgbClr val="336699"/>
          </a:solidFill>
          <a:latin typeface="+mn-lt"/>
        </a:defRPr>
      </a:lvl7pPr>
      <a:lvl8pPr marL="3429000" indent="-228600" algn="l" rtl="0" fontAlgn="base">
        <a:spcBef>
          <a:spcPct val="20000"/>
        </a:spcBef>
        <a:spcAft>
          <a:spcPct val="0"/>
        </a:spcAft>
        <a:buChar char="»"/>
        <a:defRPr>
          <a:solidFill>
            <a:srgbClr val="336699"/>
          </a:solidFill>
          <a:latin typeface="+mn-lt"/>
        </a:defRPr>
      </a:lvl8pPr>
      <a:lvl9pPr marL="3886200" indent="-228600" algn="l" rtl="0" fontAlgn="base">
        <a:spcBef>
          <a:spcPct val="20000"/>
        </a:spcBef>
        <a:spcAft>
          <a:spcPct val="0"/>
        </a:spcAft>
        <a:buChar char="»"/>
        <a:defRPr>
          <a:solidFill>
            <a:srgbClr val="336699"/>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078" name="Rectangle 6"/>
          <p:cNvSpPr>
            <a:spLocks noGrp="1" noChangeArrowheads="1"/>
          </p:cNvSpPr>
          <p:nvPr>
            <p:ph type="sldNum" sz="quarter" idx="4"/>
          </p:nvPr>
        </p:nvSpPr>
        <p:spPr bwMode="auto">
          <a:xfrm>
            <a:off x="8162925" y="6526213"/>
            <a:ext cx="1017588" cy="287337"/>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solidFill>
                  <a:srgbClr val="FF0000"/>
                </a:solidFill>
              </a:defRPr>
            </a:lvl1pPr>
          </a:lstStyle>
          <a:p>
            <a:pPr>
              <a:defRPr/>
            </a:pPr>
            <a:fld id="{71CECA6D-E731-4976-84C1-97AF6170EFB4}" type="slidenum">
              <a:rPr lang="it-IT" smtClean="0"/>
              <a:pPr>
                <a:defRPr/>
              </a:pPr>
              <a:t>‹N›</a:t>
            </a:fld>
            <a:endParaRPr lang="it-IT" dirty="0"/>
          </a:p>
        </p:txBody>
      </p:sp>
    </p:spTree>
    <p:extLst>
      <p:ext uri="{BB962C8B-B14F-4D97-AF65-F5344CB8AC3E}">
        <p14:creationId xmlns:p14="http://schemas.microsoft.com/office/powerpoint/2010/main" val="1055607875"/>
      </p:ext>
    </p:extLst>
  </p:cSld>
  <p:clrMap bg1="lt1" tx1="dk1" bg2="lt2" tx2="dk2" accent1="accent1" accent2="accent2" accent3="accent3" accent4="accent4" accent5="accent5" accent6="accent6" hlink="hlink" folHlink="folHlink"/>
  <p:sldLayoutIdLst>
    <p:sldLayoutId id="2147484274" r:id="rId1"/>
    <p:sldLayoutId id="2147484275" r:id="rId2"/>
    <p:sldLayoutId id="2147484276" r:id="rId3"/>
    <p:sldLayoutId id="2147484277" r:id="rId4"/>
    <p:sldLayoutId id="2147484278" r:id="rId5"/>
    <p:sldLayoutId id="2147484279" r:id="rId6"/>
    <p:sldLayoutId id="2147484280" r:id="rId7"/>
    <p:sldLayoutId id="2147484281" r:id="rId8"/>
    <p:sldLayoutId id="2147484282" r:id="rId9"/>
    <p:sldLayoutId id="2147484283" r:id="rId10"/>
    <p:sldLayoutId id="2147484284" r:id="rId11"/>
    <p:sldLayoutId id="2147484285" r:id="rId12"/>
  </p:sldLayoutIdLst>
  <p:transition spd="med">
    <p:fade thruBlk="1"/>
  </p:transition>
  <p:timing>
    <p:tnLst>
      <p:par>
        <p:cTn id="1" dur="indefinite" restart="never" nodeType="tmRoot"/>
      </p:par>
    </p:tnLst>
  </p:timing>
  <p:hf hdr="0" dt="0"/>
  <p:txStyles>
    <p:titleStyle>
      <a:lvl1pPr algn="l" rtl="0" eaLnBrk="0" fontAlgn="base" hangingPunct="0">
        <a:spcBef>
          <a:spcPct val="0"/>
        </a:spcBef>
        <a:spcAft>
          <a:spcPct val="0"/>
        </a:spcAft>
        <a:defRPr sz="3200" b="1">
          <a:solidFill>
            <a:srgbClr val="336699"/>
          </a:solidFill>
          <a:latin typeface="+mj-lt"/>
          <a:ea typeface="+mj-ea"/>
          <a:cs typeface="+mj-cs"/>
        </a:defRPr>
      </a:lvl1pPr>
      <a:lvl2pPr algn="l" rtl="0" eaLnBrk="0" fontAlgn="base" hangingPunct="0">
        <a:spcBef>
          <a:spcPct val="0"/>
        </a:spcBef>
        <a:spcAft>
          <a:spcPct val="0"/>
        </a:spcAft>
        <a:defRPr sz="3200" b="1">
          <a:solidFill>
            <a:srgbClr val="336699"/>
          </a:solidFill>
          <a:latin typeface="Arial Narrow" pitchFamily="34" charset="0"/>
        </a:defRPr>
      </a:lvl2pPr>
      <a:lvl3pPr algn="l" rtl="0" eaLnBrk="0" fontAlgn="base" hangingPunct="0">
        <a:spcBef>
          <a:spcPct val="0"/>
        </a:spcBef>
        <a:spcAft>
          <a:spcPct val="0"/>
        </a:spcAft>
        <a:defRPr sz="3200" b="1">
          <a:solidFill>
            <a:srgbClr val="336699"/>
          </a:solidFill>
          <a:latin typeface="Arial Narrow" pitchFamily="34" charset="0"/>
        </a:defRPr>
      </a:lvl3pPr>
      <a:lvl4pPr algn="l" rtl="0" eaLnBrk="0" fontAlgn="base" hangingPunct="0">
        <a:spcBef>
          <a:spcPct val="0"/>
        </a:spcBef>
        <a:spcAft>
          <a:spcPct val="0"/>
        </a:spcAft>
        <a:defRPr sz="3200" b="1">
          <a:solidFill>
            <a:srgbClr val="336699"/>
          </a:solidFill>
          <a:latin typeface="Arial Narrow" pitchFamily="34" charset="0"/>
        </a:defRPr>
      </a:lvl4pPr>
      <a:lvl5pPr algn="l" rtl="0" eaLnBrk="0" fontAlgn="base" hangingPunct="0">
        <a:spcBef>
          <a:spcPct val="0"/>
        </a:spcBef>
        <a:spcAft>
          <a:spcPct val="0"/>
        </a:spcAft>
        <a:defRPr sz="3200" b="1">
          <a:solidFill>
            <a:srgbClr val="336699"/>
          </a:solidFill>
          <a:latin typeface="Arial Narrow" pitchFamily="34" charset="0"/>
        </a:defRPr>
      </a:lvl5pPr>
      <a:lvl6pPr marL="457200" algn="l" rtl="0" fontAlgn="base">
        <a:spcBef>
          <a:spcPct val="0"/>
        </a:spcBef>
        <a:spcAft>
          <a:spcPct val="0"/>
        </a:spcAft>
        <a:defRPr sz="3200" b="1">
          <a:solidFill>
            <a:srgbClr val="336699"/>
          </a:solidFill>
          <a:latin typeface="Arial Narrow" pitchFamily="34" charset="0"/>
        </a:defRPr>
      </a:lvl6pPr>
      <a:lvl7pPr marL="914400" algn="l" rtl="0" fontAlgn="base">
        <a:spcBef>
          <a:spcPct val="0"/>
        </a:spcBef>
        <a:spcAft>
          <a:spcPct val="0"/>
        </a:spcAft>
        <a:defRPr sz="3200" b="1">
          <a:solidFill>
            <a:srgbClr val="336699"/>
          </a:solidFill>
          <a:latin typeface="Arial Narrow" pitchFamily="34" charset="0"/>
        </a:defRPr>
      </a:lvl7pPr>
      <a:lvl8pPr marL="1371600" algn="l" rtl="0" fontAlgn="base">
        <a:spcBef>
          <a:spcPct val="0"/>
        </a:spcBef>
        <a:spcAft>
          <a:spcPct val="0"/>
        </a:spcAft>
        <a:defRPr sz="3200" b="1">
          <a:solidFill>
            <a:srgbClr val="336699"/>
          </a:solidFill>
          <a:latin typeface="Arial Narrow" pitchFamily="34" charset="0"/>
        </a:defRPr>
      </a:lvl8pPr>
      <a:lvl9pPr marL="1828800" algn="l" rtl="0" fontAlgn="base">
        <a:spcBef>
          <a:spcPct val="0"/>
        </a:spcBef>
        <a:spcAft>
          <a:spcPct val="0"/>
        </a:spcAft>
        <a:defRPr sz="3200" b="1">
          <a:solidFill>
            <a:srgbClr val="336699"/>
          </a:solidFill>
          <a:latin typeface="Arial Narrow" pitchFamily="34" charset="0"/>
        </a:defRPr>
      </a:lvl9pPr>
    </p:titleStyle>
    <p:bodyStyle>
      <a:lvl1pPr marL="342900" indent="-342900" algn="l" rtl="0" eaLnBrk="0" fontAlgn="base" hangingPunct="0">
        <a:spcBef>
          <a:spcPct val="20000"/>
        </a:spcBef>
        <a:spcAft>
          <a:spcPct val="0"/>
        </a:spcAft>
        <a:defRPr sz="2800">
          <a:solidFill>
            <a:srgbClr val="336699"/>
          </a:solidFill>
          <a:latin typeface="+mn-lt"/>
          <a:ea typeface="+mn-ea"/>
          <a:cs typeface="+mn-cs"/>
        </a:defRPr>
      </a:lvl1pPr>
      <a:lvl2pPr marL="742950" indent="-285750" algn="l" rtl="0" eaLnBrk="0" fontAlgn="base" hangingPunct="0">
        <a:spcBef>
          <a:spcPct val="20000"/>
        </a:spcBef>
        <a:spcAft>
          <a:spcPct val="0"/>
        </a:spcAft>
        <a:buChar char="–"/>
        <a:defRPr sz="2400">
          <a:solidFill>
            <a:srgbClr val="336699"/>
          </a:solidFill>
          <a:latin typeface="+mn-lt"/>
        </a:defRPr>
      </a:lvl2pPr>
      <a:lvl3pPr marL="1143000" indent="-228600" algn="l" rtl="0" eaLnBrk="0" fontAlgn="base" hangingPunct="0">
        <a:spcBef>
          <a:spcPct val="20000"/>
        </a:spcBef>
        <a:spcAft>
          <a:spcPct val="0"/>
        </a:spcAft>
        <a:buChar char="•"/>
        <a:defRPr sz="2000">
          <a:solidFill>
            <a:srgbClr val="336699"/>
          </a:solidFill>
          <a:latin typeface="+mn-lt"/>
        </a:defRPr>
      </a:lvl3pPr>
      <a:lvl4pPr marL="1600200" indent="-228600" algn="l" rtl="0" eaLnBrk="0" fontAlgn="base" hangingPunct="0">
        <a:spcBef>
          <a:spcPct val="20000"/>
        </a:spcBef>
        <a:spcAft>
          <a:spcPct val="0"/>
        </a:spcAft>
        <a:buChar char="–"/>
        <a:defRPr>
          <a:solidFill>
            <a:srgbClr val="336699"/>
          </a:solidFill>
          <a:latin typeface="+mn-lt"/>
        </a:defRPr>
      </a:lvl4pPr>
      <a:lvl5pPr marL="2057400" indent="-228600" algn="l" rtl="0" eaLnBrk="0" fontAlgn="base" hangingPunct="0">
        <a:spcBef>
          <a:spcPct val="20000"/>
        </a:spcBef>
        <a:spcAft>
          <a:spcPct val="0"/>
        </a:spcAft>
        <a:buChar char="»"/>
        <a:defRPr>
          <a:solidFill>
            <a:srgbClr val="336699"/>
          </a:solidFill>
          <a:latin typeface="+mn-lt"/>
        </a:defRPr>
      </a:lvl5pPr>
      <a:lvl6pPr marL="2514600" indent="-228600" algn="l" rtl="0" fontAlgn="base">
        <a:spcBef>
          <a:spcPct val="20000"/>
        </a:spcBef>
        <a:spcAft>
          <a:spcPct val="0"/>
        </a:spcAft>
        <a:buChar char="»"/>
        <a:defRPr>
          <a:solidFill>
            <a:srgbClr val="336699"/>
          </a:solidFill>
          <a:latin typeface="+mn-lt"/>
        </a:defRPr>
      </a:lvl6pPr>
      <a:lvl7pPr marL="2971800" indent="-228600" algn="l" rtl="0" fontAlgn="base">
        <a:spcBef>
          <a:spcPct val="20000"/>
        </a:spcBef>
        <a:spcAft>
          <a:spcPct val="0"/>
        </a:spcAft>
        <a:buChar char="»"/>
        <a:defRPr>
          <a:solidFill>
            <a:srgbClr val="336699"/>
          </a:solidFill>
          <a:latin typeface="+mn-lt"/>
        </a:defRPr>
      </a:lvl7pPr>
      <a:lvl8pPr marL="3429000" indent="-228600" algn="l" rtl="0" fontAlgn="base">
        <a:spcBef>
          <a:spcPct val="20000"/>
        </a:spcBef>
        <a:spcAft>
          <a:spcPct val="0"/>
        </a:spcAft>
        <a:buChar char="»"/>
        <a:defRPr>
          <a:solidFill>
            <a:srgbClr val="336699"/>
          </a:solidFill>
          <a:latin typeface="+mn-lt"/>
        </a:defRPr>
      </a:lvl8pPr>
      <a:lvl9pPr marL="3886200" indent="-228600" algn="l" rtl="0" fontAlgn="base">
        <a:spcBef>
          <a:spcPct val="20000"/>
        </a:spcBef>
        <a:spcAft>
          <a:spcPct val="0"/>
        </a:spcAft>
        <a:buChar char="»"/>
        <a:defRPr>
          <a:solidFill>
            <a:srgbClr val="336699"/>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124206"/>
      </p:ext>
    </p:extLst>
  </p:cSld>
  <p:clrMap bg1="lt1" tx1="dk1" bg2="lt2" tx2="dk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 id="2147484294" r:id="rId8"/>
    <p:sldLayoutId id="2147484295" r:id="rId9"/>
    <p:sldLayoutId id="2147484296" r:id="rId10"/>
    <p:sldLayoutId id="2147484297" r:id="rId11"/>
    <p:sldLayoutId id="2147484298" r:id="rId12"/>
  </p:sldLayoutIdLst>
  <p:transition spd="med">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336699"/>
          </a:solidFill>
          <a:latin typeface="+mj-lt"/>
          <a:ea typeface="+mj-ea"/>
          <a:cs typeface="+mj-cs"/>
        </a:defRPr>
      </a:lvl1pPr>
      <a:lvl2pPr algn="l" rtl="0" eaLnBrk="0" fontAlgn="base" hangingPunct="0">
        <a:spcBef>
          <a:spcPct val="0"/>
        </a:spcBef>
        <a:spcAft>
          <a:spcPct val="0"/>
        </a:spcAft>
        <a:defRPr sz="3200" b="1">
          <a:solidFill>
            <a:srgbClr val="336699"/>
          </a:solidFill>
          <a:latin typeface="Arial Narrow" pitchFamily="34" charset="0"/>
        </a:defRPr>
      </a:lvl2pPr>
      <a:lvl3pPr algn="l" rtl="0" eaLnBrk="0" fontAlgn="base" hangingPunct="0">
        <a:spcBef>
          <a:spcPct val="0"/>
        </a:spcBef>
        <a:spcAft>
          <a:spcPct val="0"/>
        </a:spcAft>
        <a:defRPr sz="3200" b="1">
          <a:solidFill>
            <a:srgbClr val="336699"/>
          </a:solidFill>
          <a:latin typeface="Arial Narrow" pitchFamily="34" charset="0"/>
        </a:defRPr>
      </a:lvl3pPr>
      <a:lvl4pPr algn="l" rtl="0" eaLnBrk="0" fontAlgn="base" hangingPunct="0">
        <a:spcBef>
          <a:spcPct val="0"/>
        </a:spcBef>
        <a:spcAft>
          <a:spcPct val="0"/>
        </a:spcAft>
        <a:defRPr sz="3200" b="1">
          <a:solidFill>
            <a:srgbClr val="336699"/>
          </a:solidFill>
          <a:latin typeface="Arial Narrow" pitchFamily="34" charset="0"/>
        </a:defRPr>
      </a:lvl4pPr>
      <a:lvl5pPr algn="l" rtl="0" eaLnBrk="0" fontAlgn="base" hangingPunct="0">
        <a:spcBef>
          <a:spcPct val="0"/>
        </a:spcBef>
        <a:spcAft>
          <a:spcPct val="0"/>
        </a:spcAft>
        <a:defRPr sz="3200" b="1">
          <a:solidFill>
            <a:srgbClr val="336699"/>
          </a:solidFill>
          <a:latin typeface="Arial Narrow" pitchFamily="34" charset="0"/>
        </a:defRPr>
      </a:lvl5pPr>
      <a:lvl6pPr marL="457200" algn="l" rtl="0" fontAlgn="base">
        <a:spcBef>
          <a:spcPct val="0"/>
        </a:spcBef>
        <a:spcAft>
          <a:spcPct val="0"/>
        </a:spcAft>
        <a:defRPr sz="3200" b="1">
          <a:solidFill>
            <a:srgbClr val="336699"/>
          </a:solidFill>
          <a:latin typeface="Arial Narrow" pitchFamily="34" charset="0"/>
        </a:defRPr>
      </a:lvl6pPr>
      <a:lvl7pPr marL="914400" algn="l" rtl="0" fontAlgn="base">
        <a:spcBef>
          <a:spcPct val="0"/>
        </a:spcBef>
        <a:spcAft>
          <a:spcPct val="0"/>
        </a:spcAft>
        <a:defRPr sz="3200" b="1">
          <a:solidFill>
            <a:srgbClr val="336699"/>
          </a:solidFill>
          <a:latin typeface="Arial Narrow" pitchFamily="34" charset="0"/>
        </a:defRPr>
      </a:lvl7pPr>
      <a:lvl8pPr marL="1371600" algn="l" rtl="0" fontAlgn="base">
        <a:spcBef>
          <a:spcPct val="0"/>
        </a:spcBef>
        <a:spcAft>
          <a:spcPct val="0"/>
        </a:spcAft>
        <a:defRPr sz="3200" b="1">
          <a:solidFill>
            <a:srgbClr val="336699"/>
          </a:solidFill>
          <a:latin typeface="Arial Narrow" pitchFamily="34" charset="0"/>
        </a:defRPr>
      </a:lvl8pPr>
      <a:lvl9pPr marL="1828800" algn="l" rtl="0" fontAlgn="base">
        <a:spcBef>
          <a:spcPct val="0"/>
        </a:spcBef>
        <a:spcAft>
          <a:spcPct val="0"/>
        </a:spcAft>
        <a:defRPr sz="3200" b="1">
          <a:solidFill>
            <a:srgbClr val="336699"/>
          </a:solidFill>
          <a:latin typeface="Arial Narrow" pitchFamily="34" charset="0"/>
        </a:defRPr>
      </a:lvl9pPr>
    </p:titleStyle>
    <p:bodyStyle>
      <a:lvl1pPr marL="342900" indent="-342900" algn="l" rtl="0" eaLnBrk="0" fontAlgn="base" hangingPunct="0">
        <a:spcBef>
          <a:spcPct val="20000"/>
        </a:spcBef>
        <a:spcAft>
          <a:spcPct val="0"/>
        </a:spcAft>
        <a:defRPr sz="2800">
          <a:solidFill>
            <a:srgbClr val="336699"/>
          </a:solidFill>
          <a:latin typeface="+mn-lt"/>
          <a:ea typeface="+mn-ea"/>
          <a:cs typeface="+mn-cs"/>
        </a:defRPr>
      </a:lvl1pPr>
      <a:lvl2pPr marL="742950" indent="-285750" algn="l" rtl="0" eaLnBrk="0" fontAlgn="base" hangingPunct="0">
        <a:spcBef>
          <a:spcPct val="20000"/>
        </a:spcBef>
        <a:spcAft>
          <a:spcPct val="0"/>
        </a:spcAft>
        <a:buChar char="–"/>
        <a:defRPr sz="2400">
          <a:solidFill>
            <a:srgbClr val="336699"/>
          </a:solidFill>
          <a:latin typeface="+mn-lt"/>
        </a:defRPr>
      </a:lvl2pPr>
      <a:lvl3pPr marL="1143000" indent="-228600" algn="l" rtl="0" eaLnBrk="0" fontAlgn="base" hangingPunct="0">
        <a:spcBef>
          <a:spcPct val="20000"/>
        </a:spcBef>
        <a:spcAft>
          <a:spcPct val="0"/>
        </a:spcAft>
        <a:buChar char="•"/>
        <a:defRPr sz="2000">
          <a:solidFill>
            <a:srgbClr val="336699"/>
          </a:solidFill>
          <a:latin typeface="+mn-lt"/>
        </a:defRPr>
      </a:lvl3pPr>
      <a:lvl4pPr marL="1600200" indent="-228600" algn="l" rtl="0" eaLnBrk="0" fontAlgn="base" hangingPunct="0">
        <a:spcBef>
          <a:spcPct val="20000"/>
        </a:spcBef>
        <a:spcAft>
          <a:spcPct val="0"/>
        </a:spcAft>
        <a:buChar char="–"/>
        <a:defRPr>
          <a:solidFill>
            <a:srgbClr val="336699"/>
          </a:solidFill>
          <a:latin typeface="+mn-lt"/>
        </a:defRPr>
      </a:lvl4pPr>
      <a:lvl5pPr marL="2057400" indent="-228600" algn="l" rtl="0" eaLnBrk="0" fontAlgn="base" hangingPunct="0">
        <a:spcBef>
          <a:spcPct val="20000"/>
        </a:spcBef>
        <a:spcAft>
          <a:spcPct val="0"/>
        </a:spcAft>
        <a:buChar char="»"/>
        <a:defRPr>
          <a:solidFill>
            <a:srgbClr val="336699"/>
          </a:solidFill>
          <a:latin typeface="+mn-lt"/>
        </a:defRPr>
      </a:lvl5pPr>
      <a:lvl6pPr marL="2514600" indent="-228600" algn="l" rtl="0" fontAlgn="base">
        <a:spcBef>
          <a:spcPct val="20000"/>
        </a:spcBef>
        <a:spcAft>
          <a:spcPct val="0"/>
        </a:spcAft>
        <a:buChar char="»"/>
        <a:defRPr>
          <a:solidFill>
            <a:srgbClr val="336699"/>
          </a:solidFill>
          <a:latin typeface="+mn-lt"/>
        </a:defRPr>
      </a:lvl6pPr>
      <a:lvl7pPr marL="2971800" indent="-228600" algn="l" rtl="0" fontAlgn="base">
        <a:spcBef>
          <a:spcPct val="20000"/>
        </a:spcBef>
        <a:spcAft>
          <a:spcPct val="0"/>
        </a:spcAft>
        <a:buChar char="»"/>
        <a:defRPr>
          <a:solidFill>
            <a:srgbClr val="336699"/>
          </a:solidFill>
          <a:latin typeface="+mn-lt"/>
        </a:defRPr>
      </a:lvl7pPr>
      <a:lvl8pPr marL="3429000" indent="-228600" algn="l" rtl="0" fontAlgn="base">
        <a:spcBef>
          <a:spcPct val="20000"/>
        </a:spcBef>
        <a:spcAft>
          <a:spcPct val="0"/>
        </a:spcAft>
        <a:buChar char="»"/>
        <a:defRPr>
          <a:solidFill>
            <a:srgbClr val="336699"/>
          </a:solidFill>
          <a:latin typeface="+mn-lt"/>
        </a:defRPr>
      </a:lvl8pPr>
      <a:lvl9pPr marL="3886200" indent="-228600" algn="l" rtl="0" fontAlgn="base">
        <a:spcBef>
          <a:spcPct val="20000"/>
        </a:spcBef>
        <a:spcAft>
          <a:spcPct val="0"/>
        </a:spcAft>
        <a:buChar char="»"/>
        <a:defRPr>
          <a:solidFill>
            <a:srgbClr val="336699"/>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078" name="Rectangle 6"/>
          <p:cNvSpPr>
            <a:spLocks noGrp="1" noChangeArrowheads="1"/>
          </p:cNvSpPr>
          <p:nvPr>
            <p:ph type="sldNum" sz="quarter" idx="4"/>
          </p:nvPr>
        </p:nvSpPr>
        <p:spPr bwMode="auto">
          <a:xfrm>
            <a:off x="8162927" y="6526214"/>
            <a:ext cx="1017588" cy="287337"/>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solidFill>
                  <a:srgbClr val="336699"/>
                </a:solidFill>
              </a:defRPr>
            </a:lvl1pPr>
          </a:lstStyle>
          <a:p>
            <a:pPr>
              <a:defRPr/>
            </a:pPr>
            <a:fld id="{71CECA6D-E731-4976-84C1-97AF6170EFB4}" type="slidenum">
              <a:rPr lang="it-IT"/>
              <a:pPr>
                <a:defRPr/>
              </a:pPr>
              <a:t>‹N›</a:t>
            </a:fld>
            <a:endParaRPr lang="it-IT"/>
          </a:p>
        </p:txBody>
      </p:sp>
    </p:spTree>
    <p:extLst>
      <p:ext uri="{BB962C8B-B14F-4D97-AF65-F5344CB8AC3E}">
        <p14:creationId xmlns:p14="http://schemas.microsoft.com/office/powerpoint/2010/main" val="4170976482"/>
      </p:ext>
    </p:extLst>
  </p:cSld>
  <p:clrMap bg1="lt1" tx1="dk1" bg2="lt2" tx2="dk2" accent1="accent1" accent2="accent2" accent3="accent3" accent4="accent4" accent5="accent5" accent6="accent6" hlink="hlink" folHlink="folHlink"/>
  <p:sldLayoutIdLst>
    <p:sldLayoutId id="2147484300" r:id="rId1"/>
    <p:sldLayoutId id="2147484301" r:id="rId2"/>
    <p:sldLayoutId id="2147484302"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 id="2147484311" r:id="rId12"/>
  </p:sldLayoutIdLst>
  <p:transition spd="med">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336699"/>
          </a:solidFill>
          <a:latin typeface="+mj-lt"/>
          <a:ea typeface="+mj-ea"/>
          <a:cs typeface="+mj-cs"/>
        </a:defRPr>
      </a:lvl1pPr>
      <a:lvl2pPr algn="l" rtl="0" eaLnBrk="0" fontAlgn="base" hangingPunct="0">
        <a:spcBef>
          <a:spcPct val="0"/>
        </a:spcBef>
        <a:spcAft>
          <a:spcPct val="0"/>
        </a:spcAft>
        <a:defRPr sz="3200" b="1">
          <a:solidFill>
            <a:srgbClr val="336699"/>
          </a:solidFill>
          <a:latin typeface="Arial Narrow" pitchFamily="34" charset="0"/>
        </a:defRPr>
      </a:lvl2pPr>
      <a:lvl3pPr algn="l" rtl="0" eaLnBrk="0" fontAlgn="base" hangingPunct="0">
        <a:spcBef>
          <a:spcPct val="0"/>
        </a:spcBef>
        <a:spcAft>
          <a:spcPct val="0"/>
        </a:spcAft>
        <a:defRPr sz="3200" b="1">
          <a:solidFill>
            <a:srgbClr val="336699"/>
          </a:solidFill>
          <a:latin typeface="Arial Narrow" pitchFamily="34" charset="0"/>
        </a:defRPr>
      </a:lvl3pPr>
      <a:lvl4pPr algn="l" rtl="0" eaLnBrk="0" fontAlgn="base" hangingPunct="0">
        <a:spcBef>
          <a:spcPct val="0"/>
        </a:spcBef>
        <a:spcAft>
          <a:spcPct val="0"/>
        </a:spcAft>
        <a:defRPr sz="3200" b="1">
          <a:solidFill>
            <a:srgbClr val="336699"/>
          </a:solidFill>
          <a:latin typeface="Arial Narrow" pitchFamily="34" charset="0"/>
        </a:defRPr>
      </a:lvl4pPr>
      <a:lvl5pPr algn="l" rtl="0" eaLnBrk="0" fontAlgn="base" hangingPunct="0">
        <a:spcBef>
          <a:spcPct val="0"/>
        </a:spcBef>
        <a:spcAft>
          <a:spcPct val="0"/>
        </a:spcAft>
        <a:defRPr sz="3200" b="1">
          <a:solidFill>
            <a:srgbClr val="336699"/>
          </a:solidFill>
          <a:latin typeface="Arial Narrow" pitchFamily="34" charset="0"/>
        </a:defRPr>
      </a:lvl5pPr>
      <a:lvl6pPr marL="457178" algn="l" rtl="0" fontAlgn="base">
        <a:spcBef>
          <a:spcPct val="0"/>
        </a:spcBef>
        <a:spcAft>
          <a:spcPct val="0"/>
        </a:spcAft>
        <a:defRPr sz="3200" b="1">
          <a:solidFill>
            <a:srgbClr val="336699"/>
          </a:solidFill>
          <a:latin typeface="Arial Narrow" pitchFamily="34" charset="0"/>
        </a:defRPr>
      </a:lvl6pPr>
      <a:lvl7pPr marL="914354" algn="l" rtl="0" fontAlgn="base">
        <a:spcBef>
          <a:spcPct val="0"/>
        </a:spcBef>
        <a:spcAft>
          <a:spcPct val="0"/>
        </a:spcAft>
        <a:defRPr sz="3200" b="1">
          <a:solidFill>
            <a:srgbClr val="336699"/>
          </a:solidFill>
          <a:latin typeface="Arial Narrow" pitchFamily="34" charset="0"/>
        </a:defRPr>
      </a:lvl7pPr>
      <a:lvl8pPr marL="1371532" algn="l" rtl="0" fontAlgn="base">
        <a:spcBef>
          <a:spcPct val="0"/>
        </a:spcBef>
        <a:spcAft>
          <a:spcPct val="0"/>
        </a:spcAft>
        <a:defRPr sz="3200" b="1">
          <a:solidFill>
            <a:srgbClr val="336699"/>
          </a:solidFill>
          <a:latin typeface="Arial Narrow" pitchFamily="34" charset="0"/>
        </a:defRPr>
      </a:lvl8pPr>
      <a:lvl9pPr marL="1828709" algn="l" rtl="0" fontAlgn="base">
        <a:spcBef>
          <a:spcPct val="0"/>
        </a:spcBef>
        <a:spcAft>
          <a:spcPct val="0"/>
        </a:spcAft>
        <a:defRPr sz="3200" b="1">
          <a:solidFill>
            <a:srgbClr val="336699"/>
          </a:solidFill>
          <a:latin typeface="Arial Narrow" pitchFamily="34" charset="0"/>
        </a:defRPr>
      </a:lvl9pPr>
    </p:titleStyle>
    <p:bodyStyle>
      <a:lvl1pPr marL="342882" indent="-342882" algn="l" rtl="0" eaLnBrk="0" fontAlgn="base" hangingPunct="0">
        <a:spcBef>
          <a:spcPct val="20000"/>
        </a:spcBef>
        <a:spcAft>
          <a:spcPct val="0"/>
        </a:spcAft>
        <a:defRPr sz="2800">
          <a:solidFill>
            <a:srgbClr val="336699"/>
          </a:solidFill>
          <a:latin typeface="+mn-lt"/>
          <a:ea typeface="+mn-ea"/>
          <a:cs typeface="+mn-cs"/>
        </a:defRPr>
      </a:lvl1pPr>
      <a:lvl2pPr marL="742913" indent="-285737" algn="l" rtl="0" eaLnBrk="0" fontAlgn="base" hangingPunct="0">
        <a:spcBef>
          <a:spcPct val="20000"/>
        </a:spcBef>
        <a:spcAft>
          <a:spcPct val="0"/>
        </a:spcAft>
        <a:buChar char="–"/>
        <a:defRPr sz="2400">
          <a:solidFill>
            <a:srgbClr val="336699"/>
          </a:solidFill>
          <a:latin typeface="+mn-lt"/>
        </a:defRPr>
      </a:lvl2pPr>
      <a:lvl3pPr marL="1142942" indent="-228589" algn="l" rtl="0" eaLnBrk="0" fontAlgn="base" hangingPunct="0">
        <a:spcBef>
          <a:spcPct val="20000"/>
        </a:spcBef>
        <a:spcAft>
          <a:spcPct val="0"/>
        </a:spcAft>
        <a:buChar char="•"/>
        <a:defRPr sz="2000">
          <a:solidFill>
            <a:srgbClr val="336699"/>
          </a:solidFill>
          <a:latin typeface="+mn-lt"/>
        </a:defRPr>
      </a:lvl3pPr>
      <a:lvl4pPr marL="1600120" indent="-228589" algn="l" rtl="0" eaLnBrk="0" fontAlgn="base" hangingPunct="0">
        <a:spcBef>
          <a:spcPct val="20000"/>
        </a:spcBef>
        <a:spcAft>
          <a:spcPct val="0"/>
        </a:spcAft>
        <a:buChar char="–"/>
        <a:defRPr>
          <a:solidFill>
            <a:srgbClr val="336699"/>
          </a:solidFill>
          <a:latin typeface="+mn-lt"/>
        </a:defRPr>
      </a:lvl4pPr>
      <a:lvl5pPr marL="2057298" indent="-228589" algn="l" rtl="0" eaLnBrk="0" fontAlgn="base" hangingPunct="0">
        <a:spcBef>
          <a:spcPct val="20000"/>
        </a:spcBef>
        <a:spcAft>
          <a:spcPct val="0"/>
        </a:spcAft>
        <a:buChar char="»"/>
        <a:defRPr>
          <a:solidFill>
            <a:srgbClr val="336699"/>
          </a:solidFill>
          <a:latin typeface="+mn-lt"/>
        </a:defRPr>
      </a:lvl5pPr>
      <a:lvl6pPr marL="2514474" indent="-228589" algn="l" rtl="0" fontAlgn="base">
        <a:spcBef>
          <a:spcPct val="20000"/>
        </a:spcBef>
        <a:spcAft>
          <a:spcPct val="0"/>
        </a:spcAft>
        <a:buChar char="»"/>
        <a:defRPr>
          <a:solidFill>
            <a:srgbClr val="336699"/>
          </a:solidFill>
          <a:latin typeface="+mn-lt"/>
        </a:defRPr>
      </a:lvl6pPr>
      <a:lvl7pPr marL="2971652" indent="-228589" algn="l" rtl="0" fontAlgn="base">
        <a:spcBef>
          <a:spcPct val="20000"/>
        </a:spcBef>
        <a:spcAft>
          <a:spcPct val="0"/>
        </a:spcAft>
        <a:buChar char="»"/>
        <a:defRPr>
          <a:solidFill>
            <a:srgbClr val="336699"/>
          </a:solidFill>
          <a:latin typeface="+mn-lt"/>
        </a:defRPr>
      </a:lvl7pPr>
      <a:lvl8pPr marL="3428829" indent="-228589" algn="l" rtl="0" fontAlgn="base">
        <a:spcBef>
          <a:spcPct val="20000"/>
        </a:spcBef>
        <a:spcAft>
          <a:spcPct val="0"/>
        </a:spcAft>
        <a:buChar char="»"/>
        <a:defRPr>
          <a:solidFill>
            <a:srgbClr val="336699"/>
          </a:solidFill>
          <a:latin typeface="+mn-lt"/>
        </a:defRPr>
      </a:lvl8pPr>
      <a:lvl9pPr marL="3886006" indent="-228589" algn="l" rtl="0" fontAlgn="base">
        <a:spcBef>
          <a:spcPct val="20000"/>
        </a:spcBef>
        <a:spcAft>
          <a:spcPct val="0"/>
        </a:spcAft>
        <a:buChar char="»"/>
        <a:defRPr>
          <a:solidFill>
            <a:srgbClr val="336699"/>
          </a:solidFill>
          <a:latin typeface="+mn-lt"/>
        </a:defRPr>
      </a:lvl9pPr>
    </p:bodyStyle>
    <p:otherStyle>
      <a:defPPr>
        <a:defRPr lang="it-IT"/>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8555487"/>
      </p:ext>
    </p:extLst>
  </p:cSld>
  <p:clrMap bg1="lt1" tx1="dk1" bg2="lt2" tx2="dk2" accent1="accent1" accent2="accent2" accent3="accent3" accent4="accent4" accent5="accent5" accent6="accent6" hlink="hlink" folHlink="folHlink"/>
  <p:sldLayoutIdLst>
    <p:sldLayoutId id="2147484313"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 id="2147484324" r:id="rId12"/>
  </p:sldLayoutIdLst>
  <p:transition spd="med">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336699"/>
          </a:solidFill>
          <a:latin typeface="+mj-lt"/>
          <a:ea typeface="+mj-ea"/>
          <a:cs typeface="+mj-cs"/>
        </a:defRPr>
      </a:lvl1pPr>
      <a:lvl2pPr algn="l" rtl="0" eaLnBrk="0" fontAlgn="base" hangingPunct="0">
        <a:spcBef>
          <a:spcPct val="0"/>
        </a:spcBef>
        <a:spcAft>
          <a:spcPct val="0"/>
        </a:spcAft>
        <a:defRPr sz="3200" b="1">
          <a:solidFill>
            <a:srgbClr val="336699"/>
          </a:solidFill>
          <a:latin typeface="Arial Narrow" pitchFamily="34" charset="0"/>
        </a:defRPr>
      </a:lvl2pPr>
      <a:lvl3pPr algn="l" rtl="0" eaLnBrk="0" fontAlgn="base" hangingPunct="0">
        <a:spcBef>
          <a:spcPct val="0"/>
        </a:spcBef>
        <a:spcAft>
          <a:spcPct val="0"/>
        </a:spcAft>
        <a:defRPr sz="3200" b="1">
          <a:solidFill>
            <a:srgbClr val="336699"/>
          </a:solidFill>
          <a:latin typeface="Arial Narrow" pitchFamily="34" charset="0"/>
        </a:defRPr>
      </a:lvl3pPr>
      <a:lvl4pPr algn="l" rtl="0" eaLnBrk="0" fontAlgn="base" hangingPunct="0">
        <a:spcBef>
          <a:spcPct val="0"/>
        </a:spcBef>
        <a:spcAft>
          <a:spcPct val="0"/>
        </a:spcAft>
        <a:defRPr sz="3200" b="1">
          <a:solidFill>
            <a:srgbClr val="336699"/>
          </a:solidFill>
          <a:latin typeface="Arial Narrow" pitchFamily="34" charset="0"/>
        </a:defRPr>
      </a:lvl4pPr>
      <a:lvl5pPr algn="l" rtl="0" eaLnBrk="0" fontAlgn="base" hangingPunct="0">
        <a:spcBef>
          <a:spcPct val="0"/>
        </a:spcBef>
        <a:spcAft>
          <a:spcPct val="0"/>
        </a:spcAft>
        <a:defRPr sz="3200" b="1">
          <a:solidFill>
            <a:srgbClr val="336699"/>
          </a:solidFill>
          <a:latin typeface="Arial Narrow" pitchFamily="34" charset="0"/>
        </a:defRPr>
      </a:lvl5pPr>
      <a:lvl6pPr marL="457200" algn="l" rtl="0" fontAlgn="base">
        <a:spcBef>
          <a:spcPct val="0"/>
        </a:spcBef>
        <a:spcAft>
          <a:spcPct val="0"/>
        </a:spcAft>
        <a:defRPr sz="3200" b="1">
          <a:solidFill>
            <a:srgbClr val="336699"/>
          </a:solidFill>
          <a:latin typeface="Arial Narrow" pitchFamily="34" charset="0"/>
        </a:defRPr>
      </a:lvl6pPr>
      <a:lvl7pPr marL="914400" algn="l" rtl="0" fontAlgn="base">
        <a:spcBef>
          <a:spcPct val="0"/>
        </a:spcBef>
        <a:spcAft>
          <a:spcPct val="0"/>
        </a:spcAft>
        <a:defRPr sz="3200" b="1">
          <a:solidFill>
            <a:srgbClr val="336699"/>
          </a:solidFill>
          <a:latin typeface="Arial Narrow" pitchFamily="34" charset="0"/>
        </a:defRPr>
      </a:lvl7pPr>
      <a:lvl8pPr marL="1371600" algn="l" rtl="0" fontAlgn="base">
        <a:spcBef>
          <a:spcPct val="0"/>
        </a:spcBef>
        <a:spcAft>
          <a:spcPct val="0"/>
        </a:spcAft>
        <a:defRPr sz="3200" b="1">
          <a:solidFill>
            <a:srgbClr val="336699"/>
          </a:solidFill>
          <a:latin typeface="Arial Narrow" pitchFamily="34" charset="0"/>
        </a:defRPr>
      </a:lvl8pPr>
      <a:lvl9pPr marL="1828800" algn="l" rtl="0" fontAlgn="base">
        <a:spcBef>
          <a:spcPct val="0"/>
        </a:spcBef>
        <a:spcAft>
          <a:spcPct val="0"/>
        </a:spcAft>
        <a:defRPr sz="3200" b="1">
          <a:solidFill>
            <a:srgbClr val="336699"/>
          </a:solidFill>
          <a:latin typeface="Arial Narrow" pitchFamily="34" charset="0"/>
        </a:defRPr>
      </a:lvl9pPr>
    </p:titleStyle>
    <p:bodyStyle>
      <a:lvl1pPr marL="342900" indent="-342900" algn="l" rtl="0" eaLnBrk="0" fontAlgn="base" hangingPunct="0">
        <a:spcBef>
          <a:spcPct val="20000"/>
        </a:spcBef>
        <a:spcAft>
          <a:spcPct val="0"/>
        </a:spcAft>
        <a:defRPr sz="2800">
          <a:solidFill>
            <a:srgbClr val="336699"/>
          </a:solidFill>
          <a:latin typeface="+mn-lt"/>
          <a:ea typeface="+mn-ea"/>
          <a:cs typeface="+mn-cs"/>
        </a:defRPr>
      </a:lvl1pPr>
      <a:lvl2pPr marL="742950" indent="-285750" algn="l" rtl="0" eaLnBrk="0" fontAlgn="base" hangingPunct="0">
        <a:spcBef>
          <a:spcPct val="20000"/>
        </a:spcBef>
        <a:spcAft>
          <a:spcPct val="0"/>
        </a:spcAft>
        <a:buChar char="–"/>
        <a:defRPr sz="2400">
          <a:solidFill>
            <a:srgbClr val="336699"/>
          </a:solidFill>
          <a:latin typeface="+mn-lt"/>
        </a:defRPr>
      </a:lvl2pPr>
      <a:lvl3pPr marL="1143000" indent="-228600" algn="l" rtl="0" eaLnBrk="0" fontAlgn="base" hangingPunct="0">
        <a:spcBef>
          <a:spcPct val="20000"/>
        </a:spcBef>
        <a:spcAft>
          <a:spcPct val="0"/>
        </a:spcAft>
        <a:buChar char="•"/>
        <a:defRPr sz="2000">
          <a:solidFill>
            <a:srgbClr val="336699"/>
          </a:solidFill>
          <a:latin typeface="+mn-lt"/>
        </a:defRPr>
      </a:lvl3pPr>
      <a:lvl4pPr marL="1600200" indent="-228600" algn="l" rtl="0" eaLnBrk="0" fontAlgn="base" hangingPunct="0">
        <a:spcBef>
          <a:spcPct val="20000"/>
        </a:spcBef>
        <a:spcAft>
          <a:spcPct val="0"/>
        </a:spcAft>
        <a:buChar char="–"/>
        <a:defRPr>
          <a:solidFill>
            <a:srgbClr val="336699"/>
          </a:solidFill>
          <a:latin typeface="+mn-lt"/>
        </a:defRPr>
      </a:lvl4pPr>
      <a:lvl5pPr marL="2057400" indent="-228600" algn="l" rtl="0" eaLnBrk="0" fontAlgn="base" hangingPunct="0">
        <a:spcBef>
          <a:spcPct val="20000"/>
        </a:spcBef>
        <a:spcAft>
          <a:spcPct val="0"/>
        </a:spcAft>
        <a:buChar char="»"/>
        <a:defRPr>
          <a:solidFill>
            <a:srgbClr val="336699"/>
          </a:solidFill>
          <a:latin typeface="+mn-lt"/>
        </a:defRPr>
      </a:lvl5pPr>
      <a:lvl6pPr marL="2514600" indent="-228600" algn="l" rtl="0" fontAlgn="base">
        <a:spcBef>
          <a:spcPct val="20000"/>
        </a:spcBef>
        <a:spcAft>
          <a:spcPct val="0"/>
        </a:spcAft>
        <a:buChar char="»"/>
        <a:defRPr>
          <a:solidFill>
            <a:srgbClr val="336699"/>
          </a:solidFill>
          <a:latin typeface="+mn-lt"/>
        </a:defRPr>
      </a:lvl6pPr>
      <a:lvl7pPr marL="2971800" indent="-228600" algn="l" rtl="0" fontAlgn="base">
        <a:spcBef>
          <a:spcPct val="20000"/>
        </a:spcBef>
        <a:spcAft>
          <a:spcPct val="0"/>
        </a:spcAft>
        <a:buChar char="»"/>
        <a:defRPr>
          <a:solidFill>
            <a:srgbClr val="336699"/>
          </a:solidFill>
          <a:latin typeface="+mn-lt"/>
        </a:defRPr>
      </a:lvl7pPr>
      <a:lvl8pPr marL="3429000" indent="-228600" algn="l" rtl="0" fontAlgn="base">
        <a:spcBef>
          <a:spcPct val="20000"/>
        </a:spcBef>
        <a:spcAft>
          <a:spcPct val="0"/>
        </a:spcAft>
        <a:buChar char="»"/>
        <a:defRPr>
          <a:solidFill>
            <a:srgbClr val="336699"/>
          </a:solidFill>
          <a:latin typeface="+mn-lt"/>
        </a:defRPr>
      </a:lvl8pPr>
      <a:lvl9pPr marL="3886200" indent="-228600" algn="l" rtl="0" fontAlgn="base">
        <a:spcBef>
          <a:spcPct val="20000"/>
        </a:spcBef>
        <a:spcAft>
          <a:spcPct val="0"/>
        </a:spcAft>
        <a:buChar char="»"/>
        <a:defRPr>
          <a:solidFill>
            <a:srgbClr val="336699"/>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31.xml"/></Relationships>
</file>

<file path=ppt/slides/_rels/slide10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97.gif"/><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hyperlink" Target="Questionario%20valutazione.pdf" TargetMode="Externa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jp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31.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2.jpeg"/><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g"/><Relationship Id="rId1" Type="http://schemas.openxmlformats.org/officeDocument/2006/relationships/slideLayout" Target="../slideLayouts/slideLayout31.xml"/><Relationship Id="rId4" Type="http://schemas.openxmlformats.org/officeDocument/2006/relationships/image" Target="../media/image55.jpg"/></Relationships>
</file>

<file path=ppt/slides/_rels/slide4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9.xml"/></Relationships>
</file>

<file path=ppt/slides/_rels/slide4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1.xml"/></Relationships>
</file>

<file path=ppt/slides/_rels/slide5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5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31.xml"/></Relationships>
</file>

<file path=ppt/slides/_rels/slide59.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31.xml"/></Relationships>
</file>

<file path=ppt/slides/_rels/slide6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1.xml"/></Relationships>
</file>

<file path=ppt/slides/_rels/slide6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5.xml"/></Relationships>
</file>

<file path=ppt/slides/_rels/slide6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5.xml"/></Relationships>
</file>

<file path=ppt/slides/_rels/slide6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3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6.xml"/></Relationships>
</file>

<file path=ppt/slides/_rels/slide7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31.xml"/></Relationships>
</file>

<file path=ppt/slides/_rels/slide8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31.xml"/></Relationships>
</file>

<file path=ppt/slides/_rels/slide91.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61.xml"/></Relationships>
</file>

<file path=ppt/slides/_rels/slide9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55.xml"/></Relationships>
</file>

<file path=ppt/slides/_rels/slide9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4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66" y="3372968"/>
            <a:ext cx="9150774" cy="3485031"/>
          </a:xfrm>
          <a:prstGeom prst="rect">
            <a:avLst/>
          </a:prstGeom>
        </p:spPr>
      </p:pic>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flipH="1" flipV="1">
            <a:off x="-15566" y="-27383"/>
            <a:ext cx="9150774" cy="3423797"/>
          </a:xfrm>
          <a:prstGeom prst="rect">
            <a:avLst/>
          </a:prstGeom>
        </p:spPr>
      </p:pic>
      <p:sp>
        <p:nvSpPr>
          <p:cNvPr id="14" name="Rettangolo 13"/>
          <p:cNvSpPr/>
          <p:nvPr/>
        </p:nvSpPr>
        <p:spPr bwMode="auto">
          <a:xfrm>
            <a:off x="-15566" y="4690658"/>
            <a:ext cx="6387766" cy="1440000"/>
          </a:xfrm>
          <a:prstGeom prst="rect">
            <a:avLst/>
          </a:prstGeom>
          <a:solidFill>
            <a:schemeClr val="bg1">
              <a:lumMod val="95000"/>
              <a:alpha val="45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algn="r"/>
            <a:endParaRPr lang="it-IT" sz="900" dirty="0">
              <a:solidFill>
                <a:schemeClr val="tx1"/>
              </a:solidFill>
            </a:endParaRPr>
          </a:p>
          <a:p>
            <a:pPr marL="0" lvl="1" algn="r"/>
            <a:endParaRPr lang="it-IT" sz="2000" dirty="0" smtClean="0">
              <a:solidFill>
                <a:schemeClr val="tx1"/>
              </a:solidFill>
            </a:endParaRPr>
          </a:p>
          <a:p>
            <a:pPr marL="0" lvl="1" algn="r"/>
            <a:endParaRPr lang="it-IT" sz="1050" dirty="0">
              <a:solidFill>
                <a:schemeClr val="tx1"/>
              </a:solidFill>
            </a:endParaRPr>
          </a:p>
          <a:p>
            <a:pPr marL="0" lvl="1" algn="l" defTabSz="917575"/>
            <a:r>
              <a:rPr lang="it-IT" sz="2000" dirty="0" smtClean="0">
                <a:solidFill>
                  <a:schemeClr val="tx1"/>
                </a:solidFill>
              </a:rPr>
              <a:t>	Preparare il </a:t>
            </a:r>
            <a:r>
              <a:rPr lang="it-IT" sz="2000" dirty="0" err="1" smtClean="0">
                <a:solidFill>
                  <a:schemeClr val="tx1"/>
                </a:solidFill>
              </a:rPr>
              <a:t>Syllabus</a:t>
            </a:r>
            <a:endParaRPr lang="it-IT" sz="1600" dirty="0">
              <a:solidFill>
                <a:schemeClr val="tx1"/>
              </a:solidFill>
            </a:endParaRPr>
          </a:p>
          <a:p>
            <a:pPr algn="r"/>
            <a:r>
              <a:rPr lang="it-IT" sz="2100" dirty="0">
                <a:solidFill>
                  <a:schemeClr val="tx1"/>
                </a:solidFill>
              </a:rPr>
              <a:t/>
            </a:r>
            <a:br>
              <a:rPr lang="it-IT" sz="2100" dirty="0">
                <a:solidFill>
                  <a:schemeClr val="tx1"/>
                </a:solidFill>
              </a:rPr>
            </a:br>
            <a:endParaRPr lang="it-IT" dirty="0">
              <a:solidFill>
                <a:schemeClr val="tx1"/>
              </a:solidFill>
            </a:endParaRPr>
          </a:p>
        </p:txBody>
      </p:sp>
    </p:spTree>
    <p:extLst>
      <p:ext uri="{BB962C8B-B14F-4D97-AF65-F5344CB8AC3E}">
        <p14:creationId xmlns:p14="http://schemas.microsoft.com/office/powerpoint/2010/main" val="4146497133"/>
      </p:ext>
    </p:extLst>
  </p:cSld>
  <p:clrMapOvr>
    <a:masterClrMapping/>
  </p:clrMapOvr>
  <p:transition spd="med">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3076" name="Picture 4" descr="Risultati immagini per syllabus"/>
          <p:cNvPicPr>
            <a:picLocks noChangeAspect="1" noChangeArrowheads="1"/>
          </p:cNvPicPr>
          <p:nvPr/>
        </p:nvPicPr>
        <p:blipFill rotWithShape="1">
          <a:blip r:embed="rId2">
            <a:extLst>
              <a:ext uri="{28A0092B-C50C-407E-A947-70E740481C1C}">
                <a14:useLocalDpi xmlns:a14="http://schemas.microsoft.com/office/drawing/2010/main" val="0"/>
              </a:ext>
            </a:extLst>
          </a:blip>
          <a:srcRect l="11409" r="4662"/>
          <a:stretch/>
        </p:blipFill>
        <p:spPr bwMode="auto">
          <a:xfrm>
            <a:off x="35495" y="-27384"/>
            <a:ext cx="9109237" cy="688538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magine correlata"/>
          <p:cNvPicPr>
            <a:picLocks noChangeAspect="1" noChangeArrowheads="1"/>
          </p:cNvPicPr>
          <p:nvPr/>
        </p:nvPicPr>
        <p:blipFill rotWithShape="1">
          <a:blip r:embed="rId3">
            <a:extLst>
              <a:ext uri="{28A0092B-C50C-407E-A947-70E740481C1C}">
                <a14:useLocalDpi xmlns:a14="http://schemas.microsoft.com/office/drawing/2010/main" val="0"/>
              </a:ext>
            </a:extLst>
          </a:blip>
          <a:srcRect t="16801" b="4289"/>
          <a:stretch/>
        </p:blipFill>
        <p:spPr bwMode="auto">
          <a:xfrm>
            <a:off x="0" y="-27384"/>
            <a:ext cx="9144000" cy="6984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7407121"/>
      </p:ext>
    </p:extLst>
  </p:cSld>
  <p:clrMapOvr>
    <a:masterClrMapping/>
  </p:clrMapOvr>
  <p:transition spd="med">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t="3485" r="1047" b="4986"/>
          <a:stretch/>
        </p:blipFill>
        <p:spPr>
          <a:xfrm>
            <a:off x="35496" y="1008510"/>
            <a:ext cx="9080792" cy="4724745"/>
          </a:xfrm>
          <a:prstGeom prst="rect">
            <a:avLst/>
          </a:prstGeom>
        </p:spPr>
      </p:pic>
      <p:sp>
        <p:nvSpPr>
          <p:cNvPr id="4" name="Segnaposto numero diapositiva 3"/>
          <p:cNvSpPr>
            <a:spLocks noGrp="1"/>
          </p:cNvSpPr>
          <p:nvPr>
            <p:ph type="sldNum" sz="quarter" idx="10"/>
          </p:nvPr>
        </p:nvSpPr>
        <p:spPr/>
        <p:txBody>
          <a:bodyPr/>
          <a:lstStyle/>
          <a:p>
            <a:pPr>
              <a:defRPr/>
            </a:pPr>
            <a:fld id="{51AB4EEB-5BA4-4674-B0CB-C9E8E196EBE4}" type="slidenum">
              <a:rPr lang="it-IT" smtClean="0"/>
              <a:pPr>
                <a:defRPr/>
              </a:pPr>
              <a:t>100</a:t>
            </a:fld>
            <a:endParaRPr lang="it-IT" dirty="0"/>
          </a:p>
        </p:txBody>
      </p:sp>
      <p:sp>
        <p:nvSpPr>
          <p:cNvPr id="9" name="Rettangolo 8"/>
          <p:cNvSpPr/>
          <p:nvPr/>
        </p:nvSpPr>
        <p:spPr bwMode="auto">
          <a:xfrm>
            <a:off x="-12448" y="5158061"/>
            <a:ext cx="6672680"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Riferimento a un sito del corso</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73478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50" name="Picture 6" descr="Image result for newsletter"/>
          <p:cNvPicPr>
            <a:picLocks noChangeAspect="1" noChangeArrowheads="1"/>
          </p:cNvPicPr>
          <p:nvPr/>
        </p:nvPicPr>
        <p:blipFill rotWithShape="1">
          <a:blip r:embed="rId2">
            <a:extLst>
              <a:ext uri="{28A0092B-C50C-407E-A947-70E740481C1C}">
                <a14:useLocalDpi xmlns:a14="http://schemas.microsoft.com/office/drawing/2010/main" val="0"/>
              </a:ext>
            </a:extLst>
          </a:blip>
          <a:srcRect l="3434"/>
          <a:stretch/>
        </p:blipFill>
        <p:spPr bwMode="auto">
          <a:xfrm>
            <a:off x="251520" y="1124744"/>
            <a:ext cx="8887985" cy="5062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572992"/>
      </p:ext>
    </p:extLst>
  </p:cSld>
  <p:clrMapOvr>
    <a:masterClrMapping/>
  </p:clrMapOvr>
  <p:transition spd="med">
    <p:fade thruBlk="1"/>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summary"/>
          <p:cNvPicPr>
            <a:picLocks noChangeAspect="1" noChangeArrowheads="1"/>
          </p:cNvPicPr>
          <p:nvPr/>
        </p:nvPicPr>
        <p:blipFill rotWithShape="1">
          <a:blip r:embed="rId2">
            <a:extLst>
              <a:ext uri="{28A0092B-C50C-407E-A947-70E740481C1C}">
                <a14:useLocalDpi xmlns:a14="http://schemas.microsoft.com/office/drawing/2010/main" val="0"/>
              </a:ext>
            </a:extLst>
          </a:blip>
          <a:srcRect b="8707"/>
          <a:stretch/>
        </p:blipFill>
        <p:spPr bwMode="auto">
          <a:xfrm>
            <a:off x="0" y="0"/>
            <a:ext cx="9137465" cy="6888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959511"/>
      </p:ext>
    </p:extLst>
  </p:cSld>
  <p:clrMapOvr>
    <a:masterClrMapping/>
  </p:clrMapOvr>
  <p:transition spd="med">
    <p:fade thruBlk="1"/>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result for sneak preview"/>
          <p:cNvPicPr>
            <a:picLocks noChangeAspect="1" noChangeArrowheads="1"/>
          </p:cNvPicPr>
          <p:nvPr/>
        </p:nvPicPr>
        <p:blipFill rotWithShape="1">
          <a:blip r:embed="rId2">
            <a:extLst>
              <a:ext uri="{28A0092B-C50C-407E-A947-70E740481C1C}">
                <a14:useLocalDpi xmlns:a14="http://schemas.microsoft.com/office/drawing/2010/main" val="0"/>
              </a:ext>
            </a:extLst>
          </a:blip>
          <a:srcRect l="8888"/>
          <a:stretch/>
        </p:blipFill>
        <p:spPr bwMode="auto">
          <a:xfrm>
            <a:off x="-36512" y="4564"/>
            <a:ext cx="9180512" cy="6853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9331381"/>
      </p:ext>
    </p:extLst>
  </p:cSld>
  <p:clrMapOvr>
    <a:masterClrMapping/>
  </p:clrMapOvr>
  <p:transition spd="med">
    <p:fade thruBlk="1"/>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Image result for rinfresca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68" y="0"/>
            <a:ext cx="914399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705635"/>
      </p:ext>
    </p:extLst>
  </p:cSld>
  <p:clrMapOvr>
    <a:masterClrMapping/>
  </p:clrMapOvr>
  <p:transition spd="med">
    <p:fade thruBlk="1"/>
  </p:transition>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218" name="Picture 2" descr="Image result for addition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72392"/>
            <a:ext cx="9154136" cy="6693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778305"/>
      </p:ext>
    </p:extLst>
  </p:cSld>
  <p:clrMapOvr>
    <a:masterClrMapping/>
  </p:clrMapOvr>
  <p:transition spd="med">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cstate="print">
            <a:extLst>
              <a:ext uri="{28A0092B-C50C-407E-A947-70E740481C1C}">
                <a14:useLocalDpi xmlns:a14="http://schemas.microsoft.com/office/drawing/2010/main" val="0"/>
              </a:ext>
            </a:extLst>
          </a:blip>
          <a:srcRect b="8082"/>
          <a:stretch/>
        </p:blipFill>
        <p:spPr>
          <a:xfrm>
            <a:off x="1537" y="0"/>
            <a:ext cx="9106967" cy="6885384"/>
          </a:xfrm>
          <a:prstGeom prst="rect">
            <a:avLst/>
          </a:prstGeom>
        </p:spPr>
      </p:pic>
    </p:spTree>
    <p:extLst>
      <p:ext uri="{BB962C8B-B14F-4D97-AF65-F5344CB8AC3E}">
        <p14:creationId xmlns:p14="http://schemas.microsoft.com/office/powerpoint/2010/main" val="3041751937"/>
      </p:ext>
    </p:extLst>
  </p:cSld>
  <p:clrMapOvr>
    <a:masterClrMapping/>
  </p:clrMapOvr>
  <p:transition spd="med">
    <p:fade thruBlk="1"/>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tatic2.businessinsider.com/image/51560fa669bedd766a000002/21-photos-of-people-carrying-way-too-much-stuff.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93" y="15148"/>
            <a:ext cx="9157989" cy="6836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4189251"/>
      </p:ext>
    </p:extLst>
  </p:cSld>
  <p:clrMapOvr>
    <a:masterClrMapping/>
  </p:clrMapOvr>
  <p:transition spd="med">
    <p:fade thruBlk="1"/>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5122" name="Picture 2" descr="Image result for complementarietà"/>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6449" y="620688"/>
            <a:ext cx="5751100" cy="5751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147661"/>
      </p:ext>
    </p:extLst>
  </p:cSld>
  <p:clrMapOvr>
    <a:masterClrMapping/>
  </p:clrMapOvr>
  <p:transition spd="med">
    <p:fade thruBlk="1"/>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adio.unsa.edu.ar/imagenes/DocenteUniversitari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8051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109</a:t>
            </a:fld>
            <a:endParaRPr lang="it-IT"/>
          </a:p>
        </p:txBody>
      </p:sp>
      <p:sp>
        <p:nvSpPr>
          <p:cNvPr id="4" name="Rettangolo 3"/>
          <p:cNvSpPr/>
          <p:nvPr/>
        </p:nvSpPr>
        <p:spPr bwMode="auto">
          <a:xfrm>
            <a:off x="-3416" y="1844824"/>
            <a:ext cx="4647424"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Chi sono i docenti?</a:t>
            </a:r>
            <a:endParaRPr lang="it-IT" sz="2000" dirty="0">
              <a:solidFill>
                <a:srgbClr val="000000"/>
              </a:solidFill>
              <a:ea typeface="Verdana" panose="020B0604030504040204" pitchFamily="34" charset="0"/>
              <a:cs typeface="Verdana" panose="020B0604030504040204" pitchFamily="34" charset="0"/>
            </a:endParaRPr>
          </a:p>
        </p:txBody>
      </p:sp>
      <p:sp>
        <p:nvSpPr>
          <p:cNvPr id="6" name="Rettangolo 5"/>
          <p:cNvSpPr/>
          <p:nvPr/>
        </p:nvSpPr>
        <p:spPr>
          <a:xfrm>
            <a:off x="8040534" y="44624"/>
            <a:ext cx="968535"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2f</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148998656"/>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age result for scop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54633" cy="6885384"/>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bwMode="auto">
          <a:xfrm>
            <a:off x="3419872" y="4077072"/>
            <a:ext cx="5724128" cy="1440000"/>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Le finalità del </a:t>
            </a:r>
            <a:r>
              <a:rPr lang="it-IT" sz="2000" dirty="0" err="1" smtClean="0">
                <a:solidFill>
                  <a:srgbClr val="000000"/>
                </a:solidFill>
                <a:ea typeface="Verdana" panose="020B0604030504040204" pitchFamily="34" charset="0"/>
                <a:cs typeface="Verdana" panose="020B0604030504040204" pitchFamily="34" charset="0"/>
              </a:rPr>
              <a:t>syllabus</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83261901"/>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Image result for c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416" y="1814274"/>
            <a:ext cx="8849088" cy="5071110"/>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bwMode="auto">
          <a:xfrm>
            <a:off x="2912219" y="188640"/>
            <a:ext cx="6228184"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Presentate un vostro breve CV</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85739299"/>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072"/>
            <a:ext cx="9144000" cy="6881376"/>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bwMode="auto">
          <a:xfrm>
            <a:off x="2912219" y="4319734"/>
            <a:ext cx="6228184"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Quando ricevono gli studenti?</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8663810"/>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0"/>
          </p:nvPr>
        </p:nvSpPr>
        <p:spPr/>
        <p:txBody>
          <a:bodyPr/>
          <a:lstStyle/>
          <a:p>
            <a:pPr>
              <a:defRPr/>
            </a:pPr>
            <a:fld id="{01BBEA93-92EB-4684-87B5-B51B51D38A5C}" type="slidenum">
              <a:rPr lang="it-IT" smtClean="0"/>
              <a:pPr>
                <a:defRPr/>
              </a:pPr>
              <a:t>112</a:t>
            </a:fld>
            <a:endParaRPr lang="it-IT"/>
          </a:p>
        </p:txBody>
      </p:sp>
      <p:pic>
        <p:nvPicPr>
          <p:cNvPr id="4098" name="Picture 2" descr="Image result for contrat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 y="0"/>
            <a:ext cx="9123483" cy="6813552"/>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8244408" y="188640"/>
            <a:ext cx="676788"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3</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2523908714"/>
      </p:ext>
    </p:extLst>
  </p:cSld>
  <p:clrMapOvr>
    <a:masterClrMapping/>
  </p:clrMapOvr>
  <p:transition spd="med">
    <p:fade thruBlk="1"/>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Image result for transparency"/>
          <p:cNvPicPr>
            <a:picLocks noChangeAspect="1" noChangeArrowheads="1"/>
          </p:cNvPicPr>
          <p:nvPr/>
        </p:nvPicPr>
        <p:blipFill rotWithShape="1">
          <a:blip r:embed="rId2">
            <a:extLst>
              <a:ext uri="{28A0092B-C50C-407E-A947-70E740481C1C}">
                <a14:useLocalDpi xmlns:a14="http://schemas.microsoft.com/office/drawing/2010/main" val="0"/>
              </a:ext>
            </a:extLst>
          </a:blip>
          <a:srcRect l="6630" r="11733" b="6508"/>
          <a:stretch/>
        </p:blipFill>
        <p:spPr bwMode="auto">
          <a:xfrm>
            <a:off x="0" y="-27383"/>
            <a:ext cx="9145016" cy="6912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2024"/>
      </p:ext>
    </p:extLst>
  </p:cSld>
  <p:clrMapOvr>
    <a:masterClrMapping/>
  </p:clrMapOvr>
  <p:transition spd="med">
    <p:fade thruBlk="1"/>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Image result for autovalutazio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35496" y="44624"/>
            <a:ext cx="1140056" cy="923330"/>
          </a:xfrm>
          <a:prstGeom prst="rect">
            <a:avLst/>
          </a:prstGeom>
          <a:noFill/>
        </p:spPr>
        <p:txBody>
          <a:bodyPr wrap="none" lIns="91440" tIns="45720" rIns="91440" bIns="45720">
            <a:spAutoFit/>
          </a:bodyPr>
          <a:lstStyle/>
          <a:p>
            <a:pPr algn="ctr"/>
            <a:r>
              <a:rPr lang="it-IT" sz="5400" dirty="0">
                <a:ln w="12700">
                  <a:solidFill>
                    <a:schemeClr val="accent1"/>
                  </a:solidFill>
                  <a:prstDash val="solid"/>
                </a:ln>
                <a:solidFill>
                  <a:schemeClr val="bg1"/>
                </a:solidFill>
                <a:effectLst>
                  <a:outerShdw blurRad="50800" dist="38100" dir="2700000" algn="tl" rotWithShape="0">
                    <a:prstClr val="black">
                      <a:alpha val="40000"/>
                    </a:prstClr>
                  </a:outerShdw>
                </a:effectLst>
              </a:rPr>
              <a:t>3</a:t>
            </a: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a</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788864699"/>
      </p:ext>
    </p:extLst>
  </p:cSld>
  <p:clrMapOvr>
    <a:masterClrMapping/>
  </p:clrMapOvr>
  <p:transition spd="med">
    <p:fade thruBlk="1"/>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Risultati immagini per sorpresa"/>
          <p:cNvPicPr>
            <a:picLocks noChangeAspect="1" noChangeArrowheads="1"/>
          </p:cNvPicPr>
          <p:nvPr/>
        </p:nvPicPr>
        <p:blipFill rotWithShape="1">
          <a:blip r:embed="rId2">
            <a:extLst>
              <a:ext uri="{28A0092B-C50C-407E-A947-70E740481C1C}">
                <a14:useLocalDpi xmlns:a14="http://schemas.microsoft.com/office/drawing/2010/main" val="0"/>
              </a:ext>
            </a:extLst>
          </a:blip>
          <a:srcRect l="14664" r="29326"/>
          <a:stretch/>
        </p:blipFill>
        <p:spPr bwMode="auto">
          <a:xfrm>
            <a:off x="-2605" y="-27384"/>
            <a:ext cx="9146605" cy="7053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230233"/>
      </p:ext>
    </p:extLst>
  </p:cSld>
  <p:clrMapOvr>
    <a:masterClrMapping/>
  </p:clrMapOvr>
  <p:transition spd="med">
    <p:fade thruBlk="1"/>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674" name="Picture 2" descr="Image result for gradi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7852"/>
          <a:stretch/>
        </p:blipFill>
        <p:spPr bwMode="auto">
          <a:xfrm>
            <a:off x="1403648" y="260648"/>
            <a:ext cx="6530016" cy="6324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4352627"/>
      </p:ext>
    </p:extLst>
  </p:cSld>
  <p:clrMapOvr>
    <a:masterClrMapping/>
  </p:clrMapOvr>
  <p:transition spd="med">
    <p:fade thruBlk="1"/>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sellaDiTesto 1"/>
          <p:cNvSpPr txBox="1"/>
          <p:nvPr/>
        </p:nvSpPr>
        <p:spPr>
          <a:xfrm>
            <a:off x="1511152" y="2636912"/>
            <a:ext cx="7632848" cy="1200329"/>
          </a:xfrm>
          <a:prstGeom prst="rect">
            <a:avLst/>
          </a:prstGeom>
          <a:noFill/>
        </p:spPr>
        <p:txBody>
          <a:bodyPr wrap="square" rtlCol="0">
            <a:spAutoFit/>
          </a:bodyPr>
          <a:lstStyle/>
          <a:p>
            <a:pPr algn="l"/>
            <a:r>
              <a:rPr lang="it-IT" sz="7200" dirty="0" smtClean="0">
                <a:solidFill>
                  <a:schemeClr val="bg1"/>
                </a:solidFill>
              </a:rPr>
              <a:t>Cosa</a:t>
            </a:r>
            <a:r>
              <a:rPr lang="it-IT" sz="4400" dirty="0" smtClean="0">
                <a:solidFill>
                  <a:schemeClr val="bg1"/>
                </a:solidFill>
              </a:rPr>
              <a:t> </a:t>
            </a:r>
            <a:r>
              <a:rPr lang="it-IT" sz="4400" b="0" dirty="0" smtClean="0">
                <a:solidFill>
                  <a:schemeClr val="bg1"/>
                </a:solidFill>
              </a:rPr>
              <a:t>dovranno fare</a:t>
            </a:r>
          </a:p>
        </p:txBody>
      </p:sp>
      <p:sp>
        <p:nvSpPr>
          <p:cNvPr id="3" name="Rettangolo 2"/>
          <p:cNvSpPr/>
          <p:nvPr/>
        </p:nvSpPr>
        <p:spPr>
          <a:xfrm>
            <a:off x="8118025" y="-27384"/>
            <a:ext cx="984565"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3</a:t>
            </a:r>
            <a:r>
              <a:rPr lang="it-IT" sz="360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a</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3129832504"/>
      </p:ext>
    </p:extLst>
  </p:cSld>
  <p:clrMapOvr>
    <a:masterClrMapping/>
  </p:clrMapOvr>
  <p:transition spd="med">
    <p:fade thruBlk="1"/>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Rettangolo 4"/>
          <p:cNvSpPr/>
          <p:nvPr/>
        </p:nvSpPr>
        <p:spPr>
          <a:xfrm>
            <a:off x="611560" y="1299532"/>
            <a:ext cx="7992888" cy="3785652"/>
          </a:xfrm>
          <a:prstGeom prst="rect">
            <a:avLst/>
          </a:prstGeom>
        </p:spPr>
        <p:txBody>
          <a:bodyPr wrap="square">
            <a:spAutoFit/>
          </a:bodyPr>
          <a:lstStyle/>
          <a:p>
            <a:pPr algn="just">
              <a:lnSpc>
                <a:spcPct val="115000"/>
              </a:lnSpc>
              <a:spcAft>
                <a:spcPts val="0"/>
              </a:spcAft>
            </a:pP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8. LA PROVA D’ESAME</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Il livello di preparazione raggiunto dagli studenti è valutato attraverso una prova di esame individuale. Gli studenti, inoltre, possono redigere un rapporto di analisi relativo a una società.  In questo caso, la valutazione complessiva terrà conto di entrambe le prove, nella seguente misura:</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prova individuale 60%;</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spcAft>
                <a:spcPts val="120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rapporto di analisi 40%.</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indent="270510" algn="just">
              <a:lnSpc>
                <a:spcPct val="115000"/>
              </a:lnSpc>
              <a:spcAft>
                <a:spcPts val="1200"/>
              </a:spcAft>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In ogni caso, per il superamento dell’esame, è necessario ottenere una valutazione di sufficienza sia nella prova individuale, che nel rapporto di analisi. </a:t>
            </a:r>
            <a:endParaRPr lang="it-IT"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8688515"/>
      </p:ext>
    </p:extLst>
  </p:cSld>
  <p:clrMapOvr>
    <a:masterClrMapping/>
  </p:clrMapOvr>
  <p:transition spd="med">
    <p:fade thruBlk="1"/>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rotWithShape="1">
          <a:blip r:embed="rId3">
            <a:extLst>
              <a:ext uri="{28A0092B-C50C-407E-A947-70E740481C1C}">
                <a14:useLocalDpi xmlns:a14="http://schemas.microsoft.com/office/drawing/2010/main" val="0"/>
              </a:ext>
            </a:extLst>
          </a:blip>
          <a:srcRect r="4874"/>
          <a:stretch/>
        </p:blipFill>
        <p:spPr>
          <a:xfrm>
            <a:off x="19214" y="0"/>
            <a:ext cx="9124458" cy="6857512"/>
          </a:xfrm>
          <a:prstGeom prst="rect">
            <a:avLst/>
          </a:prstGeom>
        </p:spPr>
      </p:pic>
      <p:sp>
        <p:nvSpPr>
          <p:cNvPr id="5122" name="Segnaposto numero diapositiva 1"/>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rgbClr val="5F5F5F"/>
                </a:solidFill>
                <a:latin typeface="Verdana" pitchFamily="34" charset="0"/>
              </a:defRPr>
            </a:lvl1pPr>
            <a:lvl2pPr marL="557213" indent="-214313" eaLnBrk="0" hangingPunct="0">
              <a:defRPr b="1">
                <a:solidFill>
                  <a:srgbClr val="5F5F5F"/>
                </a:solidFill>
                <a:latin typeface="Verdana" pitchFamily="34" charset="0"/>
              </a:defRPr>
            </a:lvl2pPr>
            <a:lvl3pPr marL="857250" indent="-171450" eaLnBrk="0" hangingPunct="0">
              <a:defRPr b="1">
                <a:solidFill>
                  <a:srgbClr val="5F5F5F"/>
                </a:solidFill>
                <a:latin typeface="Verdana" pitchFamily="34" charset="0"/>
              </a:defRPr>
            </a:lvl3pPr>
            <a:lvl4pPr marL="1200150" indent="-171450" eaLnBrk="0" hangingPunct="0">
              <a:defRPr b="1">
                <a:solidFill>
                  <a:srgbClr val="5F5F5F"/>
                </a:solidFill>
                <a:latin typeface="Verdana" pitchFamily="34" charset="0"/>
              </a:defRPr>
            </a:lvl4pPr>
            <a:lvl5pPr marL="1543050" indent="-171450" eaLnBrk="0" hangingPunct="0">
              <a:defRPr b="1">
                <a:solidFill>
                  <a:srgbClr val="5F5F5F"/>
                </a:solidFill>
                <a:latin typeface="Verdana" pitchFamily="34" charset="0"/>
              </a:defRPr>
            </a:lvl5pPr>
            <a:lvl6pPr marL="1885950" indent="-171450" algn="ctr" eaLnBrk="0" fontAlgn="base" hangingPunct="0">
              <a:spcBef>
                <a:spcPct val="0"/>
              </a:spcBef>
              <a:spcAft>
                <a:spcPct val="0"/>
              </a:spcAft>
              <a:defRPr b="1">
                <a:solidFill>
                  <a:srgbClr val="5F5F5F"/>
                </a:solidFill>
                <a:latin typeface="Verdana" pitchFamily="34" charset="0"/>
              </a:defRPr>
            </a:lvl6pPr>
            <a:lvl7pPr marL="2228850" indent="-171450" algn="ctr" eaLnBrk="0" fontAlgn="base" hangingPunct="0">
              <a:spcBef>
                <a:spcPct val="0"/>
              </a:spcBef>
              <a:spcAft>
                <a:spcPct val="0"/>
              </a:spcAft>
              <a:defRPr b="1">
                <a:solidFill>
                  <a:srgbClr val="5F5F5F"/>
                </a:solidFill>
                <a:latin typeface="Verdana" pitchFamily="34" charset="0"/>
              </a:defRPr>
            </a:lvl7pPr>
            <a:lvl8pPr marL="2571750" indent="-171450" algn="ctr" eaLnBrk="0" fontAlgn="base" hangingPunct="0">
              <a:spcBef>
                <a:spcPct val="0"/>
              </a:spcBef>
              <a:spcAft>
                <a:spcPct val="0"/>
              </a:spcAft>
              <a:defRPr b="1">
                <a:solidFill>
                  <a:srgbClr val="5F5F5F"/>
                </a:solidFill>
                <a:latin typeface="Verdana" pitchFamily="34" charset="0"/>
              </a:defRPr>
            </a:lvl8pPr>
            <a:lvl9pPr marL="2914650" indent="-171450" algn="ctr" eaLnBrk="0" fontAlgn="base" hangingPunct="0">
              <a:spcBef>
                <a:spcPct val="0"/>
              </a:spcBef>
              <a:spcAft>
                <a:spcPct val="0"/>
              </a:spcAft>
              <a:defRPr b="1">
                <a:solidFill>
                  <a:srgbClr val="5F5F5F"/>
                </a:solidFill>
                <a:latin typeface="Verdana" pitchFamily="34" charset="0"/>
              </a:defRPr>
            </a:lvl9pPr>
          </a:lstStyle>
          <a:p>
            <a:pPr eaLnBrk="1" hangingPunct="1"/>
            <a:fld id="{C448CA75-0D7F-4BB5-86C4-3ABF81AA9AA7}" type="slidenum">
              <a:rPr lang="it-IT" smtClean="0">
                <a:solidFill>
                  <a:srgbClr val="336699"/>
                </a:solidFill>
              </a:rPr>
              <a:pPr eaLnBrk="1" hangingPunct="1"/>
              <a:t>119</a:t>
            </a:fld>
            <a:endParaRPr lang="it-IT" smtClean="0">
              <a:solidFill>
                <a:srgbClr val="336699"/>
              </a:solidFill>
            </a:endParaRPr>
          </a:p>
        </p:txBody>
      </p:sp>
      <p:sp>
        <p:nvSpPr>
          <p:cNvPr id="6" name="Rettangolo 5"/>
          <p:cNvSpPr/>
          <p:nvPr/>
        </p:nvSpPr>
        <p:spPr bwMode="auto">
          <a:xfrm>
            <a:off x="1835696" y="1412776"/>
            <a:ext cx="7316768" cy="1440000"/>
          </a:xfrm>
          <a:prstGeom prst="rect">
            <a:avLst/>
          </a:prstGeom>
          <a:solidFill>
            <a:schemeClr val="bg1">
              <a:lumMod val="95000"/>
              <a:alpha val="45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r>
              <a:rPr lang="it-IT" sz="2100" dirty="0" smtClean="0">
                <a:solidFill>
                  <a:schemeClr val="tx1"/>
                </a:solidFill>
              </a:rPr>
              <a:t>Se il corso non è troppo numeroso…</a:t>
            </a:r>
            <a:endParaRPr lang="it-IT" dirty="0">
              <a:solidFill>
                <a:schemeClr val="tx1"/>
              </a:solidFill>
            </a:endParaRPr>
          </a:p>
        </p:txBody>
      </p:sp>
    </p:spTree>
    <p:extLst>
      <p:ext uri="{BB962C8B-B14F-4D97-AF65-F5344CB8AC3E}">
        <p14:creationId xmlns:p14="http://schemas.microsoft.com/office/powerpoint/2010/main" val="124925976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pianifica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5384"/>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bwMode="auto">
          <a:xfrm>
            <a:off x="1168" y="2636912"/>
            <a:ext cx="6875087" cy="1440000"/>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Pianificare il progetto formativo</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35717936"/>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ttangolo 1"/>
          <p:cNvSpPr/>
          <p:nvPr/>
        </p:nvSpPr>
        <p:spPr>
          <a:xfrm>
            <a:off x="323528" y="328577"/>
            <a:ext cx="8496944" cy="6555641"/>
          </a:xfrm>
          <a:prstGeom prst="rect">
            <a:avLst/>
          </a:prstGeom>
        </p:spPr>
        <p:txBody>
          <a:bodyPr wrap="square">
            <a:spAutoFit/>
          </a:bodyPr>
          <a:lstStyle/>
          <a:p>
            <a:pPr algn="just"/>
            <a:r>
              <a:rPr lang="it-IT" sz="2000" dirty="0">
                <a:solidFill>
                  <a:srgbClr val="336699"/>
                </a:solidFill>
                <a:latin typeface="Calibri" panose="020F0502020204030204" pitchFamily="34" charset="0"/>
                <a:cs typeface="Calibri" panose="020F0502020204030204" pitchFamily="34" charset="0"/>
              </a:rPr>
              <a:t>Partecipazione alle attività didattiche</a:t>
            </a:r>
          </a:p>
          <a:p>
            <a:pPr algn="just"/>
            <a:r>
              <a:rPr lang="it-IT" sz="2000" dirty="0">
                <a:latin typeface="Calibri" panose="020F0502020204030204" pitchFamily="34" charset="0"/>
                <a:cs typeface="Calibri" panose="020F0502020204030204" pitchFamily="34" charset="0"/>
              </a:rPr>
              <a:t>Gli studenti sono inviatati a partecipare attivamente alle lezioni, ma soprattutto alle esercitazioni. Analizzando un caso reale, queste ultime discutono e mettono in pratica i vari concetti e strumenti presentati a lezione. </a:t>
            </a:r>
            <a:r>
              <a:rPr lang="it-IT" sz="2000" dirty="0">
                <a:solidFill>
                  <a:srgbClr val="FF0000"/>
                </a:solidFill>
                <a:latin typeface="Calibri" panose="020F0502020204030204" pitchFamily="34" charset="0"/>
                <a:cs typeface="Calibri" panose="020F0502020204030204" pitchFamily="34" charset="0"/>
              </a:rPr>
              <a:t>La partecipazione alle attività didattiche è oggetto di valutazione e opera esclusivamente in favore dello studente: una partecipazione attiva e costruttiva può fruttare fino a tre punti che si vengono ad aggiungere al punteggio medio finale delle due prove menzionate o del solo esame individuale, nel caso in cui lo studente non intenda preparare un rapporto di analisi.</a:t>
            </a:r>
            <a:r>
              <a:rPr lang="it-IT" sz="2000" dirty="0">
                <a:latin typeface="Calibri" panose="020F0502020204030204" pitchFamily="34" charset="0"/>
                <a:cs typeface="Calibri" panose="020F0502020204030204" pitchFamily="34" charset="0"/>
              </a:rPr>
              <a:t> </a:t>
            </a:r>
          </a:p>
          <a:p>
            <a:pPr algn="just"/>
            <a:r>
              <a:rPr lang="it-IT" sz="2000" dirty="0">
                <a:latin typeface="Calibri" panose="020F0502020204030204" pitchFamily="34" charset="0"/>
                <a:cs typeface="Calibri" panose="020F0502020204030204" pitchFamily="34" charset="0"/>
              </a:rPr>
              <a:t>Gli studenti, singolarmente od organizzati nei gruppi in precedenza richiamati, dovranno preparare i temi affrontati in ogni esercitazione, seguendo le indicazioni che riceveranno settimanalmente mediante la newsletter del Corso. </a:t>
            </a:r>
          </a:p>
          <a:p>
            <a:pPr algn="just"/>
            <a:r>
              <a:rPr lang="it-IT" sz="2000" dirty="0">
                <a:latin typeface="Calibri" panose="020F0502020204030204" pitchFamily="34" charset="0"/>
                <a:cs typeface="Calibri" panose="020F0502020204030204" pitchFamily="34" charset="0"/>
              </a:rPr>
              <a:t>Ogni studente o gruppo dovrà essere pronto a intervenire, presentando il lavoro svolto e offrendo, alla discussione generale, il proprio punto di vista.  </a:t>
            </a:r>
          </a:p>
          <a:p>
            <a:pPr algn="just"/>
            <a:r>
              <a:rPr lang="it-IT" sz="2000" dirty="0">
                <a:latin typeface="Calibri" panose="020F0502020204030204" pitchFamily="34" charset="0"/>
                <a:cs typeface="Calibri" panose="020F0502020204030204" pitchFamily="34" charset="0"/>
              </a:rPr>
              <a:t>E’ bene tener presente che l’analisi di bilancio non è una equazione matematica con una soluzione corretta predefinita. Pertanto, non è l’esattezza delle argomentazioni o dei calcoli che verrà apprezzata, quanto la capacità di offrire punti di vista sensati che aiutino a far progredire l’apprendimento individuale e di tutta la classe.</a:t>
            </a:r>
          </a:p>
        </p:txBody>
      </p:sp>
    </p:spTree>
    <p:extLst>
      <p:ext uri="{BB962C8B-B14F-4D97-AF65-F5344CB8AC3E}">
        <p14:creationId xmlns:p14="http://schemas.microsoft.com/office/powerpoint/2010/main" val="711012471"/>
      </p:ext>
    </p:extLst>
  </p:cSld>
  <p:clrMapOvr>
    <a:masterClrMapping/>
  </p:clrMapOvr>
  <p:transition spd="med">
    <p:fade thruBlk="1"/>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sellaDiTesto 1"/>
          <p:cNvSpPr txBox="1"/>
          <p:nvPr/>
        </p:nvSpPr>
        <p:spPr>
          <a:xfrm>
            <a:off x="1511152" y="2636912"/>
            <a:ext cx="6517232" cy="1200329"/>
          </a:xfrm>
          <a:prstGeom prst="rect">
            <a:avLst/>
          </a:prstGeom>
          <a:noFill/>
        </p:spPr>
        <p:txBody>
          <a:bodyPr wrap="square" rtlCol="0">
            <a:spAutoFit/>
          </a:bodyPr>
          <a:lstStyle/>
          <a:p>
            <a:pPr algn="l"/>
            <a:r>
              <a:rPr lang="it-IT" sz="7200" dirty="0" smtClean="0">
                <a:solidFill>
                  <a:srgbClr val="FFFFFF"/>
                </a:solidFill>
              </a:rPr>
              <a:t>Come</a:t>
            </a:r>
            <a:r>
              <a:rPr lang="it-IT" sz="4400" dirty="0" smtClean="0">
                <a:solidFill>
                  <a:srgbClr val="FFFFFF"/>
                </a:solidFill>
              </a:rPr>
              <a:t> </a:t>
            </a:r>
            <a:r>
              <a:rPr lang="it-IT" sz="4400" b="0" dirty="0" smtClean="0">
                <a:solidFill>
                  <a:srgbClr val="FFFFFF"/>
                </a:solidFill>
              </a:rPr>
              <a:t>lo faranno</a:t>
            </a:r>
          </a:p>
        </p:txBody>
      </p:sp>
      <p:sp>
        <p:nvSpPr>
          <p:cNvPr id="3" name="Rettangolo 2"/>
          <p:cNvSpPr/>
          <p:nvPr/>
        </p:nvSpPr>
        <p:spPr>
          <a:xfrm>
            <a:off x="8110812" y="-27384"/>
            <a:ext cx="998991"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3</a:t>
            </a:r>
            <a:r>
              <a:rPr lang="it-IT" sz="3600" dirty="0">
                <a:ln w="12700">
                  <a:solidFill>
                    <a:schemeClr val="accent1"/>
                  </a:solidFill>
                  <a:prstDash val="solid"/>
                </a:ln>
                <a:solidFill>
                  <a:schemeClr val="bg1"/>
                </a:solidFill>
                <a:effectLst>
                  <a:outerShdw blurRad="50800" dist="38100" dir="2700000" algn="tl" rotWithShape="0">
                    <a:prstClr val="black">
                      <a:alpha val="40000"/>
                    </a:prstClr>
                  </a:outerShdw>
                </a:effectLst>
              </a:rPr>
              <a:t>b</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893106436"/>
      </p:ext>
    </p:extLst>
  </p:cSld>
  <p:clrMapOvr>
    <a:masterClrMapping/>
  </p:clrMapOvr>
  <p:transition spd="med">
    <p:fade thruBlk="1"/>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Rettangolo 2"/>
          <p:cNvSpPr/>
          <p:nvPr/>
        </p:nvSpPr>
        <p:spPr>
          <a:xfrm>
            <a:off x="755576" y="404664"/>
            <a:ext cx="7686600" cy="6001643"/>
          </a:xfrm>
          <a:prstGeom prst="rect">
            <a:avLst/>
          </a:prstGeom>
        </p:spPr>
        <p:txBody>
          <a:bodyPr wrap="square">
            <a:spAutoFit/>
          </a:bodyPr>
          <a:lstStyle/>
          <a:p>
            <a:pPr algn="just">
              <a:lnSpc>
                <a:spcPct val="115000"/>
              </a:lnSpc>
              <a:spcAft>
                <a:spcPts val="600"/>
              </a:spcAft>
            </a:pPr>
            <a:r>
              <a:rPr lang="it-IT" dirty="0">
                <a:solidFill>
                  <a:srgbClr val="336699"/>
                </a:solidFill>
                <a:latin typeface="Calibri" panose="020F0502020204030204" pitchFamily="34" charset="0"/>
                <a:ea typeface="Calibri" panose="020F0502020204030204" pitchFamily="34" charset="0"/>
                <a:cs typeface="Times New Roman" panose="02020603050405020304" pitchFamily="18" charset="0"/>
              </a:rPr>
              <a:t>2. MODALITÀ DI SVOLGIMENTO DELLA PROVA </a:t>
            </a:r>
            <a:endParaRPr lang="it-IT" sz="1600"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600"/>
              </a:spcAft>
            </a:pPr>
            <a:r>
              <a:rPr lang="it-IT" dirty="0">
                <a:latin typeface="Calibri" panose="020F0502020204030204" pitchFamily="34" charset="0"/>
                <a:ea typeface="Calibri" panose="020F0502020204030204" pitchFamily="34" charset="0"/>
                <a:cs typeface="Times New Roman" panose="02020603050405020304" pitchFamily="18" charset="0"/>
              </a:rPr>
              <a:t>La prova si svolge nelle aule informatiche presso l’edificio D15.</a:t>
            </a:r>
            <a:endParaRPr lang="it-IT" sz="1600"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600"/>
              </a:spcAft>
            </a:pPr>
            <a:r>
              <a:rPr lang="it-IT" dirty="0">
                <a:latin typeface="Calibri" panose="020F0502020204030204" pitchFamily="34" charset="0"/>
                <a:ea typeface="Calibri" panose="020F0502020204030204" pitchFamily="34" charset="0"/>
                <a:cs typeface="Times New Roman" panose="02020603050405020304" pitchFamily="18" charset="0"/>
              </a:rPr>
              <a:t>Lo </a:t>
            </a:r>
            <a:r>
              <a:rPr lang="it-IT" dirty="0">
                <a:solidFill>
                  <a:srgbClr val="336699"/>
                </a:solidFill>
                <a:latin typeface="Calibri" panose="020F0502020204030204" pitchFamily="34" charset="0"/>
                <a:ea typeface="Calibri" panose="020F0502020204030204" pitchFamily="34" charset="0"/>
                <a:cs typeface="Times New Roman" panose="02020603050405020304" pitchFamily="18" charset="0"/>
              </a:rPr>
              <a:t>studente che presenta anche un rapporto di analisi </a:t>
            </a:r>
            <a:r>
              <a:rPr lang="it-IT" dirty="0">
                <a:latin typeface="Calibri" panose="020F0502020204030204" pitchFamily="34" charset="0"/>
                <a:ea typeface="Calibri" panose="020F0502020204030204" pitchFamily="34" charset="0"/>
                <a:cs typeface="Times New Roman" panose="02020603050405020304" pitchFamily="18" charset="0"/>
              </a:rPr>
              <a:t>lavora con l’ausilio del </a:t>
            </a:r>
            <a:r>
              <a:rPr lang="it-IT" dirty="0">
                <a:solidFill>
                  <a:srgbClr val="336699"/>
                </a:solidFill>
                <a:latin typeface="Calibri" panose="020F0502020204030204" pitchFamily="34" charset="0"/>
                <a:ea typeface="Calibri" panose="020F0502020204030204" pitchFamily="34" charset="0"/>
                <a:cs typeface="Times New Roman" panose="02020603050405020304" pitchFamily="18" charset="0"/>
              </a:rPr>
              <a:t>software </a:t>
            </a:r>
            <a:r>
              <a:rPr lang="it-IT" dirty="0" err="1">
                <a:solidFill>
                  <a:srgbClr val="336699"/>
                </a:solidFill>
                <a:latin typeface="Calibri" panose="020F0502020204030204" pitchFamily="34" charset="0"/>
                <a:ea typeface="Calibri" panose="020F0502020204030204" pitchFamily="34" charset="0"/>
                <a:cs typeface="Times New Roman" panose="02020603050405020304" pitchFamily="18" charset="0"/>
              </a:rPr>
              <a:t>Arbor</a:t>
            </a:r>
            <a:r>
              <a:rPr lang="it-IT" dirty="0">
                <a:solidFill>
                  <a:srgbClr val="336699"/>
                </a:solidFill>
                <a:latin typeface="Calibri" panose="020F0502020204030204" pitchFamily="34" charset="0"/>
                <a:ea typeface="Calibri" panose="020F0502020204030204" pitchFamily="34" charset="0"/>
                <a:cs typeface="Times New Roman" panose="02020603050405020304" pitchFamily="18" charset="0"/>
              </a:rPr>
              <a:t> </a:t>
            </a:r>
            <a:r>
              <a:rPr lang="it-IT" dirty="0">
                <a:latin typeface="Calibri" panose="020F0502020204030204" pitchFamily="34" charset="0"/>
                <a:ea typeface="Calibri" panose="020F0502020204030204" pitchFamily="34" charset="0"/>
                <a:cs typeface="Times New Roman" panose="02020603050405020304" pitchFamily="18" charset="0"/>
              </a:rPr>
              <a:t>utilizzato durante le esercitazioni. Sul computer della postazione a lui assegnata, lo studente trova: i PDF dei fascicoli di bilancio da esaminare e il software da impiegare. Il software contiene una sezione dedicata alla redazione del rapporto di analisi, già configurata secondo lo schema indicato al punto </a:t>
            </a:r>
            <a:r>
              <a:rPr lang="it-IT" i="1" dirty="0">
                <a:latin typeface="Calibri" panose="020F0502020204030204" pitchFamily="34" charset="0"/>
                <a:ea typeface="Calibri" panose="020F0502020204030204" pitchFamily="34" charset="0"/>
                <a:cs typeface="Times New Roman" panose="02020603050405020304" pitchFamily="18" charset="0"/>
              </a:rPr>
              <a:t>1. Oggetto e contenuti della prova</a:t>
            </a:r>
            <a:r>
              <a:rPr lang="it-IT" dirty="0">
                <a:latin typeface="Calibri" panose="020F0502020204030204" pitchFamily="34" charset="0"/>
                <a:ea typeface="Calibri" panose="020F0502020204030204" pitchFamily="34" charset="0"/>
                <a:cs typeface="Times New Roman" panose="02020603050405020304" pitchFamily="18" charset="0"/>
              </a:rPr>
              <a:t>. Il commento non deve eccedere le 1.500 parole. Il tempo a disposizione è di </a:t>
            </a:r>
            <a:r>
              <a:rPr lang="it-IT" dirty="0">
                <a:solidFill>
                  <a:srgbClr val="336699"/>
                </a:solidFill>
                <a:latin typeface="Calibri" panose="020F0502020204030204" pitchFamily="34" charset="0"/>
                <a:ea typeface="Calibri" panose="020F0502020204030204" pitchFamily="34" charset="0"/>
                <a:cs typeface="Times New Roman" panose="02020603050405020304" pitchFamily="18" charset="0"/>
              </a:rPr>
              <a:t>2 ore</a:t>
            </a:r>
            <a:r>
              <a:rPr lang="it-IT" dirty="0">
                <a:latin typeface="Calibri" panose="020F0502020204030204" pitchFamily="34" charset="0"/>
                <a:ea typeface="Calibri" panose="020F0502020204030204" pitchFamily="34" charset="0"/>
                <a:cs typeface="Times New Roman" panose="02020603050405020304" pitchFamily="18" charset="0"/>
              </a:rPr>
              <a:t>, per consentire allo studente di lavorare senza assilli, rivedendo con cura il suo elaborato.</a:t>
            </a:r>
            <a:endParaRPr lang="it-IT" sz="1600"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600"/>
              </a:spcAft>
            </a:pPr>
            <a:r>
              <a:rPr lang="it-IT" dirty="0">
                <a:latin typeface="Calibri" panose="020F0502020204030204" pitchFamily="34" charset="0"/>
                <a:ea typeface="Calibri" panose="020F0502020204030204" pitchFamily="34" charset="0"/>
                <a:cs typeface="Times New Roman" panose="02020603050405020304" pitchFamily="18" charset="0"/>
              </a:rPr>
              <a:t>Lo </a:t>
            </a:r>
            <a:r>
              <a:rPr lang="it-IT" dirty="0">
                <a:solidFill>
                  <a:srgbClr val="336699"/>
                </a:solidFill>
                <a:latin typeface="Calibri" panose="020F0502020204030204" pitchFamily="34" charset="0"/>
                <a:ea typeface="Calibri" panose="020F0502020204030204" pitchFamily="34" charset="0"/>
                <a:cs typeface="Times New Roman" panose="02020603050405020304" pitchFamily="18" charset="0"/>
              </a:rPr>
              <a:t>studente che non presenta un rapporto di analisi</a:t>
            </a:r>
            <a:r>
              <a:rPr lang="it-IT" dirty="0">
                <a:latin typeface="Calibri" panose="020F0502020204030204" pitchFamily="34" charset="0"/>
                <a:ea typeface="Calibri" panose="020F0502020204030204" pitchFamily="34" charset="0"/>
                <a:cs typeface="Times New Roman" panose="02020603050405020304" pitchFamily="18" charset="0"/>
              </a:rPr>
              <a:t>, invece, troverà sul computer della postazione a lui assegnata i PDF dei fascicoli di bilancio da analizzare (due annualità), oltre a un foglio Word sul quale redigere il commento delle condizioni economiche e finanziare dell’azienda oggetto di esame, secondo lo schema indicato al punto </a:t>
            </a:r>
            <a:r>
              <a:rPr lang="it-IT" i="1" dirty="0">
                <a:latin typeface="Calibri" panose="020F0502020204030204" pitchFamily="34" charset="0"/>
                <a:ea typeface="Calibri" panose="020F0502020204030204" pitchFamily="34" charset="0"/>
                <a:cs typeface="Times New Roman" panose="02020603050405020304" pitchFamily="18" charset="0"/>
              </a:rPr>
              <a:t>1.Oggetto e contenuti della prova</a:t>
            </a:r>
            <a:r>
              <a:rPr lang="it-IT" dirty="0">
                <a:latin typeface="Calibri" panose="020F0502020204030204" pitchFamily="34" charset="0"/>
                <a:ea typeface="Calibri" panose="020F0502020204030204" pitchFamily="34" charset="0"/>
                <a:cs typeface="Times New Roman" panose="02020603050405020304" pitchFamily="18" charset="0"/>
              </a:rPr>
              <a:t>. Il commento non deve eccedere le 1.000 parole. Per lo svolgimento dei calcoli, lo studente utilizzerà un </a:t>
            </a:r>
            <a:r>
              <a:rPr lang="it-IT" dirty="0">
                <a:solidFill>
                  <a:srgbClr val="336699"/>
                </a:solidFill>
                <a:latin typeface="Calibri" panose="020F0502020204030204" pitchFamily="34" charset="0"/>
                <a:ea typeface="Calibri" panose="020F0502020204030204" pitchFamily="34" charset="0"/>
                <a:cs typeface="Times New Roman" panose="02020603050405020304" pitchFamily="18" charset="0"/>
              </a:rPr>
              <a:t>foglio Excel </a:t>
            </a:r>
            <a:r>
              <a:rPr lang="it-IT" dirty="0">
                <a:latin typeface="Calibri" panose="020F0502020204030204" pitchFamily="34" charset="0"/>
                <a:ea typeface="Calibri" panose="020F0502020204030204" pitchFamily="34" charset="0"/>
                <a:cs typeface="Times New Roman" panose="02020603050405020304" pitchFamily="18" charset="0"/>
              </a:rPr>
              <a:t>predisposto per la riclassificazione, con i prospetti del bilancio ufficiale d’esercizio già inseriti. Un comune foglio Excel viene, poi, impiegato redigere il rendiconto e costruire gli indicatori che </a:t>
            </a:r>
            <a:endParaRPr lang="it-IT" dirty="0"/>
          </a:p>
        </p:txBody>
      </p:sp>
    </p:spTree>
    <p:extLst>
      <p:ext uri="{BB962C8B-B14F-4D97-AF65-F5344CB8AC3E}">
        <p14:creationId xmlns:p14="http://schemas.microsoft.com/office/powerpoint/2010/main" val="1778085102"/>
      </p:ext>
    </p:extLst>
  </p:cSld>
  <p:clrMapOvr>
    <a:masterClrMapping/>
  </p:clrMapOvr>
  <p:transition spd="med">
    <p:fade thruBlk="1"/>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sellaDiTesto 1"/>
          <p:cNvSpPr txBox="1"/>
          <p:nvPr/>
        </p:nvSpPr>
        <p:spPr>
          <a:xfrm>
            <a:off x="755576" y="2876743"/>
            <a:ext cx="8064896" cy="1200329"/>
          </a:xfrm>
          <a:prstGeom prst="rect">
            <a:avLst/>
          </a:prstGeom>
          <a:noFill/>
        </p:spPr>
        <p:txBody>
          <a:bodyPr wrap="square" rtlCol="0">
            <a:spAutoFit/>
          </a:bodyPr>
          <a:lstStyle/>
          <a:p>
            <a:pPr algn="l"/>
            <a:r>
              <a:rPr lang="it-IT" sz="7200" dirty="0" smtClean="0">
                <a:solidFill>
                  <a:srgbClr val="FFFFFF"/>
                </a:solidFill>
              </a:rPr>
              <a:t>Come</a:t>
            </a:r>
            <a:r>
              <a:rPr lang="it-IT" sz="4400" dirty="0" smtClean="0">
                <a:solidFill>
                  <a:srgbClr val="FFFFFF"/>
                </a:solidFill>
              </a:rPr>
              <a:t> </a:t>
            </a:r>
            <a:r>
              <a:rPr lang="it-IT" sz="4400" b="0" dirty="0" smtClean="0">
                <a:solidFill>
                  <a:srgbClr val="FFFFFF"/>
                </a:solidFill>
              </a:rPr>
              <a:t>saranno valutati</a:t>
            </a:r>
          </a:p>
        </p:txBody>
      </p:sp>
      <p:sp>
        <p:nvSpPr>
          <p:cNvPr id="3" name="Rettangolo 2"/>
          <p:cNvSpPr/>
          <p:nvPr/>
        </p:nvSpPr>
        <p:spPr>
          <a:xfrm>
            <a:off x="8028384" y="57398"/>
            <a:ext cx="947695"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3</a:t>
            </a:r>
            <a:r>
              <a:rPr lang="it-IT" sz="3600" dirty="0">
                <a:ln w="12700">
                  <a:solidFill>
                    <a:schemeClr val="accent1"/>
                  </a:solidFill>
                  <a:prstDash val="solid"/>
                </a:ln>
                <a:solidFill>
                  <a:schemeClr val="bg1"/>
                </a:solidFill>
                <a:effectLst>
                  <a:outerShdw blurRad="50800" dist="38100" dir="2700000" algn="tl" rotWithShape="0">
                    <a:prstClr val="black">
                      <a:alpha val="40000"/>
                    </a:prstClr>
                  </a:outerShdw>
                </a:effectLst>
              </a:rPr>
              <a:t>c</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779386623"/>
      </p:ext>
    </p:extLst>
  </p:cSld>
  <p:clrMapOvr>
    <a:masterClrMapping/>
  </p:clrMapOvr>
  <p:transition spd="med">
    <p:fade thruBlk="1"/>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ttangolo 1"/>
          <p:cNvSpPr/>
          <p:nvPr/>
        </p:nvSpPr>
        <p:spPr>
          <a:xfrm>
            <a:off x="755576" y="933122"/>
            <a:ext cx="7632848" cy="5103705"/>
          </a:xfrm>
          <a:prstGeom prst="rect">
            <a:avLst/>
          </a:prstGeom>
        </p:spPr>
        <p:txBody>
          <a:bodyPr wrap="square">
            <a:spAutoFit/>
          </a:bodyPr>
          <a:lstStyle/>
          <a:p>
            <a:pPr algn="just">
              <a:lnSpc>
                <a:spcPct val="115000"/>
              </a:lnSpc>
              <a:spcAft>
                <a:spcPts val="600"/>
              </a:spcAft>
            </a:pP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3. CRITERI DI VALUTAZIONE DELLA PROVA</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La prova viene valutata seguendo criteri predefiniti, aventi il duplice scopo di</a:t>
            </a:r>
            <a:r>
              <a:rPr lang="it-IT" sz="2000" dirty="0" smtClean="0">
                <a:latin typeface="Calibri" panose="020F0502020204030204" pitchFamily="34" charset="0"/>
                <a:ea typeface="Calibri" panose="020F0502020204030204" pitchFamily="34" charset="0"/>
                <a:cs typeface="Times New Roman" panose="02020603050405020304" pitchFamily="18" charset="0"/>
              </a:rPr>
              <a:t>:</a:t>
            </a:r>
          </a:p>
          <a:p>
            <a:pPr marL="742950" lvl="1" indent="-285750" algn="just">
              <a:lnSpc>
                <a:spcPct val="115000"/>
              </a:lnSpc>
              <a:spcAft>
                <a:spcPts val="0"/>
              </a:spcAft>
              <a:buFont typeface="Arial" panose="020B0604020202020204" pitchFamily="34" charset="0"/>
              <a:buChar char="•"/>
            </a:pPr>
            <a:r>
              <a:rPr lang="it-IT" sz="2000" dirty="0" smtClean="0">
                <a:latin typeface="Calibri" panose="020F0502020204030204" pitchFamily="34" charset="0"/>
                <a:ea typeface="Calibri" panose="020F0502020204030204" pitchFamily="34" charset="0"/>
                <a:cs typeface="Times New Roman" panose="02020603050405020304" pitchFamily="18" charset="0"/>
              </a:rPr>
              <a:t>assegnare un peso adeguato ai vari argomenti oggetto della prova; </a:t>
            </a:r>
          </a:p>
          <a:p>
            <a:pPr marL="742950" lvl="1" indent="-285750" algn="just">
              <a:lnSpc>
                <a:spcPct val="115000"/>
              </a:lnSpc>
              <a:spcAft>
                <a:spcPts val="0"/>
              </a:spcAft>
              <a:buFont typeface="Arial" panose="020B0604020202020204" pitchFamily="34" charset="0"/>
              <a:buChar char="•"/>
            </a:pPr>
            <a:r>
              <a:rPr lang="it-IT" sz="2000" dirty="0" smtClean="0">
                <a:latin typeface="Calibri" panose="020F0502020204030204" pitchFamily="34" charset="0"/>
                <a:ea typeface="Calibri" panose="020F0502020204030204" pitchFamily="34" charset="0"/>
                <a:cs typeface="Times New Roman" panose="02020603050405020304" pitchFamily="18" charset="0"/>
              </a:rPr>
              <a:t>rendere </a:t>
            </a:r>
            <a:r>
              <a:rPr lang="it-IT" sz="2000" dirty="0">
                <a:latin typeface="Calibri" panose="020F0502020204030204" pitchFamily="34" charset="0"/>
                <a:ea typeface="Calibri" panose="020F0502020204030204" pitchFamily="34" charset="0"/>
                <a:cs typeface="Times New Roman" panose="02020603050405020304" pitchFamily="18" charset="0"/>
              </a:rPr>
              <a:t>il giudizio complessivo il più oggettivo possibile. </a:t>
            </a:r>
            <a:endParaRPr lang="it-IT" sz="2000" dirty="0" smtClean="0">
              <a:latin typeface="Calibri" panose="020F0502020204030204" pitchFamily="34" charset="0"/>
              <a:ea typeface="Calibri" panose="020F0502020204030204" pitchFamily="34" charset="0"/>
              <a:cs typeface="Times New Roman" panose="02020603050405020304" pitchFamily="18" charset="0"/>
            </a:endParaRPr>
          </a:p>
          <a:p>
            <a:pPr lvl="1" algn="just">
              <a:lnSpc>
                <a:spcPct val="115000"/>
              </a:lnSpc>
              <a:spcAft>
                <a:spcPts val="0"/>
              </a:spcAft>
            </a:pPr>
            <a:endParaRPr lang="it-IT" sz="2000" dirty="0" smtClean="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sz="2000" dirty="0" smtClean="0">
                <a:latin typeface="Calibri" panose="020F0502020204030204" pitchFamily="34" charset="0"/>
                <a:ea typeface="Calibri" panose="020F0502020204030204" pitchFamily="34" charset="0"/>
                <a:cs typeface="Times New Roman" panose="02020603050405020304" pitchFamily="18" charset="0"/>
              </a:rPr>
              <a:t>La </a:t>
            </a:r>
            <a:r>
              <a:rPr lang="it-IT" sz="2000" dirty="0">
                <a:latin typeface="Calibri" panose="020F0502020204030204" pitchFamily="34" charset="0"/>
                <a:ea typeface="Calibri" panose="020F0502020204030204" pitchFamily="34" charset="0"/>
                <a:cs typeface="Times New Roman" panose="02020603050405020304" pitchFamily="18" charset="0"/>
              </a:rPr>
              <a:t>valutazione riguarda l’elaborato contabile e quello narrativo. La votazione finale è attribuita in base alla media “ragionata” delle votazioni riportate nei due elaborati. Per superare la prova, entrambi gli elaborati devono riportare un voto non inferiore a 18. </a:t>
            </a:r>
            <a:endParaRPr lang="it-IT" sz="2000" dirty="0" smtClean="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800"/>
              </a:spcAft>
            </a:pPr>
            <a:r>
              <a:rPr lang="it-IT" sz="2000" dirty="0">
                <a:latin typeface="Calibri" panose="020F0502020204030204" pitchFamily="34" charset="0"/>
                <a:ea typeface="Calibri" panose="020F0502020204030204" pitchFamily="34" charset="0"/>
                <a:cs typeface="Times New Roman" panose="02020603050405020304" pitchFamily="18" charset="0"/>
              </a:rPr>
              <a:t>L’ordine generale e la forma espositiva dell’elaborato narrativo concorrono, in ogni caso, a determinare la valutazione finale.</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14575964"/>
      </p:ext>
    </p:extLst>
  </p:cSld>
  <p:clrMapOvr>
    <a:masterClrMapping/>
  </p:clrMapOvr>
  <p:transition spd="med">
    <p:fade thruBlk="1"/>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ttangolo 1"/>
          <p:cNvSpPr/>
          <p:nvPr/>
        </p:nvSpPr>
        <p:spPr>
          <a:xfrm>
            <a:off x="179512" y="548680"/>
            <a:ext cx="8910736" cy="6073970"/>
          </a:xfrm>
          <a:prstGeom prst="rect">
            <a:avLst/>
          </a:prstGeom>
        </p:spPr>
        <p:txBody>
          <a:bodyPr wrap="square">
            <a:spAutoFit/>
          </a:bodyPr>
          <a:lstStyle/>
          <a:p>
            <a:pPr indent="269875"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La prova viene valutata seguendo criteri che hanno il duplice scopo di: assegnare un peso adeguato ai vari argomenti oggetto della prova; rendere il giudizio complessivo il più oggettivo possibile. </a:t>
            </a:r>
            <a:endParaRPr lang="it-IT"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La valutazione riguarda l’elaborato contabile e quello narrativo. Per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gli studenti che sostengono la prova con l’impiego del software </a:t>
            </a:r>
            <a:r>
              <a:rPr lang="it-IT" sz="2000" dirty="0" err="1">
                <a:solidFill>
                  <a:srgbClr val="336699"/>
                </a:solidFill>
                <a:latin typeface="Calibri" panose="020F0502020204030204" pitchFamily="34" charset="0"/>
                <a:ea typeface="Calibri" panose="020F0502020204030204" pitchFamily="34" charset="0"/>
                <a:cs typeface="Times New Roman" panose="02020603050405020304" pitchFamily="18" charset="0"/>
              </a:rPr>
              <a:t>Arbor</a:t>
            </a:r>
            <a:r>
              <a:rPr lang="it-IT" sz="2000" dirty="0">
                <a:latin typeface="Calibri" panose="020F0502020204030204" pitchFamily="34" charset="0"/>
                <a:ea typeface="Calibri" panose="020F0502020204030204" pitchFamily="34" charset="0"/>
                <a:cs typeface="Times New Roman" panose="02020603050405020304" pitchFamily="18" charset="0"/>
              </a:rPr>
              <a:t>, il punteggio assegnato ai vari argomenti è il seguente:</a:t>
            </a:r>
            <a:endParaRPr lang="it-IT"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a) elaborato contabile:</a:t>
            </a:r>
            <a:endParaRPr lang="it-IT"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Stato Patrimoniale riclassificato (</a:t>
            </a:r>
            <a:r>
              <a:rPr lang="it-IT" sz="2000" dirty="0" err="1">
                <a:solidFill>
                  <a:srgbClr val="4C4635"/>
                </a:solidFill>
                <a:latin typeface="Calibri" panose="020F0502020204030204" pitchFamily="34" charset="0"/>
                <a:ea typeface="Times New Roman" panose="02020603050405020304" pitchFamily="18" charset="0"/>
                <a:cs typeface="Times New Roman" panose="02020603050405020304" pitchFamily="18" charset="0"/>
              </a:rPr>
              <a:t>max</a:t>
            </a: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 15 punti)</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Conto Economico riclassificato (</a:t>
            </a:r>
            <a:r>
              <a:rPr lang="it-IT" sz="2000" dirty="0" err="1">
                <a:solidFill>
                  <a:srgbClr val="4C4635"/>
                </a:solidFill>
                <a:latin typeface="Calibri" panose="020F0502020204030204" pitchFamily="34" charset="0"/>
                <a:ea typeface="Times New Roman" panose="02020603050405020304" pitchFamily="18" charset="0"/>
                <a:cs typeface="Times New Roman" panose="02020603050405020304" pitchFamily="18" charset="0"/>
              </a:rPr>
              <a:t>max</a:t>
            </a: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 15 punti)</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indent="269875"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b) elaborato narrativo: </a:t>
            </a:r>
            <a:endParaRPr lang="it-IT"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Redazione del quadro strategico di riferimento (</a:t>
            </a:r>
            <a:r>
              <a:rPr lang="it-IT" sz="2000" dirty="0" err="1">
                <a:solidFill>
                  <a:srgbClr val="4C4635"/>
                </a:solidFill>
                <a:latin typeface="Calibri" panose="020F0502020204030204" pitchFamily="34" charset="0"/>
                <a:ea typeface="Times New Roman" panose="02020603050405020304" pitchFamily="18" charset="0"/>
                <a:cs typeface="Times New Roman" panose="02020603050405020304" pitchFamily="18" charset="0"/>
              </a:rPr>
              <a:t>max</a:t>
            </a: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 2 punti);</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Qualità dei dati contabili (</a:t>
            </a:r>
            <a:r>
              <a:rPr lang="it-IT" sz="2000" dirty="0" err="1">
                <a:solidFill>
                  <a:srgbClr val="4C4635"/>
                </a:solidFill>
                <a:latin typeface="Calibri" panose="020F0502020204030204" pitchFamily="34" charset="0"/>
                <a:ea typeface="Times New Roman" panose="02020603050405020304" pitchFamily="18" charset="0"/>
                <a:cs typeface="Times New Roman" panose="02020603050405020304" pitchFamily="18" charset="0"/>
              </a:rPr>
              <a:t>max</a:t>
            </a: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 2 punti)</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Crescita (</a:t>
            </a:r>
            <a:r>
              <a:rPr lang="it-IT" sz="2000" dirty="0" err="1">
                <a:solidFill>
                  <a:srgbClr val="4C4635"/>
                </a:solidFill>
                <a:latin typeface="Calibri" panose="020F0502020204030204" pitchFamily="34" charset="0"/>
                <a:ea typeface="Times New Roman" panose="02020603050405020304" pitchFamily="18" charset="0"/>
                <a:cs typeface="Times New Roman" panose="02020603050405020304" pitchFamily="18" charset="0"/>
              </a:rPr>
              <a:t>max</a:t>
            </a: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 3 punti)</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Struttura patrimoniale e finanziaria (</a:t>
            </a:r>
            <a:r>
              <a:rPr lang="it-IT" sz="2000" dirty="0" err="1">
                <a:solidFill>
                  <a:srgbClr val="4C4635"/>
                </a:solidFill>
                <a:latin typeface="Calibri" panose="020F0502020204030204" pitchFamily="34" charset="0"/>
                <a:ea typeface="Times New Roman" panose="02020603050405020304" pitchFamily="18" charset="0"/>
                <a:cs typeface="Times New Roman" panose="02020603050405020304" pitchFamily="18" charset="0"/>
              </a:rPr>
              <a:t>max</a:t>
            </a: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 5 punti)</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Redditività (</a:t>
            </a:r>
            <a:r>
              <a:rPr lang="it-IT" sz="2000" dirty="0" err="1">
                <a:solidFill>
                  <a:srgbClr val="4C4635"/>
                </a:solidFill>
                <a:latin typeface="Calibri" panose="020F0502020204030204" pitchFamily="34" charset="0"/>
                <a:ea typeface="Times New Roman" panose="02020603050405020304" pitchFamily="18" charset="0"/>
                <a:cs typeface="Times New Roman" panose="02020603050405020304" pitchFamily="18" charset="0"/>
              </a:rPr>
              <a:t>max</a:t>
            </a: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 6 punti)</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Liquidità (</a:t>
            </a:r>
            <a:r>
              <a:rPr lang="it-IT" sz="2000" dirty="0" err="1">
                <a:solidFill>
                  <a:srgbClr val="4C4635"/>
                </a:solidFill>
                <a:latin typeface="Calibri" panose="020F0502020204030204" pitchFamily="34" charset="0"/>
                <a:ea typeface="Times New Roman" panose="02020603050405020304" pitchFamily="18" charset="0"/>
                <a:cs typeface="Times New Roman" panose="02020603050405020304" pitchFamily="18" charset="0"/>
              </a:rPr>
              <a:t>max</a:t>
            </a: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 6 punti)</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Conclusioni (</a:t>
            </a:r>
            <a:r>
              <a:rPr lang="it-IT" sz="2000" dirty="0" err="1">
                <a:solidFill>
                  <a:srgbClr val="4C4635"/>
                </a:solidFill>
                <a:latin typeface="Calibri" panose="020F0502020204030204" pitchFamily="34" charset="0"/>
                <a:ea typeface="Times New Roman" panose="02020603050405020304" pitchFamily="18" charset="0"/>
                <a:cs typeface="Times New Roman" panose="02020603050405020304" pitchFamily="18" charset="0"/>
              </a:rPr>
              <a:t>max</a:t>
            </a: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 6 punti</a:t>
            </a:r>
            <a:r>
              <a:rPr lang="it-IT" sz="2000" dirty="0" smtClean="0">
                <a:solidFill>
                  <a:srgbClr val="4C4635"/>
                </a:solidFill>
                <a:latin typeface="Calibri" panose="020F0502020204030204" pitchFamily="34" charset="0"/>
                <a:ea typeface="Times New Roman" panose="02020603050405020304" pitchFamily="18" charset="0"/>
                <a:cs typeface="Times New Roman" panose="02020603050405020304" pitchFamily="18" charset="0"/>
              </a:rPr>
              <a:t>)</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4480161"/>
      </p:ext>
    </p:extLst>
  </p:cSld>
  <p:clrMapOvr>
    <a:masterClrMapping/>
  </p:clrMapOvr>
  <p:transition spd="med">
    <p:fade thruBlk="1"/>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ttangolo 1"/>
          <p:cNvSpPr/>
          <p:nvPr/>
        </p:nvSpPr>
        <p:spPr>
          <a:xfrm>
            <a:off x="179512" y="1772816"/>
            <a:ext cx="8910736" cy="3785652"/>
          </a:xfrm>
          <a:prstGeom prst="rect">
            <a:avLst/>
          </a:prstGeom>
        </p:spPr>
        <p:txBody>
          <a:bodyPr wrap="square">
            <a:spAutoFit/>
          </a:bodyPr>
          <a:lstStyle/>
          <a:p>
            <a:pPr indent="269875" algn="just">
              <a:lnSpc>
                <a:spcPct val="115000"/>
              </a:lnSpc>
              <a:spcAft>
                <a:spcPts val="600"/>
              </a:spcAft>
            </a:pPr>
            <a:r>
              <a:rPr lang="it-IT" sz="2000" dirty="0" smtClean="0">
                <a:solidFill>
                  <a:srgbClr val="336699"/>
                </a:solidFill>
                <a:latin typeface="Calibri" panose="020F0502020204030204" pitchFamily="34" charset="0"/>
                <a:ea typeface="Calibri" panose="020F0502020204030204" pitchFamily="34" charset="0"/>
                <a:cs typeface="Times New Roman" panose="02020603050405020304" pitchFamily="18" charset="0"/>
              </a:rPr>
              <a:t>Il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riferimento a un punteggio vuole dare allo studente l’idea dell’importanza assegnata ai vari argomenti. La votazione finale, tuttavia, è attribuita in base a una media “ragionata” delle votazioni riportate in ciascuno degli elaborati</a:t>
            </a:r>
            <a:r>
              <a:rPr lang="it-IT" sz="2000" dirty="0">
                <a:latin typeface="Calibri" panose="020F0502020204030204" pitchFamily="34" charset="0"/>
                <a:ea typeface="Calibri" panose="020F0502020204030204" pitchFamily="34" charset="0"/>
                <a:cs typeface="Times New Roman" panose="02020603050405020304" pitchFamily="18" charset="0"/>
              </a:rPr>
              <a:t>. Per superare la prova, entrambi gli elaborati devono riportare un voto non inferiore a 18. </a:t>
            </a:r>
            <a:endParaRPr lang="it-IT"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600"/>
              </a:spcAft>
            </a:pPr>
            <a:r>
              <a:rPr lang="it-IT" sz="2000" dirty="0">
                <a:latin typeface="Calibri" panose="020F0502020204030204" pitchFamily="34" charset="0"/>
                <a:ea typeface="Calibri" panose="020F0502020204030204" pitchFamily="34" charset="0"/>
                <a:cs typeface="Times New Roman" panose="02020603050405020304" pitchFamily="18" charset="0"/>
              </a:rPr>
              <a:t>Il commento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non deve contenere parti didascaliche</a:t>
            </a:r>
            <a:r>
              <a:rPr lang="it-IT" sz="2000" dirty="0">
                <a:latin typeface="Calibri" panose="020F0502020204030204" pitchFamily="34" charset="0"/>
                <a:ea typeface="Calibri" panose="020F0502020204030204" pitchFamily="34" charset="0"/>
                <a:cs typeface="Times New Roman" panose="02020603050405020304" pitchFamily="18" charset="0"/>
              </a:rPr>
              <a:t>, dove si spiega il significato degli strumenti di analisi che si impiegano. Deve, piuttosto, proporre una interpretazione organica e coerente dei dati a disposizione. </a:t>
            </a:r>
            <a:endParaRPr lang="it-IT" sz="2000" dirty="0" smtClean="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600"/>
              </a:spcAft>
            </a:pPr>
            <a:r>
              <a:rPr lang="it-IT" sz="20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L’ordine </a:t>
            </a:r>
            <a:r>
              <a:rPr lang="it-IT" sz="2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generale e la forma espositiva dell’elaborato narrativo concorrono, in ogni caso, a determinare la valutazione finale.</a:t>
            </a:r>
            <a:endParaRPr lang="it-IT"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18292113"/>
      </p:ext>
    </p:extLst>
  </p:cSld>
  <p:clrMapOvr>
    <a:masterClrMapping/>
  </p:clrMapOvr>
  <p:transition spd="med">
    <p:fade thruBlk="1"/>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2" name="Picture 2" descr="Image result for sha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5249"/>
            <a:ext cx="8866909" cy="6667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7415445"/>
      </p:ext>
    </p:extLst>
  </p:cSld>
  <p:clrMapOvr>
    <a:masterClrMapping/>
  </p:clrMapOvr>
  <p:transition spd="med">
    <p:fade thruBlk="1"/>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Image result for error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8848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0882850"/>
      </p:ext>
    </p:extLst>
  </p:cSld>
  <p:clrMapOvr>
    <a:masterClrMapping/>
  </p:clrMapOvr>
  <p:transition spd="med">
    <p:fade thruBlk="1"/>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8" name="Picture 6" descr="Image result for voto sul libretto università"/>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63" y="0"/>
            <a:ext cx="9214263"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a:xfrm>
            <a:off x="8110812" y="-27384"/>
            <a:ext cx="998991"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3</a:t>
            </a:r>
            <a:r>
              <a:rPr lang="it-IT" sz="360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d</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704398272"/>
      </p:ext>
    </p:extLst>
  </p:cSld>
  <p:clrMapOvr>
    <a:masterClrMapping/>
  </p:clrMapOvr>
  <p:transition spd="med">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fld id="{45B9EA39-FCCA-4E48-8FA4-2B34E99B68E2}" type="slidenum">
              <a:rPr lang="it-IT" smtClean="0"/>
              <a:pPr>
                <a:defRPr/>
              </a:pPr>
              <a:t>13</a:t>
            </a:fld>
            <a:endParaRPr lang="it-IT"/>
          </a:p>
        </p:txBody>
      </p:sp>
      <p:pic>
        <p:nvPicPr>
          <p:cNvPr id="12296" name="Picture 8" descr="Image result for telefono barattoli"/>
          <p:cNvPicPr>
            <a:picLocks noChangeAspect="1" noChangeArrowheads="1"/>
          </p:cNvPicPr>
          <p:nvPr/>
        </p:nvPicPr>
        <p:blipFill rotWithShape="1">
          <a:blip r:embed="rId3">
            <a:extLst>
              <a:ext uri="{28A0092B-C50C-407E-A947-70E740481C1C}">
                <a14:useLocalDpi xmlns:a14="http://schemas.microsoft.com/office/drawing/2010/main" val="0"/>
              </a:ext>
            </a:extLst>
          </a:blip>
          <a:srcRect r="1548"/>
          <a:stretch/>
        </p:blipFill>
        <p:spPr bwMode="auto">
          <a:xfrm>
            <a:off x="1169" y="969747"/>
            <a:ext cx="9142832" cy="6197334"/>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bwMode="auto">
          <a:xfrm>
            <a:off x="1168" y="548680"/>
            <a:ext cx="6875087" cy="1440000"/>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Comunicare il progetto formativo</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8179102"/>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Image result for griglia"/>
          <p:cNvPicPr>
            <a:picLocks noChangeAspect="1" noChangeArrowheads="1"/>
          </p:cNvPicPr>
          <p:nvPr/>
        </p:nvPicPr>
        <p:blipFill rotWithShape="1">
          <a:blip r:embed="rId2">
            <a:extLst>
              <a:ext uri="{28A0092B-C50C-407E-A947-70E740481C1C}">
                <a14:useLocalDpi xmlns:a14="http://schemas.microsoft.com/office/drawing/2010/main" val="0"/>
              </a:ext>
            </a:extLst>
          </a:blip>
          <a:srcRect b="8652"/>
          <a:stretch/>
        </p:blipFill>
        <p:spPr bwMode="auto">
          <a:xfrm>
            <a:off x="-98666" y="0"/>
            <a:ext cx="9242666"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bwMode="auto">
          <a:xfrm>
            <a:off x="2912219" y="4319734"/>
            <a:ext cx="6228184"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Esplicitate </a:t>
            </a:r>
            <a:r>
              <a:rPr lang="it-IT" sz="2000" smtClean="0">
                <a:solidFill>
                  <a:srgbClr val="000000"/>
                </a:solidFill>
                <a:ea typeface="Verdana" panose="020B0604030504040204" pitchFamily="34" charset="0"/>
                <a:cs typeface="Verdana" panose="020B0604030504040204" pitchFamily="34" charset="0"/>
              </a:rPr>
              <a:t>la vostra </a:t>
            </a:r>
            <a:r>
              <a:rPr lang="it-IT" sz="2000" dirty="0" smtClean="0">
                <a:solidFill>
                  <a:srgbClr val="000000"/>
                </a:solidFill>
                <a:ea typeface="Verdana" panose="020B0604030504040204" pitchFamily="34" charset="0"/>
                <a:cs typeface="Verdana" panose="020B0604030504040204" pitchFamily="34" charset="0"/>
              </a:rPr>
              <a:t>…</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70169347"/>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Image result for polic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54" y="-13454"/>
            <a:ext cx="9192289" cy="6871454"/>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8126040" y="57398"/>
            <a:ext cx="947695" cy="923330"/>
          </a:xfrm>
          <a:prstGeom prst="rect">
            <a:avLst/>
          </a:prstGeom>
          <a:noFill/>
        </p:spPr>
        <p:txBody>
          <a:bodyPr wrap="none" lIns="91440" tIns="45720" rIns="91440" bIns="45720">
            <a:spAutoFit/>
          </a:bodyPr>
          <a:lstStyle/>
          <a:p>
            <a:pPr algn="ctr"/>
            <a:r>
              <a:rPr lang="it-IT" sz="540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3</a:t>
            </a:r>
            <a:r>
              <a:rPr lang="it-IT" sz="3600" dirty="0">
                <a:ln w="12700">
                  <a:solidFill>
                    <a:schemeClr val="accent1"/>
                  </a:solidFill>
                  <a:prstDash val="solid"/>
                </a:ln>
                <a:solidFill>
                  <a:schemeClr val="bg1"/>
                </a:solidFill>
                <a:effectLst>
                  <a:outerShdw blurRad="50800" dist="38100" dir="2700000" algn="tl" rotWithShape="0">
                    <a:prstClr val="black">
                      <a:alpha val="40000"/>
                    </a:prstClr>
                  </a:outerShdw>
                </a:effectLst>
              </a:rPr>
              <a:t>c</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3388529845"/>
      </p:ext>
    </p:extLst>
  </p:cSld>
  <p:clrMapOvr>
    <a:masterClrMapping/>
  </p:clrMapOvr>
  <p:transition spd="med">
    <p:fade thruBlk="1"/>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0" name="Picture 2" descr="Image result for relativoimmagin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916832"/>
            <a:ext cx="8734425" cy="3714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623564"/>
      </p:ext>
    </p:extLst>
  </p:cSld>
  <p:clrMapOvr>
    <a:masterClrMapping/>
  </p:clrMapOvr>
  <p:transition spd="med">
    <p:fade thruBlk="1"/>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ttangolo 1"/>
          <p:cNvSpPr/>
          <p:nvPr/>
        </p:nvSpPr>
        <p:spPr>
          <a:xfrm>
            <a:off x="54260" y="620688"/>
            <a:ext cx="9054244" cy="6109365"/>
          </a:xfrm>
          <a:prstGeom prst="rect">
            <a:avLst/>
          </a:prstGeom>
        </p:spPr>
        <p:txBody>
          <a:bodyPr wrap="square">
            <a:spAutoFit/>
          </a:bodyPr>
          <a:lstStyle/>
          <a:p>
            <a:pPr indent="270510" algn="just">
              <a:lnSpc>
                <a:spcPct val="115000"/>
              </a:lnSpc>
              <a:spcAft>
                <a:spcPts val="0"/>
              </a:spcAft>
            </a:pP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La votazione </a:t>
            </a:r>
          </a:p>
          <a:p>
            <a:pPr indent="270510" algn="just">
              <a:lnSpc>
                <a:spcPct val="115000"/>
              </a:lnSpc>
              <a:spcAft>
                <a:spcPts val="0"/>
              </a:spcAft>
            </a:pPr>
            <a:r>
              <a:rPr lang="it-IT" sz="2000" dirty="0" smtClean="0">
                <a:solidFill>
                  <a:srgbClr val="2F2B20"/>
                </a:solidFill>
                <a:latin typeface="Calibri" panose="020F0502020204030204" pitchFamily="34" charset="0"/>
                <a:ea typeface="Calibri" panose="020F0502020204030204" pitchFamily="34" charset="0"/>
                <a:cs typeface="Times New Roman" panose="02020603050405020304" pitchFamily="18" charset="0"/>
              </a:rPr>
              <a:t>La </a:t>
            </a: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valutazione attribuita ai singoli studenti è ispirata al principio di valorizzare l’eccellenza ed esprimere le differenze di preparazione e padronanza dei temi trattati nel Corso. In questa prospettiva, la scala di valutazione adottata per l’attribuzione dei voti è ampia. Ancorché ogni qualificazione risulti sempre soggettiva, si propone la seguente chiave interpretativa dei voti:  </a:t>
            </a:r>
            <a:endParaRPr lang="it-IT" sz="2000" dirty="0" smtClean="0">
              <a:solidFill>
                <a:srgbClr val="2F2B20"/>
              </a:solidFill>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0"/>
              </a:spcAft>
            </a:pP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18, conoscenza e padronanza limitate, ma </a:t>
            </a:r>
            <a:r>
              <a:rPr lang="it-IT" sz="2000" dirty="0" smtClean="0">
                <a:solidFill>
                  <a:srgbClr val="2F2B20"/>
                </a:solidFill>
                <a:latin typeface="Calibri" panose="020F0502020204030204" pitchFamily="34" charset="0"/>
                <a:ea typeface="Times New Roman" panose="02020603050405020304" pitchFamily="18" charset="0"/>
                <a:cs typeface="Times New Roman" panose="02020603050405020304" pitchFamily="18" charset="0"/>
              </a:rPr>
              <a:t>sufficienti, </a:t>
            </a: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dei principali strumenti di </a:t>
            </a:r>
            <a:r>
              <a:rPr lang="it-IT" sz="2000" dirty="0" smtClean="0">
                <a:solidFill>
                  <a:srgbClr val="2F2B20"/>
                </a:solidFill>
                <a:latin typeface="Calibri" panose="020F0502020204030204" pitchFamily="34" charset="0"/>
                <a:ea typeface="Times New Roman" panose="02020603050405020304" pitchFamily="18" charset="0"/>
                <a:cs typeface="Times New Roman" panose="02020603050405020304" pitchFamily="18" charset="0"/>
              </a:rPr>
              <a:t>analisi</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19-21, conoscenza e padronanza accettabili</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22-24, conoscenza e padronanza discrete</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25-27, conoscenza e padronanza buone</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28-29, conoscenza e padronanza molto buone</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30, conoscenza e padronanza </a:t>
            </a:r>
            <a:r>
              <a:rPr lang="it-IT" sz="2000" dirty="0" smtClean="0">
                <a:solidFill>
                  <a:srgbClr val="2F2B20"/>
                </a:solidFill>
                <a:latin typeface="Calibri" panose="020F0502020204030204" pitchFamily="34" charset="0"/>
                <a:ea typeface="Times New Roman" panose="02020603050405020304" pitchFamily="18" charset="0"/>
                <a:cs typeface="Times New Roman" panose="02020603050405020304" pitchFamily="18" charset="0"/>
              </a:rPr>
              <a:t>eccellenti, esposizione elegante, ordine rigoroso </a:t>
            </a:r>
          </a:p>
          <a:p>
            <a:pPr lvl="1" algn="just">
              <a:lnSpc>
                <a:spcPct val="115000"/>
              </a:lnSpc>
              <a:spcAft>
                <a:spcPts val="0"/>
              </a:spcAft>
            </a:pPr>
            <a:r>
              <a:rPr lang="it-IT" sz="2000" dirty="0" smtClean="0">
                <a:solidFill>
                  <a:srgbClr val="2F2B20"/>
                </a:solidFill>
                <a:latin typeface="Calibri" panose="020F0502020204030204" pitchFamily="34" charset="0"/>
                <a:ea typeface="Times New Roman" panose="02020603050405020304" pitchFamily="18" charset="0"/>
                <a:cs typeface="Times New Roman" panose="02020603050405020304" pitchFamily="18" charset="0"/>
              </a:rPr>
              <a:t>La valutazione tiene conto anche della efficacia e correttezza espositiva, dell’ordine nella presentazione degli elaborati, della capacità di sintesi </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6342685"/>
      </p:ext>
    </p:extLst>
  </p:cSld>
  <p:clrMapOvr>
    <a:masterClrMapping/>
  </p:clrMapOvr>
  <p:transition spd="med">
    <p:fade thruBlk="1"/>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Image result for disagre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83" y="0"/>
            <a:ext cx="921938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36068" y="-14610"/>
            <a:ext cx="947695"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3</a:t>
            </a:r>
            <a:r>
              <a:rPr lang="it-IT" sz="3600" dirty="0">
                <a:ln w="12700">
                  <a:solidFill>
                    <a:schemeClr val="accent1"/>
                  </a:solidFill>
                  <a:prstDash val="solid"/>
                </a:ln>
                <a:solidFill>
                  <a:schemeClr val="bg1"/>
                </a:solidFill>
                <a:effectLst>
                  <a:outerShdw blurRad="50800" dist="38100" dir="2700000" algn="tl" rotWithShape="0">
                    <a:prstClr val="black">
                      <a:alpha val="40000"/>
                    </a:prstClr>
                  </a:outerShdw>
                </a:effectLst>
              </a:rPr>
              <a:t>c</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477788084"/>
      </p:ext>
    </p:extLst>
  </p:cSld>
  <p:clrMapOvr>
    <a:masterClrMapping/>
  </p:clrMapOvr>
  <p:transition spd="med">
    <p:fade thruBlk="1"/>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Rettangolo 4"/>
          <p:cNvSpPr/>
          <p:nvPr/>
        </p:nvSpPr>
        <p:spPr>
          <a:xfrm>
            <a:off x="611560" y="1124744"/>
            <a:ext cx="7920880" cy="4401205"/>
          </a:xfrm>
          <a:prstGeom prst="rect">
            <a:avLst/>
          </a:prstGeom>
        </p:spPr>
        <p:txBody>
          <a:bodyPr wrap="square">
            <a:spAutoFit/>
          </a:bodyPr>
          <a:lstStyle/>
          <a:p>
            <a:pPr algn="just"/>
            <a:r>
              <a:rPr lang="it-IT" sz="2000" dirty="0">
                <a:latin typeface="Calibri" panose="020F0502020204030204" pitchFamily="34" charset="0"/>
                <a:cs typeface="Calibri" panose="020F0502020204030204" pitchFamily="34" charset="0"/>
              </a:rPr>
              <a:t>Sempre nella prospettiva della valutazione finale</a:t>
            </a:r>
            <a:r>
              <a:rPr lang="it-IT" sz="2000" dirty="0" smtClean="0">
                <a:latin typeface="Calibri" panose="020F0502020204030204" pitchFamily="34" charset="0"/>
                <a:cs typeface="Calibri" panose="020F0502020204030204" pitchFamily="34" charset="0"/>
              </a:rPr>
              <a:t>:</a:t>
            </a:r>
          </a:p>
          <a:p>
            <a:pPr algn="just"/>
            <a:endParaRPr lang="it-IT" sz="2000" dirty="0">
              <a:latin typeface="Calibri" panose="020F0502020204030204" pitchFamily="34" charset="0"/>
              <a:cs typeface="Calibri" panose="020F0502020204030204" pitchFamily="34" charset="0"/>
            </a:endParaRPr>
          </a:p>
          <a:p>
            <a:pPr marL="342900" indent="-342900" algn="just">
              <a:buFont typeface="Arial" panose="020B0604020202020204" pitchFamily="34" charset="0"/>
              <a:buChar char="•"/>
            </a:pPr>
            <a:r>
              <a:rPr lang="it-IT" sz="2000" dirty="0" smtClean="0">
                <a:latin typeface="Calibri" panose="020F0502020204030204" pitchFamily="34" charset="0"/>
                <a:cs typeface="Calibri" panose="020F0502020204030204" pitchFamily="34" charset="0"/>
              </a:rPr>
              <a:t>non </a:t>
            </a:r>
            <a:r>
              <a:rPr lang="it-IT" sz="2000" dirty="0">
                <a:latin typeface="Calibri" panose="020F0502020204030204" pitchFamily="34" charset="0"/>
                <a:cs typeface="Calibri" panose="020F0502020204030204" pitchFamily="34" charset="0"/>
              </a:rPr>
              <a:t>è possibile modificare una valutazione insufficiente, o comunque giudicata inadeguata dallo studente, mediante prove aggiuntive (lavori individuali, collo-</a:t>
            </a:r>
            <a:r>
              <a:rPr lang="it-IT" sz="2000" dirty="0" err="1">
                <a:latin typeface="Calibri" panose="020F0502020204030204" pitchFamily="34" charset="0"/>
                <a:cs typeface="Calibri" panose="020F0502020204030204" pitchFamily="34" charset="0"/>
              </a:rPr>
              <a:t>quio</a:t>
            </a:r>
            <a:r>
              <a:rPr lang="it-IT" sz="2000" dirty="0">
                <a:latin typeface="Calibri" panose="020F0502020204030204" pitchFamily="34" charset="0"/>
                <a:cs typeface="Calibri" panose="020F0502020204030204" pitchFamily="34" charset="0"/>
              </a:rPr>
              <a:t> orale o altro). Occorre sostenere nuovamente l’esame. Nel qual caso, la va-lutazione del lavoro di gruppo eventualmente svolto resta valida per un intero anno </a:t>
            </a:r>
            <a:r>
              <a:rPr lang="it-IT" sz="2000" dirty="0" smtClean="0">
                <a:latin typeface="Calibri" panose="020F0502020204030204" pitchFamily="34" charset="0"/>
                <a:cs typeface="Calibri" panose="020F0502020204030204" pitchFamily="34" charset="0"/>
              </a:rPr>
              <a:t>accademico;</a:t>
            </a:r>
          </a:p>
          <a:p>
            <a:pPr marL="342900" indent="-342900" algn="just">
              <a:buFont typeface="Arial" panose="020B0604020202020204" pitchFamily="34" charset="0"/>
              <a:buChar char="•"/>
            </a:pPr>
            <a:endParaRPr lang="it-IT" sz="2000" dirty="0">
              <a:latin typeface="Calibri" panose="020F0502020204030204" pitchFamily="34" charset="0"/>
              <a:cs typeface="Calibri" panose="020F0502020204030204" pitchFamily="34" charset="0"/>
            </a:endParaRPr>
          </a:p>
          <a:p>
            <a:pPr marL="342900" indent="-342900" algn="just">
              <a:buFont typeface="Arial" panose="020B0604020202020204" pitchFamily="34" charset="0"/>
              <a:buChar char="•"/>
            </a:pPr>
            <a:r>
              <a:rPr lang="it-IT" sz="2000" dirty="0" smtClean="0">
                <a:latin typeface="Calibri" panose="020F0502020204030204" pitchFamily="34" charset="0"/>
                <a:cs typeface="Calibri" panose="020F0502020204030204" pitchFamily="34" charset="0"/>
              </a:rPr>
              <a:t>dopo </a:t>
            </a:r>
            <a:r>
              <a:rPr lang="it-IT" sz="2000" dirty="0">
                <a:latin typeface="Calibri" panose="020F0502020204030204" pitchFamily="34" charset="0"/>
                <a:cs typeface="Calibri" panose="020F0502020204030204" pitchFamily="34" charset="0"/>
              </a:rPr>
              <a:t>la comunicazione dell’esito dell’esame e prima della verbalizzazione </a:t>
            </a:r>
            <a:r>
              <a:rPr lang="it-IT" sz="2000" i="1" dirty="0" smtClean="0">
                <a:latin typeface="Calibri" panose="020F0502020204030204" pitchFamily="34" charset="0"/>
                <a:cs typeface="Calibri" panose="020F0502020204030204" pitchFamily="34" charset="0"/>
              </a:rPr>
              <a:t>online</a:t>
            </a:r>
            <a:r>
              <a:rPr lang="it-IT" sz="2000" dirty="0">
                <a:latin typeface="Calibri" panose="020F0502020204030204" pitchFamily="34" charset="0"/>
                <a:cs typeface="Calibri" panose="020F0502020204030204" pitchFamily="34" charset="0"/>
              </a:rPr>
              <a:t>, verrà indicata una data nella quale lo studente potrà visionare la sua prova di esame (o le sue prove, in caso di presentazione di un rapporto di analisi). Non è possibile visionare la prova in date diverse. </a:t>
            </a:r>
          </a:p>
        </p:txBody>
      </p:sp>
    </p:spTree>
    <p:extLst>
      <p:ext uri="{BB962C8B-B14F-4D97-AF65-F5344CB8AC3E}">
        <p14:creationId xmlns:p14="http://schemas.microsoft.com/office/powerpoint/2010/main" val="3915819747"/>
      </p:ext>
    </p:extLst>
  </p:cSld>
  <p:clrMapOvr>
    <a:masterClrMapping/>
  </p:clrMapOvr>
  <p:transition spd="med">
    <p:fade thruBlk="1"/>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Image result for soddisfazione cliente">
            <a:hlinkClick r:id="rId2" action="ppaction://hlinkfile"/>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8749"/>
          <a:stretch/>
        </p:blipFill>
        <p:spPr bwMode="auto">
          <a:xfrm>
            <a:off x="1"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8110812" y="44624"/>
            <a:ext cx="998991"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3</a:t>
            </a:r>
            <a:r>
              <a:rPr lang="it-IT" sz="3600" dirty="0">
                <a:ln w="12700">
                  <a:solidFill>
                    <a:schemeClr val="accent1"/>
                  </a:solidFill>
                  <a:prstDash val="solid"/>
                </a:ln>
                <a:solidFill>
                  <a:schemeClr val="bg1"/>
                </a:solidFill>
                <a:effectLst>
                  <a:outerShdw blurRad="50800" dist="38100" dir="2700000" algn="tl" rotWithShape="0">
                    <a:prstClr val="black">
                      <a:alpha val="40000"/>
                    </a:prstClr>
                  </a:outerShdw>
                </a:effectLst>
              </a:rPr>
              <a:t>d</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2345930651"/>
      </p:ext>
    </p:extLst>
  </p:cSld>
  <p:clrMapOvr>
    <a:masterClrMapping/>
  </p:clrMapOvr>
  <p:transition spd="med">
    <p:fade thruBlk="1"/>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8" name="Picture 4" descr="Image result for devil detai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747" y="875115"/>
            <a:ext cx="8018693" cy="5578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904333"/>
      </p:ext>
    </p:extLst>
  </p:cSld>
  <p:clrMapOvr>
    <a:masterClrMapping/>
  </p:clrMapOvr>
  <p:transition spd="med">
    <p:fade thruBlk="1"/>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massimopolidoro.com/misteri-massimo-polidoro/2014/06/bobbi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p:cNvSpPr/>
          <p:nvPr/>
        </p:nvSpPr>
        <p:spPr bwMode="auto">
          <a:xfrm>
            <a:off x="0" y="5085184"/>
            <a:ext cx="5004048" cy="1440000"/>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just">
              <a:tabLst>
                <a:tab pos="3043238" algn="l"/>
              </a:tabLst>
            </a:pPr>
            <a:r>
              <a:rPr lang="it-IT" sz="2000" dirty="0" smtClean="0">
                <a:solidFill>
                  <a:srgbClr val="000000"/>
                </a:solidFill>
                <a:ea typeface="Verdana" panose="020B0604030504040204" pitchFamily="34" charset="0"/>
                <a:cs typeface="Verdana" panose="020B0604030504040204" pitchFamily="34" charset="0"/>
              </a:rPr>
              <a:t>Dubbi?	</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32126150"/>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amass.ro/wp-content/uploads/2014/09/porci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158" r="6179"/>
          <a:stretch/>
        </p:blipFill>
        <p:spPr bwMode="auto">
          <a:xfrm>
            <a:off x="-36513" y="-27384"/>
            <a:ext cx="9217025" cy="6885384"/>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bwMode="auto">
          <a:xfrm>
            <a:off x="3051377" y="5154800"/>
            <a:ext cx="6120680" cy="1440000"/>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541338" lvl="0" indent="9525" algn="just">
              <a:tabLst>
                <a:tab pos="3043238" algn="l"/>
              </a:tabLst>
            </a:pPr>
            <a:r>
              <a:rPr lang="it-IT" sz="2000" dirty="0" smtClean="0">
                <a:solidFill>
                  <a:srgbClr val="000000"/>
                </a:solidFill>
                <a:ea typeface="Verdana" panose="020B0604030504040204" pitchFamily="34" charset="0"/>
                <a:cs typeface="Verdana" panose="020B0604030504040204" pitchFamily="34" charset="0"/>
              </a:rPr>
              <a:t>Domande da porci?	</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06898099"/>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Image result for motivational quotes"/>
          <p:cNvPicPr>
            <a:picLocks noChangeAspect="1" noChangeArrowheads="1"/>
          </p:cNvPicPr>
          <p:nvPr/>
        </p:nvPicPr>
        <p:blipFill rotWithShape="1">
          <a:blip r:embed="rId2">
            <a:extLst>
              <a:ext uri="{28A0092B-C50C-407E-A947-70E740481C1C}">
                <a14:useLocalDpi xmlns:a14="http://schemas.microsoft.com/office/drawing/2010/main" val="0"/>
              </a:ext>
            </a:extLst>
          </a:blip>
          <a:srcRect b="16772"/>
          <a:stretch/>
        </p:blipFill>
        <p:spPr bwMode="auto">
          <a:xfrm>
            <a:off x="0" y="0"/>
            <a:ext cx="9152866"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0"/>
          </p:nvPr>
        </p:nvSpPr>
        <p:spPr/>
        <p:txBody>
          <a:bodyPr/>
          <a:lstStyle/>
          <a:p>
            <a:pPr>
              <a:defRPr/>
            </a:pPr>
            <a:fld id="{45B9EA39-FCCA-4E48-8FA4-2B34E99B68E2}" type="slidenum">
              <a:rPr lang="it-IT" smtClean="0"/>
              <a:pPr>
                <a:defRPr/>
              </a:pPr>
              <a:t>14</a:t>
            </a:fld>
            <a:endParaRPr lang="it-IT"/>
          </a:p>
        </p:txBody>
      </p:sp>
      <p:sp>
        <p:nvSpPr>
          <p:cNvPr id="4" name="Rettangolo 3"/>
          <p:cNvSpPr/>
          <p:nvPr/>
        </p:nvSpPr>
        <p:spPr bwMode="auto">
          <a:xfrm>
            <a:off x="-2623874" y="9095421"/>
            <a:ext cx="6875087" cy="610701"/>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Motivare gli studenti</a:t>
            </a:r>
            <a:endParaRPr lang="it-IT" sz="2000" dirty="0">
              <a:solidFill>
                <a:srgbClr val="000000"/>
              </a:solidFill>
              <a:ea typeface="Verdana" panose="020B0604030504040204" pitchFamily="34" charset="0"/>
              <a:cs typeface="Verdana" panose="020B0604030504040204" pitchFamily="34" charset="0"/>
            </a:endParaRPr>
          </a:p>
        </p:txBody>
      </p:sp>
      <p:sp>
        <p:nvSpPr>
          <p:cNvPr id="6" name="Rettangolo 5"/>
          <p:cNvSpPr/>
          <p:nvPr/>
        </p:nvSpPr>
        <p:spPr bwMode="auto">
          <a:xfrm>
            <a:off x="2291602" y="3429000"/>
            <a:ext cx="6875087" cy="1440000"/>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Motivare gli studenti</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78424917"/>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http://www.kredkafe.pl/that_s_all_folks__by_surrimugge-d6rfav1.png"/>
          <p:cNvPicPr>
            <a:picLocks noChangeAspect="1" noChangeArrowheads="1"/>
          </p:cNvPicPr>
          <p:nvPr/>
        </p:nvPicPr>
        <p:blipFill rotWithShape="1">
          <a:blip r:embed="rId2">
            <a:extLst>
              <a:ext uri="{28A0092B-C50C-407E-A947-70E740481C1C}">
                <a14:useLocalDpi xmlns:a14="http://schemas.microsoft.com/office/drawing/2010/main" val="0"/>
              </a:ext>
            </a:extLst>
          </a:blip>
          <a:srcRect l="5138" r="4055"/>
          <a:stretch/>
        </p:blipFill>
        <p:spPr bwMode="auto">
          <a:xfrm>
            <a:off x="-263337" y="0"/>
            <a:ext cx="974268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667297"/>
      </p:ext>
    </p:extLst>
  </p:cSld>
  <p:clrMapOvr>
    <a:masterClrMapping/>
  </p:clrMapOvr>
  <p:transition spd="med">
    <p:fade thruBlk="1"/>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indispensab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268760"/>
            <a:ext cx="6096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6009280"/>
      </p:ext>
    </p:extLst>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isultati immagini per struttura"/>
          <p:cNvPicPr>
            <a:picLocks noChangeAspect="1" noChangeArrowheads="1"/>
          </p:cNvPicPr>
          <p:nvPr/>
        </p:nvPicPr>
        <p:blipFill rotWithShape="1">
          <a:blip r:embed="rId2">
            <a:extLst>
              <a:ext uri="{28A0092B-C50C-407E-A947-70E740481C1C}">
                <a14:useLocalDpi xmlns:a14="http://schemas.microsoft.com/office/drawing/2010/main" val="0"/>
              </a:ext>
            </a:extLst>
          </a:blip>
          <a:srcRect b="10481"/>
          <a:stretch/>
        </p:blipFill>
        <p:spPr bwMode="auto">
          <a:xfrm>
            <a:off x="-134894" y="0"/>
            <a:ext cx="924635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0246833"/>
      </p:ext>
    </p:extLst>
  </p:cSld>
  <p:clrMapOvr>
    <a:masterClrMapping/>
  </p:clrMapOvr>
  <p:transition spd="med">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Image result for sezione di un moto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076" y="535595"/>
            <a:ext cx="7670055" cy="6205773"/>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bwMode="auto">
          <a:xfrm>
            <a:off x="1169" y="4149000"/>
            <a:ext cx="5938983" cy="1440000"/>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lvl="0"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Tre principali …</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92731938"/>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fld id="{45B9EA39-FCCA-4E48-8FA4-2B34E99B68E2}" type="slidenum">
              <a:rPr lang="it-IT" smtClean="0"/>
              <a:pPr>
                <a:defRPr/>
              </a:pPr>
              <a:t>17</a:t>
            </a:fld>
            <a:endParaRPr lang="it-IT"/>
          </a:p>
        </p:txBody>
      </p:sp>
      <p:pic>
        <p:nvPicPr>
          <p:cNvPr id="6148" name="Picture 4" descr="Image result for obiettivo"/>
          <p:cNvPicPr>
            <a:picLocks noChangeAspect="1" noChangeArrowheads="1"/>
          </p:cNvPicPr>
          <p:nvPr/>
        </p:nvPicPr>
        <p:blipFill rotWithShape="1">
          <a:blip r:embed="rId2">
            <a:extLst>
              <a:ext uri="{28A0092B-C50C-407E-A947-70E740481C1C}">
                <a14:useLocalDpi xmlns:a14="http://schemas.microsoft.com/office/drawing/2010/main" val="0"/>
              </a:ext>
            </a:extLst>
          </a:blip>
          <a:srcRect t="4934" r="17165" b="3841"/>
          <a:stretch/>
        </p:blipFill>
        <p:spPr bwMode="auto">
          <a:xfrm>
            <a:off x="0" y="0"/>
            <a:ext cx="9180513" cy="6957392"/>
          </a:xfrm>
          <a:prstGeom prst="rect">
            <a:avLst/>
          </a:prstGeom>
          <a:noFill/>
          <a:extLst>
            <a:ext uri="{909E8E84-426E-40DD-AFC4-6F175D3DCCD1}">
              <a14:hiddenFill xmlns:a14="http://schemas.microsoft.com/office/drawing/2010/main">
                <a:solidFill>
                  <a:srgbClr val="FFFFFF"/>
                </a:solidFill>
              </a14:hiddenFill>
            </a:ext>
          </a:extLst>
        </p:spPr>
      </p:pic>
      <p:sp>
        <p:nvSpPr>
          <p:cNvPr id="9" name="Rettangolo 8"/>
          <p:cNvSpPr/>
          <p:nvPr/>
        </p:nvSpPr>
        <p:spPr>
          <a:xfrm>
            <a:off x="8431716" y="188640"/>
            <a:ext cx="676788"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1</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2586517932"/>
      </p:ext>
    </p:extLst>
  </p:cSld>
  <p:clrMapOvr>
    <a:masterClrMapping/>
  </p:clrMapOvr>
  <p:transition spd="med">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Image result for gui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78" y="0"/>
            <a:ext cx="9168578" cy="6885384"/>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8244408" y="188640"/>
            <a:ext cx="676788"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2</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908992486"/>
      </p:ext>
    </p:extLst>
  </p:cSld>
  <p:clrMapOvr>
    <a:masterClrMapping/>
  </p:clrMapOvr>
  <p:transition spd="med">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0"/>
          </p:nvPr>
        </p:nvSpPr>
        <p:spPr/>
        <p:txBody>
          <a:bodyPr/>
          <a:lstStyle/>
          <a:p>
            <a:pPr>
              <a:defRPr/>
            </a:pPr>
            <a:fld id="{01BBEA93-92EB-4684-87B5-B51B51D38A5C}" type="slidenum">
              <a:rPr lang="it-IT" smtClean="0"/>
              <a:pPr>
                <a:defRPr/>
              </a:pPr>
              <a:t>19</a:t>
            </a:fld>
            <a:endParaRPr lang="it-IT"/>
          </a:p>
        </p:txBody>
      </p:sp>
      <p:pic>
        <p:nvPicPr>
          <p:cNvPr id="4098" name="Picture 2" descr="Image result for contrat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 y="0"/>
            <a:ext cx="9123483" cy="6813552"/>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8244408" y="188640"/>
            <a:ext cx="676788"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3</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2200025154"/>
      </p:ext>
    </p:extLst>
  </p:cSld>
  <p:clrMapOvr>
    <a:masterClrMapping/>
  </p:clrMapOvr>
  <p:transition spd="med">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Immagine correla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8415" y="289431"/>
            <a:ext cx="6451937" cy="6451937"/>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0"/>
          </p:nvPr>
        </p:nvSpPr>
        <p:spPr/>
        <p:txBody>
          <a:bodyPr/>
          <a:lstStyle/>
          <a:p>
            <a:pPr>
              <a:defRPr/>
            </a:pPr>
            <a:fld id="{45B9EA39-FCCA-4E48-8FA4-2B34E99B68E2}" type="slidenum">
              <a:rPr lang="it-IT" smtClean="0"/>
              <a:pPr>
                <a:defRPr/>
              </a:pPr>
              <a:t>2</a:t>
            </a:fld>
            <a:endParaRPr lang="it-IT"/>
          </a:p>
        </p:txBody>
      </p:sp>
      <p:sp>
        <p:nvSpPr>
          <p:cNvPr id="4" name="Rettangolo 3"/>
          <p:cNvSpPr/>
          <p:nvPr/>
        </p:nvSpPr>
        <p:spPr bwMode="auto">
          <a:xfrm>
            <a:off x="2699791" y="692696"/>
            <a:ext cx="6462465" cy="1440000"/>
          </a:xfrm>
          <a:prstGeom prst="rect">
            <a:avLst/>
          </a:prstGeom>
          <a:solidFill>
            <a:schemeClr val="bg1">
              <a:lumMod val="95000"/>
              <a:alpha val="75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r>
              <a:rPr lang="it-IT" sz="2100" dirty="0" smtClean="0">
                <a:solidFill>
                  <a:srgbClr val="000000"/>
                </a:solidFill>
              </a:rPr>
              <a:t>Un corso ha più dimensioni</a:t>
            </a:r>
            <a:endParaRPr lang="it-IT" dirty="0">
              <a:solidFill>
                <a:srgbClr val="000000"/>
              </a:solidFill>
            </a:endParaRPr>
          </a:p>
        </p:txBody>
      </p:sp>
      <p:sp>
        <p:nvSpPr>
          <p:cNvPr id="6" name="Rettangolo 5"/>
          <p:cNvSpPr/>
          <p:nvPr/>
        </p:nvSpPr>
        <p:spPr bwMode="auto">
          <a:xfrm>
            <a:off x="19716" y="4437112"/>
            <a:ext cx="6208468" cy="1440000"/>
          </a:xfrm>
          <a:prstGeom prst="rect">
            <a:avLst/>
          </a:prstGeom>
          <a:solidFill>
            <a:schemeClr val="bg1">
              <a:lumMod val="95000"/>
              <a:alpha val="75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r>
              <a:rPr lang="it-IT" sz="2100" dirty="0" smtClean="0">
                <a:solidFill>
                  <a:srgbClr val="000000"/>
                </a:solidFill>
              </a:rPr>
              <a:t>E’ molto più che fare lezione</a:t>
            </a:r>
            <a:endParaRPr lang="it-IT" dirty="0">
              <a:solidFill>
                <a:srgbClr val="000000"/>
              </a:solidFill>
            </a:endParaRPr>
          </a:p>
        </p:txBody>
      </p:sp>
    </p:spTree>
    <p:extLst>
      <p:ext uri="{BB962C8B-B14F-4D97-AF65-F5344CB8AC3E}">
        <p14:creationId xmlns:p14="http://schemas.microsoft.com/office/powerpoint/2010/main" val="110044930"/>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Picture 2" descr="Image result for utilità"/>
          <p:cNvPicPr>
            <a:picLocks noChangeAspect="1" noChangeArrowheads="1"/>
          </p:cNvPicPr>
          <p:nvPr/>
        </p:nvPicPr>
        <p:blipFill rotWithShape="1">
          <a:blip r:embed="rId2">
            <a:extLst>
              <a:ext uri="{28A0092B-C50C-407E-A947-70E740481C1C}">
                <a14:useLocalDpi xmlns:a14="http://schemas.microsoft.com/office/drawing/2010/main" val="0"/>
              </a:ext>
            </a:extLst>
          </a:blip>
          <a:srcRect t="9470" b="60080"/>
          <a:stretch/>
        </p:blipFill>
        <p:spPr bwMode="auto">
          <a:xfrm>
            <a:off x="0" y="1"/>
            <a:ext cx="9144000" cy="425049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mage result for utilità"/>
          <p:cNvPicPr>
            <a:picLocks noChangeAspect="1" noChangeArrowheads="1"/>
          </p:cNvPicPr>
          <p:nvPr/>
        </p:nvPicPr>
        <p:blipFill rotWithShape="1">
          <a:blip r:embed="rId2">
            <a:extLst>
              <a:ext uri="{28A0092B-C50C-407E-A947-70E740481C1C}">
                <a14:useLocalDpi xmlns:a14="http://schemas.microsoft.com/office/drawing/2010/main" val="0"/>
              </a:ext>
            </a:extLst>
          </a:blip>
          <a:srcRect t="60365" b="17616"/>
          <a:stretch/>
        </p:blipFill>
        <p:spPr bwMode="auto">
          <a:xfrm>
            <a:off x="0" y="4077072"/>
            <a:ext cx="9144000" cy="2808312"/>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8359708" y="188640"/>
            <a:ext cx="676788"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1</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3580189107"/>
      </p:ext>
    </p:extLst>
  </p:cSld>
  <p:clrMapOvr>
    <a:masterClrMapping/>
  </p:clrMapOvr>
  <p:transition spd="med">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Image result for convincere"/>
          <p:cNvPicPr>
            <a:picLocks noChangeAspect="1" noChangeArrowheads="1"/>
          </p:cNvPicPr>
          <p:nvPr/>
        </p:nvPicPr>
        <p:blipFill rotWithShape="1">
          <a:blip r:embed="rId2">
            <a:extLst>
              <a:ext uri="{28A0092B-C50C-407E-A947-70E740481C1C}">
                <a14:useLocalDpi xmlns:a14="http://schemas.microsoft.com/office/drawing/2010/main" val="0"/>
              </a:ext>
            </a:extLst>
          </a:blip>
          <a:srcRect l="1658" t="1309" r="1756" b="3134"/>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8388424" y="188640"/>
            <a:ext cx="676788"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1</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446209097"/>
      </p:ext>
    </p:extLst>
  </p:cSld>
  <p:clrMapOvr>
    <a:masterClrMapping/>
  </p:clrMapOvr>
  <p:transition spd="med">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uccesspraxis.com/wp-content/uploads/2015/12/The-Benefits-of-Hard-Work.jpg"/>
          <p:cNvPicPr>
            <a:picLocks noChangeAspect="1" noChangeArrowheads="1"/>
          </p:cNvPicPr>
          <p:nvPr/>
        </p:nvPicPr>
        <p:blipFill rotWithShape="1">
          <a:blip r:embed="rId2">
            <a:extLst>
              <a:ext uri="{28A0092B-C50C-407E-A947-70E740481C1C}">
                <a14:useLocalDpi xmlns:a14="http://schemas.microsoft.com/office/drawing/2010/main" val="0"/>
              </a:ext>
            </a:extLst>
          </a:blip>
          <a:srcRect l="11848" r="14401"/>
          <a:stretch/>
        </p:blipFill>
        <p:spPr bwMode="auto">
          <a:xfrm>
            <a:off x="-108520" y="-27384"/>
            <a:ext cx="9289033" cy="6895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0305647"/>
      </p:ext>
    </p:extLst>
  </p:cSld>
  <p:clrMapOvr>
    <a:masterClrMapping/>
  </p:clrMapOvr>
  <p:transition spd="med">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meta carrera"/>
          <p:cNvPicPr>
            <a:picLocks noChangeAspect="1" noChangeArrowheads="1"/>
          </p:cNvPicPr>
          <p:nvPr/>
        </p:nvPicPr>
        <p:blipFill rotWithShape="1">
          <a:blip r:embed="rId2">
            <a:extLst>
              <a:ext uri="{28A0092B-C50C-407E-A947-70E740481C1C}">
                <a14:useLocalDpi xmlns:a14="http://schemas.microsoft.com/office/drawing/2010/main" val="0"/>
              </a:ext>
            </a:extLst>
          </a:blip>
          <a:srcRect l="22470"/>
          <a:stretch/>
        </p:blipFill>
        <p:spPr bwMode="auto">
          <a:xfrm>
            <a:off x="-36513" y="0"/>
            <a:ext cx="9192509" cy="6885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5455613"/>
      </p:ext>
    </p:extLst>
  </p:cSld>
  <p:clrMapOvr>
    <a:masterClrMapping/>
  </p:clrMapOvr>
  <p:transition spd="med">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professionali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528128"/>
      </p:ext>
    </p:extLst>
  </p:cSld>
  <p:clrMapOvr>
    <a:masterClrMapping/>
  </p:clrMapOvr>
  <p:transition spd="med">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puzzle"/>
          <p:cNvPicPr>
            <a:picLocks noChangeAspect="1" noChangeArrowheads="1"/>
          </p:cNvPicPr>
          <p:nvPr/>
        </p:nvPicPr>
        <p:blipFill rotWithShape="1">
          <a:blip r:embed="rId2">
            <a:extLst>
              <a:ext uri="{28A0092B-C50C-407E-A947-70E740481C1C}">
                <a14:useLocalDpi xmlns:a14="http://schemas.microsoft.com/office/drawing/2010/main" val="0"/>
              </a:ext>
            </a:extLst>
          </a:blip>
          <a:srcRect l="3002"/>
          <a:stretch/>
        </p:blipFill>
        <p:spPr bwMode="auto">
          <a:xfrm>
            <a:off x="-55768" y="-27384"/>
            <a:ext cx="925252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4008529"/>
      </p:ext>
    </p:extLst>
  </p:cSld>
  <p:clrMapOvr>
    <a:masterClrMapping/>
  </p:clrMapOvr>
  <p:transition spd="med">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r="640"/>
          <a:stretch/>
        </p:blipFill>
        <p:spPr bwMode="auto">
          <a:xfrm>
            <a:off x="399113" y="924342"/>
            <a:ext cx="8256844" cy="4736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7266768"/>
      </p:ext>
    </p:extLst>
  </p:cSld>
  <p:clrMapOvr>
    <a:masterClrMapping/>
  </p:clrMapOvr>
  <p:transition spd="med">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vinoalvino.org/wp-content/uploads/2012/09/esempio.jpg"/>
          <p:cNvPicPr>
            <a:picLocks noChangeAspect="1" noChangeArrowheads="1"/>
          </p:cNvPicPr>
          <p:nvPr/>
        </p:nvPicPr>
        <p:blipFill rotWithShape="1">
          <a:blip r:embed="rId2">
            <a:extLst>
              <a:ext uri="{28A0092B-C50C-407E-A947-70E740481C1C}">
                <a14:useLocalDpi xmlns:a14="http://schemas.microsoft.com/office/drawing/2010/main" val="0"/>
              </a:ext>
            </a:extLst>
          </a:blip>
          <a:srcRect r="1853"/>
          <a:stretch/>
        </p:blipFill>
        <p:spPr bwMode="auto">
          <a:xfrm>
            <a:off x="1868840" y="548680"/>
            <a:ext cx="5871512" cy="5961963"/>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8388424" y="188640"/>
            <a:ext cx="676788"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1</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943471307"/>
      </p:ext>
    </p:extLst>
  </p:cSld>
  <p:clrMapOvr>
    <a:masterClrMapping/>
  </p:clrMapOvr>
  <p:transition spd="med">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p:cNvPicPr>
            <a:picLocks noChangeAspect="1"/>
          </p:cNvPicPr>
          <p:nvPr/>
        </p:nvPicPr>
        <p:blipFill rotWithShape="1">
          <a:blip r:embed="rId2">
            <a:extLst>
              <a:ext uri="{28A0092B-C50C-407E-A947-70E740481C1C}">
                <a14:useLocalDpi xmlns:a14="http://schemas.microsoft.com/office/drawing/2010/main" val="0"/>
              </a:ext>
            </a:extLst>
          </a:blip>
          <a:srcRect l="3475" r="18295"/>
          <a:stretch/>
        </p:blipFill>
        <p:spPr>
          <a:xfrm>
            <a:off x="-36512" y="1232"/>
            <a:ext cx="9180512" cy="6885384"/>
          </a:xfrm>
          <a:prstGeom prst="rect">
            <a:avLst/>
          </a:prstGeom>
          <a:ln>
            <a:noFill/>
          </a:ln>
        </p:spPr>
      </p:pic>
      <p:sp>
        <p:nvSpPr>
          <p:cNvPr id="3075" name="Text Box 3"/>
          <p:cNvSpPr txBox="1">
            <a:spLocks noChangeArrowheads="1"/>
          </p:cNvSpPr>
          <p:nvPr/>
        </p:nvSpPr>
        <p:spPr bwMode="auto">
          <a:xfrm>
            <a:off x="5415202" y="3212976"/>
            <a:ext cx="3308549" cy="366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90463" tIns="44437" rIns="90463" bIns="44437" anchor="ctr">
            <a:spAutoFit/>
          </a:bodyPr>
          <a:lstStyle>
            <a:lvl1pPr marL="342900" indent="-342900"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algn="l" eaLnBrk="1" hangingPunct="1">
              <a:spcBef>
                <a:spcPct val="20000"/>
              </a:spcBef>
            </a:pPr>
            <a:r>
              <a:rPr lang="it-IT" i="1" dirty="0" smtClean="0">
                <a:solidFill>
                  <a:schemeClr val="tx1"/>
                </a:solidFill>
              </a:rPr>
              <a:t>www.analisidibilancio.it</a:t>
            </a:r>
            <a:endParaRPr lang="it-IT" i="1" dirty="0">
              <a:solidFill>
                <a:schemeClr val="tx1"/>
              </a:solidFill>
            </a:endParaRPr>
          </a:p>
        </p:txBody>
      </p:sp>
      <p:pic>
        <p:nvPicPr>
          <p:cNvPr id="3077" name="Picture 88"/>
          <p:cNvPicPr>
            <a:picLocks noChangeAspect="1" noChangeArrowheads="1"/>
          </p:cNvPicPr>
          <p:nvPr/>
        </p:nvPicPr>
        <p:blipFill>
          <a:blip r:embed="rId3" cstate="print">
            <a:extLst>
              <a:ext uri="{28A0092B-C50C-407E-A947-70E740481C1C}">
                <a14:useLocalDpi xmlns:a14="http://schemas.microsoft.com/office/drawing/2010/main" val="0"/>
              </a:ext>
            </a:extLst>
          </a:blip>
          <a:srcRect t="23140" b="30609"/>
          <a:stretch>
            <a:fillRect/>
          </a:stretch>
        </p:blipFill>
        <p:spPr bwMode="auto">
          <a:xfrm>
            <a:off x="6156176" y="4921341"/>
            <a:ext cx="2783889" cy="164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 Box 55"/>
          <p:cNvSpPr txBox="1">
            <a:spLocks noChangeArrowheads="1"/>
          </p:cNvSpPr>
          <p:nvPr/>
        </p:nvSpPr>
        <p:spPr bwMode="auto">
          <a:xfrm>
            <a:off x="4932040" y="1412776"/>
            <a:ext cx="4211960" cy="1724191"/>
          </a:xfrm>
          <a:prstGeom prst="rect">
            <a:avLst/>
          </a:prstGeom>
          <a:solidFill>
            <a:schemeClr val="bg1">
              <a:alpha val="58000"/>
            </a:schemeClr>
          </a:solidFill>
          <a:ln>
            <a:noFill/>
          </a:ln>
          <a:extLst/>
        </p:spPr>
        <p:txBody>
          <a:bodyPr wrap="square" lIns="92075" tIns="46038" rIns="92075" bIns="46038">
            <a:spAutoFit/>
          </a:bodyPr>
          <a:lstStyle>
            <a:lvl1pPr marL="342900" indent="-342900" eaLnBrk="0" hangingPunct="0">
              <a:defRPr b="1">
                <a:solidFill>
                  <a:srgbClr val="5F5F5F"/>
                </a:solidFill>
                <a:latin typeface="Verdana" pitchFamily="34" charset="0"/>
              </a:defRPr>
            </a:lvl1pPr>
            <a:lvl2pPr marL="274638"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lvl="1" algn="l" eaLnBrk="1" hangingPunct="1">
              <a:spcAft>
                <a:spcPts val="600"/>
              </a:spcAft>
            </a:pPr>
            <a:endParaRPr lang="it-IT" sz="2400" dirty="0" smtClean="0">
              <a:solidFill>
                <a:srgbClr val="336699"/>
              </a:solidFill>
            </a:endParaRPr>
          </a:p>
          <a:p>
            <a:pPr lvl="1" algn="l" eaLnBrk="1" hangingPunct="1">
              <a:spcAft>
                <a:spcPts val="600"/>
              </a:spcAft>
            </a:pPr>
            <a:r>
              <a:rPr lang="it-IT" sz="2400" dirty="0" smtClean="0">
                <a:solidFill>
                  <a:srgbClr val="336699"/>
                </a:solidFill>
              </a:rPr>
              <a:t>Analisi di Bilancio</a:t>
            </a:r>
          </a:p>
          <a:p>
            <a:pPr lvl="1" algn="l" eaLnBrk="1" hangingPunct="1"/>
            <a:r>
              <a:rPr lang="it-IT" sz="2400" i="1" dirty="0" smtClean="0">
                <a:solidFill>
                  <a:schemeClr val="tx1"/>
                </a:solidFill>
              </a:rPr>
              <a:t>La solita minestra?</a:t>
            </a:r>
          </a:p>
          <a:p>
            <a:pPr lvl="1" algn="l" eaLnBrk="1" hangingPunct="1"/>
            <a:endParaRPr lang="it-IT" sz="2400" i="1" dirty="0" smtClean="0">
              <a:solidFill>
                <a:schemeClr val="tx1"/>
              </a:solidFill>
            </a:endParaRPr>
          </a:p>
        </p:txBody>
      </p:sp>
      <p:grpSp>
        <p:nvGrpSpPr>
          <p:cNvPr id="9" name="Gruppo 49"/>
          <p:cNvGrpSpPr>
            <a:grpSpLocks/>
          </p:cNvGrpSpPr>
          <p:nvPr/>
        </p:nvGrpSpPr>
        <p:grpSpPr bwMode="auto">
          <a:xfrm>
            <a:off x="35496" y="116632"/>
            <a:ext cx="5334000" cy="5811838"/>
            <a:chOff x="-1046163" y="857251"/>
            <a:chExt cx="5334000" cy="5811837"/>
          </a:xfrm>
          <a:noFill/>
        </p:grpSpPr>
        <p:sp>
          <p:nvSpPr>
            <p:cNvPr id="10" name="Freeform 136"/>
            <p:cNvSpPr>
              <a:spLocks/>
            </p:cNvSpPr>
            <p:nvPr/>
          </p:nvSpPr>
          <p:spPr bwMode="auto">
            <a:xfrm>
              <a:off x="93662" y="976314"/>
              <a:ext cx="3236913" cy="5021261"/>
            </a:xfrm>
            <a:custGeom>
              <a:avLst/>
              <a:gdLst>
                <a:gd name="T0" fmla="*/ 1156 w 3395"/>
                <a:gd name="T1" fmla="*/ 124 h 5259"/>
                <a:gd name="T2" fmla="*/ 1156 w 3395"/>
                <a:gd name="T3" fmla="*/ 124 h 5259"/>
                <a:gd name="T4" fmla="*/ 1408 w 3395"/>
                <a:gd name="T5" fmla="*/ 26 h 5259"/>
                <a:gd name="T6" fmla="*/ 1834 w 3395"/>
                <a:gd name="T7" fmla="*/ 39 h 5259"/>
                <a:gd name="T8" fmla="*/ 2120 w 3395"/>
                <a:gd name="T9" fmla="*/ 158 h 5259"/>
                <a:gd name="T10" fmla="*/ 2158 w 3395"/>
                <a:gd name="T11" fmla="*/ 222 h 5259"/>
                <a:gd name="T12" fmla="*/ 2056 w 3395"/>
                <a:gd name="T13" fmla="*/ 435 h 5259"/>
                <a:gd name="T14" fmla="*/ 2009 w 3395"/>
                <a:gd name="T15" fmla="*/ 529 h 5259"/>
                <a:gd name="T16" fmla="*/ 2026 w 3395"/>
                <a:gd name="T17" fmla="*/ 610 h 5259"/>
                <a:gd name="T18" fmla="*/ 2056 w 3395"/>
                <a:gd name="T19" fmla="*/ 717 h 5259"/>
                <a:gd name="T20" fmla="*/ 1958 w 3395"/>
                <a:gd name="T21" fmla="*/ 1079 h 5259"/>
                <a:gd name="T22" fmla="*/ 1953 w 3395"/>
                <a:gd name="T23" fmla="*/ 1267 h 5259"/>
                <a:gd name="T24" fmla="*/ 2162 w 3395"/>
                <a:gd name="T25" fmla="*/ 1374 h 5259"/>
                <a:gd name="T26" fmla="*/ 2606 w 3395"/>
                <a:gd name="T27" fmla="*/ 1608 h 5259"/>
                <a:gd name="T28" fmla="*/ 2973 w 3395"/>
                <a:gd name="T29" fmla="*/ 2337 h 5259"/>
                <a:gd name="T30" fmla="*/ 3007 w 3395"/>
                <a:gd name="T31" fmla="*/ 2461 h 5259"/>
                <a:gd name="T32" fmla="*/ 3028 w 3395"/>
                <a:gd name="T33" fmla="*/ 2581 h 5259"/>
                <a:gd name="T34" fmla="*/ 3101 w 3395"/>
                <a:gd name="T35" fmla="*/ 2700 h 5259"/>
                <a:gd name="T36" fmla="*/ 3122 w 3395"/>
                <a:gd name="T37" fmla="*/ 2994 h 5259"/>
                <a:gd name="T38" fmla="*/ 3237 w 3395"/>
                <a:gd name="T39" fmla="*/ 3289 h 5259"/>
                <a:gd name="T40" fmla="*/ 3335 w 3395"/>
                <a:gd name="T41" fmla="*/ 3468 h 5259"/>
                <a:gd name="T42" fmla="*/ 3391 w 3395"/>
                <a:gd name="T43" fmla="*/ 3617 h 5259"/>
                <a:gd name="T44" fmla="*/ 3318 w 3395"/>
                <a:gd name="T45" fmla="*/ 3758 h 5259"/>
                <a:gd name="T46" fmla="*/ 3335 w 3395"/>
                <a:gd name="T47" fmla="*/ 3911 h 5259"/>
                <a:gd name="T48" fmla="*/ 3246 w 3395"/>
                <a:gd name="T49" fmla="*/ 4086 h 5259"/>
                <a:gd name="T50" fmla="*/ 3165 w 3395"/>
                <a:gd name="T51" fmla="*/ 4176 h 5259"/>
                <a:gd name="T52" fmla="*/ 3173 w 3395"/>
                <a:gd name="T53" fmla="*/ 4321 h 5259"/>
                <a:gd name="T54" fmla="*/ 3075 w 3395"/>
                <a:gd name="T55" fmla="*/ 4585 h 5259"/>
                <a:gd name="T56" fmla="*/ 3058 w 3395"/>
                <a:gd name="T57" fmla="*/ 4692 h 5259"/>
                <a:gd name="T58" fmla="*/ 2619 w 3395"/>
                <a:gd name="T59" fmla="*/ 5016 h 5259"/>
                <a:gd name="T60" fmla="*/ 1889 w 3395"/>
                <a:gd name="T61" fmla="*/ 5242 h 5259"/>
                <a:gd name="T62" fmla="*/ 981 w 3395"/>
                <a:gd name="T63" fmla="*/ 5140 h 5259"/>
                <a:gd name="T64" fmla="*/ 337 w 3395"/>
                <a:gd name="T65" fmla="*/ 4777 h 5259"/>
                <a:gd name="T66" fmla="*/ 260 w 3395"/>
                <a:gd name="T67" fmla="*/ 4700 h 5259"/>
                <a:gd name="T68" fmla="*/ 230 w 3395"/>
                <a:gd name="T69" fmla="*/ 4278 h 5259"/>
                <a:gd name="T70" fmla="*/ 200 w 3395"/>
                <a:gd name="T71" fmla="*/ 3890 h 5259"/>
                <a:gd name="T72" fmla="*/ 47 w 3395"/>
                <a:gd name="T73" fmla="*/ 3736 h 5259"/>
                <a:gd name="T74" fmla="*/ 73 w 3395"/>
                <a:gd name="T75" fmla="*/ 3468 h 5259"/>
                <a:gd name="T76" fmla="*/ 115 w 3395"/>
                <a:gd name="T77" fmla="*/ 3199 h 5259"/>
                <a:gd name="T78" fmla="*/ 119 w 3395"/>
                <a:gd name="T79" fmla="*/ 2794 h 5259"/>
                <a:gd name="T80" fmla="*/ 256 w 3395"/>
                <a:gd name="T81" fmla="*/ 2188 h 5259"/>
                <a:gd name="T82" fmla="*/ 512 w 3395"/>
                <a:gd name="T83" fmla="*/ 1749 h 5259"/>
                <a:gd name="T84" fmla="*/ 699 w 3395"/>
                <a:gd name="T85" fmla="*/ 1612 h 5259"/>
                <a:gd name="T86" fmla="*/ 640 w 3395"/>
                <a:gd name="T87" fmla="*/ 1506 h 5259"/>
                <a:gd name="T88" fmla="*/ 674 w 3395"/>
                <a:gd name="T89" fmla="*/ 1352 h 5259"/>
                <a:gd name="T90" fmla="*/ 721 w 3395"/>
                <a:gd name="T91" fmla="*/ 1254 h 5259"/>
                <a:gd name="T92" fmla="*/ 849 w 3395"/>
                <a:gd name="T93" fmla="*/ 1314 h 5259"/>
                <a:gd name="T94" fmla="*/ 934 w 3395"/>
                <a:gd name="T95" fmla="*/ 1374 h 5259"/>
                <a:gd name="T96" fmla="*/ 990 w 3395"/>
                <a:gd name="T97" fmla="*/ 1425 h 5259"/>
                <a:gd name="T98" fmla="*/ 1122 w 3395"/>
                <a:gd name="T99" fmla="*/ 1322 h 5259"/>
                <a:gd name="T100" fmla="*/ 1245 w 3395"/>
                <a:gd name="T101" fmla="*/ 1250 h 5259"/>
                <a:gd name="T102" fmla="*/ 1245 w 3395"/>
                <a:gd name="T103" fmla="*/ 1028 h 5259"/>
                <a:gd name="T104" fmla="*/ 1207 w 3395"/>
                <a:gd name="T105" fmla="*/ 768 h 5259"/>
                <a:gd name="T106" fmla="*/ 1237 w 3395"/>
                <a:gd name="T107" fmla="*/ 563 h 5259"/>
                <a:gd name="T108" fmla="*/ 1216 w 3395"/>
                <a:gd name="T109" fmla="*/ 358 h 5259"/>
                <a:gd name="T110" fmla="*/ 1156 w 3395"/>
                <a:gd name="T111" fmla="*/ 124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95" h="5259">
                  <a:moveTo>
                    <a:pt x="1156" y="124"/>
                  </a:moveTo>
                  <a:lnTo>
                    <a:pt x="1156" y="124"/>
                  </a:lnTo>
                  <a:cubicBezTo>
                    <a:pt x="1156" y="124"/>
                    <a:pt x="1258" y="51"/>
                    <a:pt x="1408" y="26"/>
                  </a:cubicBezTo>
                  <a:cubicBezTo>
                    <a:pt x="1557" y="0"/>
                    <a:pt x="1715" y="0"/>
                    <a:pt x="1834" y="39"/>
                  </a:cubicBezTo>
                  <a:cubicBezTo>
                    <a:pt x="1953" y="77"/>
                    <a:pt x="2081" y="128"/>
                    <a:pt x="2120" y="158"/>
                  </a:cubicBezTo>
                  <a:cubicBezTo>
                    <a:pt x="2158" y="188"/>
                    <a:pt x="2158" y="222"/>
                    <a:pt x="2158" y="222"/>
                  </a:cubicBezTo>
                  <a:lnTo>
                    <a:pt x="2056" y="435"/>
                  </a:lnTo>
                  <a:cubicBezTo>
                    <a:pt x="2056" y="435"/>
                    <a:pt x="2005" y="516"/>
                    <a:pt x="2009" y="529"/>
                  </a:cubicBezTo>
                  <a:cubicBezTo>
                    <a:pt x="2013" y="542"/>
                    <a:pt x="2026" y="610"/>
                    <a:pt x="2026" y="610"/>
                  </a:cubicBezTo>
                  <a:cubicBezTo>
                    <a:pt x="2026" y="610"/>
                    <a:pt x="2056" y="695"/>
                    <a:pt x="2056" y="717"/>
                  </a:cubicBezTo>
                  <a:cubicBezTo>
                    <a:pt x="2056" y="738"/>
                    <a:pt x="1988" y="1020"/>
                    <a:pt x="1958" y="1079"/>
                  </a:cubicBezTo>
                  <a:cubicBezTo>
                    <a:pt x="1928" y="1139"/>
                    <a:pt x="1928" y="1233"/>
                    <a:pt x="1953" y="1267"/>
                  </a:cubicBezTo>
                  <a:cubicBezTo>
                    <a:pt x="1979" y="1301"/>
                    <a:pt x="2090" y="1348"/>
                    <a:pt x="2162" y="1374"/>
                  </a:cubicBezTo>
                  <a:cubicBezTo>
                    <a:pt x="2235" y="1399"/>
                    <a:pt x="2563" y="1557"/>
                    <a:pt x="2606" y="1608"/>
                  </a:cubicBezTo>
                  <a:cubicBezTo>
                    <a:pt x="2649" y="1659"/>
                    <a:pt x="2951" y="2128"/>
                    <a:pt x="2973" y="2337"/>
                  </a:cubicBezTo>
                  <a:cubicBezTo>
                    <a:pt x="2994" y="2546"/>
                    <a:pt x="3007" y="2461"/>
                    <a:pt x="3007" y="2461"/>
                  </a:cubicBezTo>
                  <a:lnTo>
                    <a:pt x="3028" y="2581"/>
                  </a:lnTo>
                  <a:cubicBezTo>
                    <a:pt x="3028" y="2581"/>
                    <a:pt x="3079" y="2666"/>
                    <a:pt x="3101" y="2700"/>
                  </a:cubicBezTo>
                  <a:cubicBezTo>
                    <a:pt x="3122" y="2734"/>
                    <a:pt x="3122" y="2994"/>
                    <a:pt x="3122" y="2994"/>
                  </a:cubicBezTo>
                  <a:lnTo>
                    <a:pt x="3237" y="3289"/>
                  </a:lnTo>
                  <a:lnTo>
                    <a:pt x="3335" y="3468"/>
                  </a:lnTo>
                  <a:cubicBezTo>
                    <a:pt x="3335" y="3468"/>
                    <a:pt x="3395" y="3587"/>
                    <a:pt x="3391" y="3617"/>
                  </a:cubicBezTo>
                  <a:cubicBezTo>
                    <a:pt x="3387" y="3647"/>
                    <a:pt x="3318" y="3758"/>
                    <a:pt x="3318" y="3758"/>
                  </a:cubicBezTo>
                  <a:cubicBezTo>
                    <a:pt x="3318" y="3758"/>
                    <a:pt x="3340" y="3877"/>
                    <a:pt x="3335" y="3911"/>
                  </a:cubicBezTo>
                  <a:cubicBezTo>
                    <a:pt x="3331" y="3945"/>
                    <a:pt x="3284" y="4056"/>
                    <a:pt x="3246" y="4086"/>
                  </a:cubicBezTo>
                  <a:cubicBezTo>
                    <a:pt x="3207" y="4116"/>
                    <a:pt x="3165" y="4176"/>
                    <a:pt x="3165" y="4176"/>
                  </a:cubicBezTo>
                  <a:cubicBezTo>
                    <a:pt x="3165" y="4176"/>
                    <a:pt x="3173" y="4295"/>
                    <a:pt x="3173" y="4321"/>
                  </a:cubicBezTo>
                  <a:cubicBezTo>
                    <a:pt x="3173" y="4346"/>
                    <a:pt x="3152" y="4513"/>
                    <a:pt x="3075" y="4585"/>
                  </a:cubicBezTo>
                  <a:cubicBezTo>
                    <a:pt x="3058" y="4601"/>
                    <a:pt x="3058" y="4692"/>
                    <a:pt x="3058" y="4692"/>
                  </a:cubicBezTo>
                  <a:cubicBezTo>
                    <a:pt x="3058" y="4692"/>
                    <a:pt x="2836" y="4914"/>
                    <a:pt x="2619" y="5016"/>
                  </a:cubicBezTo>
                  <a:cubicBezTo>
                    <a:pt x="2401" y="5118"/>
                    <a:pt x="2150" y="5225"/>
                    <a:pt x="1889" y="5242"/>
                  </a:cubicBezTo>
                  <a:cubicBezTo>
                    <a:pt x="1629" y="5259"/>
                    <a:pt x="1233" y="5246"/>
                    <a:pt x="981" y="5140"/>
                  </a:cubicBezTo>
                  <a:cubicBezTo>
                    <a:pt x="729" y="5033"/>
                    <a:pt x="503" y="4931"/>
                    <a:pt x="337" y="4777"/>
                  </a:cubicBezTo>
                  <a:cubicBezTo>
                    <a:pt x="171" y="4624"/>
                    <a:pt x="260" y="4700"/>
                    <a:pt x="260" y="4700"/>
                  </a:cubicBezTo>
                  <a:lnTo>
                    <a:pt x="230" y="4278"/>
                  </a:lnTo>
                  <a:lnTo>
                    <a:pt x="200" y="3890"/>
                  </a:lnTo>
                  <a:cubicBezTo>
                    <a:pt x="200" y="3890"/>
                    <a:pt x="94" y="3830"/>
                    <a:pt x="47" y="3736"/>
                  </a:cubicBezTo>
                  <a:cubicBezTo>
                    <a:pt x="0" y="3643"/>
                    <a:pt x="38" y="3549"/>
                    <a:pt x="73" y="3468"/>
                  </a:cubicBezTo>
                  <a:cubicBezTo>
                    <a:pt x="107" y="3387"/>
                    <a:pt x="111" y="3242"/>
                    <a:pt x="115" y="3199"/>
                  </a:cubicBezTo>
                  <a:cubicBezTo>
                    <a:pt x="119" y="3156"/>
                    <a:pt x="94" y="2969"/>
                    <a:pt x="119" y="2794"/>
                  </a:cubicBezTo>
                  <a:cubicBezTo>
                    <a:pt x="145" y="2619"/>
                    <a:pt x="175" y="2363"/>
                    <a:pt x="256" y="2188"/>
                  </a:cubicBezTo>
                  <a:cubicBezTo>
                    <a:pt x="337" y="2013"/>
                    <a:pt x="435" y="1817"/>
                    <a:pt x="512" y="1749"/>
                  </a:cubicBezTo>
                  <a:cubicBezTo>
                    <a:pt x="589" y="1681"/>
                    <a:pt x="699" y="1612"/>
                    <a:pt x="699" y="1612"/>
                  </a:cubicBezTo>
                  <a:cubicBezTo>
                    <a:pt x="699" y="1612"/>
                    <a:pt x="640" y="1548"/>
                    <a:pt x="640" y="1506"/>
                  </a:cubicBezTo>
                  <a:cubicBezTo>
                    <a:pt x="640" y="1463"/>
                    <a:pt x="657" y="1374"/>
                    <a:pt x="674" y="1352"/>
                  </a:cubicBezTo>
                  <a:cubicBezTo>
                    <a:pt x="691" y="1331"/>
                    <a:pt x="721" y="1254"/>
                    <a:pt x="721" y="1254"/>
                  </a:cubicBezTo>
                  <a:cubicBezTo>
                    <a:pt x="721" y="1254"/>
                    <a:pt x="823" y="1301"/>
                    <a:pt x="849" y="1314"/>
                  </a:cubicBezTo>
                  <a:cubicBezTo>
                    <a:pt x="874" y="1327"/>
                    <a:pt x="904" y="1344"/>
                    <a:pt x="934" y="1374"/>
                  </a:cubicBezTo>
                  <a:cubicBezTo>
                    <a:pt x="964" y="1403"/>
                    <a:pt x="981" y="1425"/>
                    <a:pt x="990" y="1425"/>
                  </a:cubicBezTo>
                  <a:cubicBezTo>
                    <a:pt x="998" y="1425"/>
                    <a:pt x="1122" y="1322"/>
                    <a:pt x="1122" y="1322"/>
                  </a:cubicBezTo>
                  <a:lnTo>
                    <a:pt x="1245" y="1250"/>
                  </a:lnTo>
                  <a:lnTo>
                    <a:pt x="1245" y="1028"/>
                  </a:lnTo>
                  <a:lnTo>
                    <a:pt x="1207" y="768"/>
                  </a:lnTo>
                  <a:lnTo>
                    <a:pt x="1237" y="563"/>
                  </a:lnTo>
                  <a:lnTo>
                    <a:pt x="1216" y="358"/>
                  </a:lnTo>
                  <a:lnTo>
                    <a:pt x="1156" y="124"/>
                  </a:lnTo>
                  <a:close/>
                </a:path>
              </a:pathLst>
            </a:custGeom>
            <a:grpFill/>
            <a:ln w="0">
              <a:solidFill>
                <a:schemeClr val="bg1"/>
              </a:solidFill>
              <a:prstDash val="solid"/>
              <a:round/>
              <a:headEnd/>
              <a:tailEnd/>
            </a:ln>
          </p:spPr>
          <p:txBody>
            <a:bodyPr/>
            <a:lstStyle/>
            <a:p>
              <a:pPr>
                <a:defRPr/>
              </a:pPr>
              <a:endParaRPr lang="it-IT"/>
            </a:p>
          </p:txBody>
        </p:sp>
        <p:sp>
          <p:nvSpPr>
            <p:cNvPr id="11" name="Freeform 137"/>
            <p:cNvSpPr>
              <a:spLocks/>
            </p:cNvSpPr>
            <p:nvPr/>
          </p:nvSpPr>
          <p:spPr bwMode="auto">
            <a:xfrm>
              <a:off x="-800100" y="4759325"/>
              <a:ext cx="566737" cy="346075"/>
            </a:xfrm>
            <a:custGeom>
              <a:avLst/>
              <a:gdLst>
                <a:gd name="T0" fmla="*/ 310 w 594"/>
                <a:gd name="T1" fmla="*/ 149 h 363"/>
                <a:gd name="T2" fmla="*/ 310 w 594"/>
                <a:gd name="T3" fmla="*/ 149 h 363"/>
                <a:gd name="T4" fmla="*/ 303 w 594"/>
                <a:gd name="T5" fmla="*/ 148 h 363"/>
                <a:gd name="T6" fmla="*/ 276 w 594"/>
                <a:gd name="T7" fmla="*/ 69 h 363"/>
                <a:gd name="T8" fmla="*/ 289 w 594"/>
                <a:gd name="T9" fmla="*/ 33 h 363"/>
                <a:gd name="T10" fmla="*/ 308 w 594"/>
                <a:gd name="T11" fmla="*/ 23 h 363"/>
                <a:gd name="T12" fmla="*/ 316 w 594"/>
                <a:gd name="T13" fmla="*/ 15 h 363"/>
                <a:gd name="T14" fmla="*/ 301 w 594"/>
                <a:gd name="T15" fmla="*/ 14 h 363"/>
                <a:gd name="T16" fmla="*/ 253 w 594"/>
                <a:gd name="T17" fmla="*/ 30 h 363"/>
                <a:gd name="T18" fmla="*/ 210 w 594"/>
                <a:gd name="T19" fmla="*/ 42 h 363"/>
                <a:gd name="T20" fmla="*/ 206 w 594"/>
                <a:gd name="T21" fmla="*/ 47 h 363"/>
                <a:gd name="T22" fmla="*/ 215 w 594"/>
                <a:gd name="T23" fmla="*/ 51 h 363"/>
                <a:gd name="T24" fmla="*/ 235 w 594"/>
                <a:gd name="T25" fmla="*/ 69 h 363"/>
                <a:gd name="T26" fmla="*/ 245 w 594"/>
                <a:gd name="T27" fmla="*/ 93 h 363"/>
                <a:gd name="T28" fmla="*/ 271 w 594"/>
                <a:gd name="T29" fmla="*/ 160 h 363"/>
                <a:gd name="T30" fmla="*/ 266 w 594"/>
                <a:gd name="T31" fmla="*/ 166 h 363"/>
                <a:gd name="T32" fmla="*/ 102 w 594"/>
                <a:gd name="T33" fmla="*/ 228 h 363"/>
                <a:gd name="T34" fmla="*/ 91 w 594"/>
                <a:gd name="T35" fmla="*/ 226 h 363"/>
                <a:gd name="T36" fmla="*/ 63 w 594"/>
                <a:gd name="T37" fmla="*/ 145 h 363"/>
                <a:gd name="T38" fmla="*/ 69 w 594"/>
                <a:gd name="T39" fmla="*/ 103 h 363"/>
                <a:gd name="T40" fmla="*/ 93 w 594"/>
                <a:gd name="T41" fmla="*/ 90 h 363"/>
                <a:gd name="T42" fmla="*/ 101 w 594"/>
                <a:gd name="T43" fmla="*/ 81 h 363"/>
                <a:gd name="T44" fmla="*/ 90 w 594"/>
                <a:gd name="T45" fmla="*/ 79 h 363"/>
                <a:gd name="T46" fmla="*/ 36 w 594"/>
                <a:gd name="T47" fmla="*/ 96 h 363"/>
                <a:gd name="T48" fmla="*/ 5 w 594"/>
                <a:gd name="T49" fmla="*/ 103 h 363"/>
                <a:gd name="T50" fmla="*/ 0 w 594"/>
                <a:gd name="T51" fmla="*/ 109 h 363"/>
                <a:gd name="T52" fmla="*/ 8 w 594"/>
                <a:gd name="T53" fmla="*/ 116 h 363"/>
                <a:gd name="T54" fmla="*/ 18 w 594"/>
                <a:gd name="T55" fmla="*/ 137 h 363"/>
                <a:gd name="T56" fmla="*/ 71 w 594"/>
                <a:gd name="T57" fmla="*/ 275 h 363"/>
                <a:gd name="T58" fmla="*/ 98 w 594"/>
                <a:gd name="T59" fmla="*/ 352 h 363"/>
                <a:gd name="T60" fmla="*/ 109 w 594"/>
                <a:gd name="T61" fmla="*/ 361 h 363"/>
                <a:gd name="T62" fmla="*/ 111 w 594"/>
                <a:gd name="T63" fmla="*/ 350 h 363"/>
                <a:gd name="T64" fmla="*/ 105 w 594"/>
                <a:gd name="T65" fmla="*/ 329 h 363"/>
                <a:gd name="T66" fmla="*/ 134 w 594"/>
                <a:gd name="T67" fmla="*/ 292 h 363"/>
                <a:gd name="T68" fmla="*/ 273 w 594"/>
                <a:gd name="T69" fmla="*/ 239 h 363"/>
                <a:gd name="T70" fmla="*/ 388 w 594"/>
                <a:gd name="T71" fmla="*/ 195 h 363"/>
                <a:gd name="T72" fmla="*/ 529 w 594"/>
                <a:gd name="T73" fmla="*/ 145 h 363"/>
                <a:gd name="T74" fmla="*/ 571 w 594"/>
                <a:gd name="T75" fmla="*/ 147 h 363"/>
                <a:gd name="T76" fmla="*/ 581 w 594"/>
                <a:gd name="T77" fmla="*/ 164 h 363"/>
                <a:gd name="T78" fmla="*/ 589 w 594"/>
                <a:gd name="T79" fmla="*/ 170 h 363"/>
                <a:gd name="T80" fmla="*/ 591 w 594"/>
                <a:gd name="T81" fmla="*/ 157 h 363"/>
                <a:gd name="T82" fmla="*/ 564 w 594"/>
                <a:gd name="T83" fmla="*/ 91 h 363"/>
                <a:gd name="T84" fmla="*/ 536 w 594"/>
                <a:gd name="T85" fmla="*/ 10 h 363"/>
                <a:gd name="T86" fmla="*/ 525 w 594"/>
                <a:gd name="T87" fmla="*/ 1 h 363"/>
                <a:gd name="T88" fmla="*/ 523 w 594"/>
                <a:gd name="T89" fmla="*/ 12 h 363"/>
                <a:gd name="T90" fmla="*/ 531 w 594"/>
                <a:gd name="T91" fmla="*/ 39 h 363"/>
                <a:gd name="T92" fmla="*/ 502 w 594"/>
                <a:gd name="T93" fmla="*/ 74 h 363"/>
                <a:gd name="T94" fmla="*/ 363 w 594"/>
                <a:gd name="T95" fmla="*/ 129 h 363"/>
                <a:gd name="T96" fmla="*/ 310 w 594"/>
                <a:gd name="T97" fmla="*/ 14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4" h="363">
                  <a:moveTo>
                    <a:pt x="310" y="149"/>
                  </a:moveTo>
                  <a:lnTo>
                    <a:pt x="310" y="149"/>
                  </a:lnTo>
                  <a:cubicBezTo>
                    <a:pt x="306" y="151"/>
                    <a:pt x="304" y="150"/>
                    <a:pt x="303" y="148"/>
                  </a:cubicBezTo>
                  <a:cubicBezTo>
                    <a:pt x="300" y="139"/>
                    <a:pt x="278" y="83"/>
                    <a:pt x="276" y="69"/>
                  </a:cubicBezTo>
                  <a:cubicBezTo>
                    <a:pt x="272" y="52"/>
                    <a:pt x="281" y="40"/>
                    <a:pt x="289" y="33"/>
                  </a:cubicBezTo>
                  <a:cubicBezTo>
                    <a:pt x="296" y="28"/>
                    <a:pt x="304" y="24"/>
                    <a:pt x="308" y="23"/>
                  </a:cubicBezTo>
                  <a:cubicBezTo>
                    <a:pt x="313" y="21"/>
                    <a:pt x="317" y="18"/>
                    <a:pt x="316" y="15"/>
                  </a:cubicBezTo>
                  <a:cubicBezTo>
                    <a:pt x="314" y="10"/>
                    <a:pt x="307" y="12"/>
                    <a:pt x="301" y="14"/>
                  </a:cubicBezTo>
                  <a:cubicBezTo>
                    <a:pt x="297" y="16"/>
                    <a:pt x="266" y="26"/>
                    <a:pt x="253" y="30"/>
                  </a:cubicBezTo>
                  <a:cubicBezTo>
                    <a:pt x="232" y="36"/>
                    <a:pt x="214" y="40"/>
                    <a:pt x="210" y="42"/>
                  </a:cubicBezTo>
                  <a:cubicBezTo>
                    <a:pt x="206" y="43"/>
                    <a:pt x="205" y="45"/>
                    <a:pt x="206" y="47"/>
                  </a:cubicBezTo>
                  <a:cubicBezTo>
                    <a:pt x="207" y="50"/>
                    <a:pt x="210" y="50"/>
                    <a:pt x="215" y="51"/>
                  </a:cubicBezTo>
                  <a:cubicBezTo>
                    <a:pt x="225" y="53"/>
                    <a:pt x="231" y="60"/>
                    <a:pt x="235" y="69"/>
                  </a:cubicBezTo>
                  <a:cubicBezTo>
                    <a:pt x="239" y="76"/>
                    <a:pt x="241" y="84"/>
                    <a:pt x="245" y="93"/>
                  </a:cubicBezTo>
                  <a:lnTo>
                    <a:pt x="271" y="160"/>
                  </a:lnTo>
                  <a:cubicBezTo>
                    <a:pt x="272" y="163"/>
                    <a:pt x="270" y="164"/>
                    <a:pt x="266" y="166"/>
                  </a:cubicBezTo>
                  <a:lnTo>
                    <a:pt x="102" y="228"/>
                  </a:lnTo>
                  <a:cubicBezTo>
                    <a:pt x="95" y="230"/>
                    <a:pt x="92" y="229"/>
                    <a:pt x="91" y="226"/>
                  </a:cubicBezTo>
                  <a:lnTo>
                    <a:pt x="63" y="145"/>
                  </a:lnTo>
                  <a:cubicBezTo>
                    <a:pt x="56" y="125"/>
                    <a:pt x="61" y="110"/>
                    <a:pt x="69" y="103"/>
                  </a:cubicBezTo>
                  <a:cubicBezTo>
                    <a:pt x="77" y="96"/>
                    <a:pt x="88" y="92"/>
                    <a:pt x="93" y="90"/>
                  </a:cubicBezTo>
                  <a:cubicBezTo>
                    <a:pt x="100" y="87"/>
                    <a:pt x="103" y="85"/>
                    <a:pt x="101" y="81"/>
                  </a:cubicBezTo>
                  <a:cubicBezTo>
                    <a:pt x="100" y="77"/>
                    <a:pt x="96" y="78"/>
                    <a:pt x="90" y="79"/>
                  </a:cubicBezTo>
                  <a:cubicBezTo>
                    <a:pt x="82" y="81"/>
                    <a:pt x="43" y="95"/>
                    <a:pt x="36" y="96"/>
                  </a:cubicBezTo>
                  <a:cubicBezTo>
                    <a:pt x="18" y="101"/>
                    <a:pt x="10" y="102"/>
                    <a:pt x="5" y="103"/>
                  </a:cubicBezTo>
                  <a:cubicBezTo>
                    <a:pt x="2" y="105"/>
                    <a:pt x="0" y="107"/>
                    <a:pt x="0" y="109"/>
                  </a:cubicBezTo>
                  <a:cubicBezTo>
                    <a:pt x="1" y="112"/>
                    <a:pt x="5" y="114"/>
                    <a:pt x="8" y="116"/>
                  </a:cubicBezTo>
                  <a:cubicBezTo>
                    <a:pt x="12" y="121"/>
                    <a:pt x="14" y="127"/>
                    <a:pt x="18" y="137"/>
                  </a:cubicBezTo>
                  <a:cubicBezTo>
                    <a:pt x="24" y="149"/>
                    <a:pt x="64" y="255"/>
                    <a:pt x="71" y="275"/>
                  </a:cubicBezTo>
                  <a:cubicBezTo>
                    <a:pt x="77" y="290"/>
                    <a:pt x="88" y="324"/>
                    <a:pt x="98" y="352"/>
                  </a:cubicBezTo>
                  <a:cubicBezTo>
                    <a:pt x="101" y="359"/>
                    <a:pt x="104" y="363"/>
                    <a:pt x="109" y="361"/>
                  </a:cubicBezTo>
                  <a:cubicBezTo>
                    <a:pt x="113" y="360"/>
                    <a:pt x="113" y="355"/>
                    <a:pt x="111" y="350"/>
                  </a:cubicBezTo>
                  <a:cubicBezTo>
                    <a:pt x="108" y="343"/>
                    <a:pt x="105" y="334"/>
                    <a:pt x="105" y="329"/>
                  </a:cubicBezTo>
                  <a:cubicBezTo>
                    <a:pt x="103" y="310"/>
                    <a:pt x="112" y="302"/>
                    <a:pt x="134" y="292"/>
                  </a:cubicBezTo>
                  <a:cubicBezTo>
                    <a:pt x="155" y="283"/>
                    <a:pt x="173" y="276"/>
                    <a:pt x="273" y="239"/>
                  </a:cubicBezTo>
                  <a:lnTo>
                    <a:pt x="388" y="195"/>
                  </a:lnTo>
                  <a:cubicBezTo>
                    <a:pt x="451" y="171"/>
                    <a:pt x="501" y="153"/>
                    <a:pt x="529" y="145"/>
                  </a:cubicBezTo>
                  <a:cubicBezTo>
                    <a:pt x="549" y="140"/>
                    <a:pt x="564" y="137"/>
                    <a:pt x="571" y="147"/>
                  </a:cubicBezTo>
                  <a:cubicBezTo>
                    <a:pt x="574" y="151"/>
                    <a:pt x="578" y="157"/>
                    <a:pt x="581" y="164"/>
                  </a:cubicBezTo>
                  <a:cubicBezTo>
                    <a:pt x="583" y="170"/>
                    <a:pt x="586" y="172"/>
                    <a:pt x="589" y="170"/>
                  </a:cubicBezTo>
                  <a:cubicBezTo>
                    <a:pt x="594" y="168"/>
                    <a:pt x="594" y="164"/>
                    <a:pt x="591" y="157"/>
                  </a:cubicBezTo>
                  <a:cubicBezTo>
                    <a:pt x="584" y="137"/>
                    <a:pt x="569" y="105"/>
                    <a:pt x="564" y="91"/>
                  </a:cubicBezTo>
                  <a:cubicBezTo>
                    <a:pt x="559" y="77"/>
                    <a:pt x="549" y="43"/>
                    <a:pt x="536" y="10"/>
                  </a:cubicBezTo>
                  <a:cubicBezTo>
                    <a:pt x="533" y="2"/>
                    <a:pt x="530" y="0"/>
                    <a:pt x="525" y="1"/>
                  </a:cubicBezTo>
                  <a:cubicBezTo>
                    <a:pt x="522" y="3"/>
                    <a:pt x="521" y="5"/>
                    <a:pt x="523" y="12"/>
                  </a:cubicBezTo>
                  <a:cubicBezTo>
                    <a:pt x="526" y="20"/>
                    <a:pt x="529" y="32"/>
                    <a:pt x="531" y="39"/>
                  </a:cubicBezTo>
                  <a:cubicBezTo>
                    <a:pt x="534" y="56"/>
                    <a:pt x="521" y="65"/>
                    <a:pt x="502" y="74"/>
                  </a:cubicBezTo>
                  <a:cubicBezTo>
                    <a:pt x="476" y="87"/>
                    <a:pt x="426" y="105"/>
                    <a:pt x="363" y="129"/>
                  </a:cubicBezTo>
                  <a:lnTo>
                    <a:pt x="310" y="149"/>
                  </a:lnTo>
                  <a:close/>
                </a:path>
              </a:pathLst>
            </a:custGeom>
            <a:grpFill/>
            <a:ln w="0">
              <a:solidFill>
                <a:schemeClr val="bg1"/>
              </a:solidFill>
              <a:prstDash val="solid"/>
              <a:round/>
              <a:headEnd/>
              <a:tailEnd/>
            </a:ln>
          </p:spPr>
          <p:txBody>
            <a:bodyPr/>
            <a:lstStyle/>
            <a:p>
              <a:pPr>
                <a:defRPr/>
              </a:pPr>
              <a:endParaRPr lang="it-IT"/>
            </a:p>
          </p:txBody>
        </p:sp>
        <p:sp>
          <p:nvSpPr>
            <p:cNvPr id="12" name="Freeform 138"/>
            <p:cNvSpPr>
              <a:spLocks/>
            </p:cNvSpPr>
            <p:nvPr/>
          </p:nvSpPr>
          <p:spPr bwMode="auto">
            <a:xfrm>
              <a:off x="-865188" y="4394200"/>
              <a:ext cx="527050" cy="376238"/>
            </a:xfrm>
            <a:custGeom>
              <a:avLst/>
              <a:gdLst>
                <a:gd name="T0" fmla="*/ 209 w 553"/>
                <a:gd name="T1" fmla="*/ 228 h 394"/>
                <a:gd name="T2" fmla="*/ 209 w 553"/>
                <a:gd name="T3" fmla="*/ 228 h 394"/>
                <a:gd name="T4" fmla="*/ 64 w 553"/>
                <a:gd name="T5" fmla="*/ 260 h 394"/>
                <a:gd name="T6" fmla="*/ 20 w 553"/>
                <a:gd name="T7" fmla="*/ 249 h 394"/>
                <a:gd name="T8" fmla="*/ 13 w 553"/>
                <a:gd name="T9" fmla="*/ 228 h 394"/>
                <a:gd name="T10" fmla="*/ 5 w 553"/>
                <a:gd name="T11" fmla="*/ 220 h 394"/>
                <a:gd name="T12" fmla="*/ 1 w 553"/>
                <a:gd name="T13" fmla="*/ 233 h 394"/>
                <a:gd name="T14" fmla="*/ 21 w 553"/>
                <a:gd name="T15" fmla="*/ 307 h 394"/>
                <a:gd name="T16" fmla="*/ 36 w 553"/>
                <a:gd name="T17" fmla="*/ 382 h 394"/>
                <a:gd name="T18" fmla="*/ 45 w 553"/>
                <a:gd name="T19" fmla="*/ 393 h 394"/>
                <a:gd name="T20" fmla="*/ 49 w 553"/>
                <a:gd name="T21" fmla="*/ 382 h 394"/>
                <a:gd name="T22" fmla="*/ 47 w 553"/>
                <a:gd name="T23" fmla="*/ 364 h 394"/>
                <a:gd name="T24" fmla="*/ 80 w 553"/>
                <a:gd name="T25" fmla="*/ 331 h 394"/>
                <a:gd name="T26" fmla="*/ 225 w 553"/>
                <a:gd name="T27" fmla="*/ 296 h 394"/>
                <a:gd name="T28" fmla="*/ 345 w 553"/>
                <a:gd name="T29" fmla="*/ 268 h 394"/>
                <a:gd name="T30" fmla="*/ 491 w 553"/>
                <a:gd name="T31" fmla="*/ 238 h 394"/>
                <a:gd name="T32" fmla="*/ 533 w 553"/>
                <a:gd name="T33" fmla="*/ 245 h 394"/>
                <a:gd name="T34" fmla="*/ 540 w 553"/>
                <a:gd name="T35" fmla="*/ 264 h 394"/>
                <a:gd name="T36" fmla="*/ 548 w 553"/>
                <a:gd name="T37" fmla="*/ 271 h 394"/>
                <a:gd name="T38" fmla="*/ 552 w 553"/>
                <a:gd name="T39" fmla="*/ 259 h 394"/>
                <a:gd name="T40" fmla="*/ 534 w 553"/>
                <a:gd name="T41" fmla="*/ 190 h 394"/>
                <a:gd name="T42" fmla="*/ 501 w 553"/>
                <a:gd name="T43" fmla="*/ 30 h 394"/>
                <a:gd name="T44" fmla="*/ 475 w 553"/>
                <a:gd name="T45" fmla="*/ 0 h 394"/>
                <a:gd name="T46" fmla="*/ 394 w 553"/>
                <a:gd name="T47" fmla="*/ 10 h 394"/>
                <a:gd name="T48" fmla="*/ 384 w 553"/>
                <a:gd name="T49" fmla="*/ 17 h 394"/>
                <a:gd name="T50" fmla="*/ 395 w 553"/>
                <a:gd name="T51" fmla="*/ 21 h 394"/>
                <a:gd name="T52" fmla="*/ 440 w 553"/>
                <a:gd name="T53" fmla="*/ 25 h 394"/>
                <a:gd name="T54" fmla="*/ 473 w 553"/>
                <a:gd name="T55" fmla="*/ 85 h 394"/>
                <a:gd name="T56" fmla="*/ 474 w 553"/>
                <a:gd name="T57" fmla="*/ 155 h 394"/>
                <a:gd name="T58" fmla="*/ 329 w 553"/>
                <a:gd name="T59" fmla="*/ 200 h 394"/>
                <a:gd name="T60" fmla="*/ 209 w 553"/>
                <a:gd name="T61" fmla="*/ 22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3" h="394">
                  <a:moveTo>
                    <a:pt x="209" y="228"/>
                  </a:moveTo>
                  <a:lnTo>
                    <a:pt x="209" y="228"/>
                  </a:lnTo>
                  <a:cubicBezTo>
                    <a:pt x="105" y="252"/>
                    <a:pt x="86" y="256"/>
                    <a:pt x="64" y="260"/>
                  </a:cubicBezTo>
                  <a:cubicBezTo>
                    <a:pt x="40" y="265"/>
                    <a:pt x="27" y="263"/>
                    <a:pt x="20" y="249"/>
                  </a:cubicBezTo>
                  <a:cubicBezTo>
                    <a:pt x="17" y="243"/>
                    <a:pt x="15" y="234"/>
                    <a:pt x="13" y="228"/>
                  </a:cubicBezTo>
                  <a:cubicBezTo>
                    <a:pt x="12" y="222"/>
                    <a:pt x="10" y="219"/>
                    <a:pt x="5" y="220"/>
                  </a:cubicBezTo>
                  <a:cubicBezTo>
                    <a:pt x="0" y="221"/>
                    <a:pt x="0" y="225"/>
                    <a:pt x="1" y="233"/>
                  </a:cubicBezTo>
                  <a:cubicBezTo>
                    <a:pt x="6" y="254"/>
                    <a:pt x="18" y="294"/>
                    <a:pt x="21" y="307"/>
                  </a:cubicBezTo>
                  <a:cubicBezTo>
                    <a:pt x="24" y="322"/>
                    <a:pt x="30" y="356"/>
                    <a:pt x="36" y="382"/>
                  </a:cubicBezTo>
                  <a:cubicBezTo>
                    <a:pt x="38" y="390"/>
                    <a:pt x="40" y="394"/>
                    <a:pt x="45" y="393"/>
                  </a:cubicBezTo>
                  <a:cubicBezTo>
                    <a:pt x="50" y="392"/>
                    <a:pt x="50" y="388"/>
                    <a:pt x="49" y="382"/>
                  </a:cubicBezTo>
                  <a:cubicBezTo>
                    <a:pt x="47" y="375"/>
                    <a:pt x="46" y="368"/>
                    <a:pt x="47" y="364"/>
                  </a:cubicBezTo>
                  <a:cubicBezTo>
                    <a:pt x="47" y="344"/>
                    <a:pt x="57" y="337"/>
                    <a:pt x="80" y="331"/>
                  </a:cubicBezTo>
                  <a:cubicBezTo>
                    <a:pt x="102" y="325"/>
                    <a:pt x="121" y="320"/>
                    <a:pt x="225" y="296"/>
                  </a:cubicBezTo>
                  <a:lnTo>
                    <a:pt x="345" y="268"/>
                  </a:lnTo>
                  <a:cubicBezTo>
                    <a:pt x="408" y="254"/>
                    <a:pt x="462" y="241"/>
                    <a:pt x="491" y="238"/>
                  </a:cubicBezTo>
                  <a:cubicBezTo>
                    <a:pt x="512" y="235"/>
                    <a:pt x="527" y="234"/>
                    <a:pt x="533" y="245"/>
                  </a:cubicBezTo>
                  <a:cubicBezTo>
                    <a:pt x="535" y="249"/>
                    <a:pt x="538" y="256"/>
                    <a:pt x="540" y="264"/>
                  </a:cubicBezTo>
                  <a:cubicBezTo>
                    <a:pt x="542" y="270"/>
                    <a:pt x="544" y="272"/>
                    <a:pt x="548" y="271"/>
                  </a:cubicBezTo>
                  <a:cubicBezTo>
                    <a:pt x="552" y="270"/>
                    <a:pt x="553" y="266"/>
                    <a:pt x="552" y="259"/>
                  </a:cubicBezTo>
                  <a:cubicBezTo>
                    <a:pt x="547" y="237"/>
                    <a:pt x="537" y="203"/>
                    <a:pt x="534" y="190"/>
                  </a:cubicBezTo>
                  <a:cubicBezTo>
                    <a:pt x="524" y="146"/>
                    <a:pt x="519" y="109"/>
                    <a:pt x="501" y="30"/>
                  </a:cubicBezTo>
                  <a:cubicBezTo>
                    <a:pt x="495" y="2"/>
                    <a:pt x="490" y="0"/>
                    <a:pt x="475" y="0"/>
                  </a:cubicBezTo>
                  <a:cubicBezTo>
                    <a:pt x="454" y="0"/>
                    <a:pt x="402" y="8"/>
                    <a:pt x="394" y="10"/>
                  </a:cubicBezTo>
                  <a:cubicBezTo>
                    <a:pt x="386" y="12"/>
                    <a:pt x="383" y="13"/>
                    <a:pt x="384" y="17"/>
                  </a:cubicBezTo>
                  <a:cubicBezTo>
                    <a:pt x="385" y="21"/>
                    <a:pt x="389" y="22"/>
                    <a:pt x="395" y="21"/>
                  </a:cubicBezTo>
                  <a:cubicBezTo>
                    <a:pt x="408" y="19"/>
                    <a:pt x="429" y="21"/>
                    <a:pt x="440" y="25"/>
                  </a:cubicBezTo>
                  <a:cubicBezTo>
                    <a:pt x="461" y="35"/>
                    <a:pt x="467" y="56"/>
                    <a:pt x="473" y="85"/>
                  </a:cubicBezTo>
                  <a:cubicBezTo>
                    <a:pt x="483" y="128"/>
                    <a:pt x="482" y="143"/>
                    <a:pt x="474" y="155"/>
                  </a:cubicBezTo>
                  <a:cubicBezTo>
                    <a:pt x="464" y="169"/>
                    <a:pt x="417" y="180"/>
                    <a:pt x="329" y="200"/>
                  </a:cubicBezTo>
                  <a:lnTo>
                    <a:pt x="209" y="228"/>
                  </a:lnTo>
                  <a:close/>
                </a:path>
              </a:pathLst>
            </a:custGeom>
            <a:grpFill/>
            <a:ln w="0">
              <a:solidFill>
                <a:schemeClr val="bg1"/>
              </a:solidFill>
              <a:prstDash val="solid"/>
              <a:round/>
              <a:headEnd/>
              <a:tailEnd/>
            </a:ln>
          </p:spPr>
          <p:txBody>
            <a:bodyPr/>
            <a:lstStyle/>
            <a:p>
              <a:pPr>
                <a:defRPr/>
              </a:pPr>
              <a:endParaRPr lang="it-IT"/>
            </a:p>
          </p:txBody>
        </p:sp>
        <p:sp>
          <p:nvSpPr>
            <p:cNvPr id="13" name="Freeform 139"/>
            <p:cNvSpPr>
              <a:spLocks noEditPoints="1"/>
            </p:cNvSpPr>
            <p:nvPr/>
          </p:nvSpPr>
          <p:spPr bwMode="auto">
            <a:xfrm>
              <a:off x="-952500" y="3930650"/>
              <a:ext cx="541337" cy="450850"/>
            </a:xfrm>
            <a:custGeom>
              <a:avLst/>
              <a:gdLst>
                <a:gd name="T0" fmla="*/ 558 w 567"/>
                <a:gd name="T1" fmla="*/ 225 h 473"/>
                <a:gd name="T2" fmla="*/ 558 w 567"/>
                <a:gd name="T3" fmla="*/ 225 h 473"/>
                <a:gd name="T4" fmla="*/ 258 w 567"/>
                <a:gd name="T5" fmla="*/ 9 h 473"/>
                <a:gd name="T6" fmla="*/ 8 w 567"/>
                <a:gd name="T7" fmla="*/ 250 h 473"/>
                <a:gd name="T8" fmla="*/ 296 w 567"/>
                <a:gd name="T9" fmla="*/ 466 h 473"/>
                <a:gd name="T10" fmla="*/ 558 w 567"/>
                <a:gd name="T11" fmla="*/ 225 h 473"/>
                <a:gd name="T12" fmla="*/ 521 w 567"/>
                <a:gd name="T13" fmla="*/ 203 h 473"/>
                <a:gd name="T14" fmla="*/ 521 w 567"/>
                <a:gd name="T15" fmla="*/ 203 h 473"/>
                <a:gd name="T16" fmla="*/ 270 w 567"/>
                <a:gd name="T17" fmla="*/ 390 h 473"/>
                <a:gd name="T18" fmla="*/ 43 w 567"/>
                <a:gd name="T19" fmla="*/ 264 h 473"/>
                <a:gd name="T20" fmla="*/ 288 w 567"/>
                <a:gd name="T21" fmla="*/ 86 h 473"/>
                <a:gd name="T22" fmla="*/ 521 w 567"/>
                <a:gd name="T23" fmla="*/ 2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473">
                  <a:moveTo>
                    <a:pt x="558" y="225"/>
                  </a:moveTo>
                  <a:lnTo>
                    <a:pt x="558" y="225"/>
                  </a:lnTo>
                  <a:cubicBezTo>
                    <a:pt x="550" y="83"/>
                    <a:pt x="418" y="0"/>
                    <a:pt x="258" y="9"/>
                  </a:cubicBezTo>
                  <a:cubicBezTo>
                    <a:pt x="97" y="18"/>
                    <a:pt x="0" y="110"/>
                    <a:pt x="8" y="250"/>
                  </a:cubicBezTo>
                  <a:cubicBezTo>
                    <a:pt x="18" y="418"/>
                    <a:pt x="176" y="473"/>
                    <a:pt x="296" y="466"/>
                  </a:cubicBezTo>
                  <a:cubicBezTo>
                    <a:pt x="420" y="459"/>
                    <a:pt x="567" y="386"/>
                    <a:pt x="558" y="225"/>
                  </a:cubicBezTo>
                  <a:close/>
                  <a:moveTo>
                    <a:pt x="521" y="203"/>
                  </a:moveTo>
                  <a:lnTo>
                    <a:pt x="521" y="203"/>
                  </a:lnTo>
                  <a:cubicBezTo>
                    <a:pt x="527" y="311"/>
                    <a:pt x="415" y="382"/>
                    <a:pt x="270" y="390"/>
                  </a:cubicBezTo>
                  <a:cubicBezTo>
                    <a:pt x="95" y="400"/>
                    <a:pt x="46" y="329"/>
                    <a:pt x="43" y="264"/>
                  </a:cubicBezTo>
                  <a:cubicBezTo>
                    <a:pt x="38" y="172"/>
                    <a:pt x="131" y="95"/>
                    <a:pt x="288" y="86"/>
                  </a:cubicBezTo>
                  <a:cubicBezTo>
                    <a:pt x="490" y="75"/>
                    <a:pt x="519" y="164"/>
                    <a:pt x="521" y="203"/>
                  </a:cubicBezTo>
                  <a:close/>
                </a:path>
              </a:pathLst>
            </a:custGeom>
            <a:grpFill/>
            <a:ln w="0">
              <a:solidFill>
                <a:schemeClr val="bg1"/>
              </a:solidFill>
              <a:prstDash val="solid"/>
              <a:round/>
              <a:headEnd/>
              <a:tailEnd/>
            </a:ln>
          </p:spPr>
          <p:txBody>
            <a:bodyPr/>
            <a:lstStyle/>
            <a:p>
              <a:pPr>
                <a:defRPr/>
              </a:pPr>
              <a:endParaRPr lang="it-IT"/>
            </a:p>
          </p:txBody>
        </p:sp>
        <p:sp>
          <p:nvSpPr>
            <p:cNvPr id="14" name="Freeform 140"/>
            <p:cNvSpPr>
              <a:spLocks noEditPoints="1"/>
            </p:cNvSpPr>
            <p:nvPr/>
          </p:nvSpPr>
          <p:spPr bwMode="auto">
            <a:xfrm>
              <a:off x="-933450" y="3473451"/>
              <a:ext cx="563562" cy="409575"/>
            </a:xfrm>
            <a:custGeom>
              <a:avLst/>
              <a:gdLst>
                <a:gd name="T0" fmla="*/ 331 w 591"/>
                <a:gd name="T1" fmla="*/ 352 h 430"/>
                <a:gd name="T2" fmla="*/ 331 w 591"/>
                <a:gd name="T3" fmla="*/ 352 h 430"/>
                <a:gd name="T4" fmla="*/ 478 w 591"/>
                <a:gd name="T5" fmla="*/ 377 h 430"/>
                <a:gd name="T6" fmla="*/ 514 w 591"/>
                <a:gd name="T7" fmla="*/ 399 h 430"/>
                <a:gd name="T8" fmla="*/ 514 w 591"/>
                <a:gd name="T9" fmla="*/ 420 h 430"/>
                <a:gd name="T10" fmla="*/ 518 w 591"/>
                <a:gd name="T11" fmla="*/ 429 h 430"/>
                <a:gd name="T12" fmla="*/ 527 w 591"/>
                <a:gd name="T13" fmla="*/ 419 h 430"/>
                <a:gd name="T14" fmla="*/ 535 w 591"/>
                <a:gd name="T15" fmla="*/ 351 h 430"/>
                <a:gd name="T16" fmla="*/ 550 w 591"/>
                <a:gd name="T17" fmla="*/ 270 h 430"/>
                <a:gd name="T18" fmla="*/ 544 w 591"/>
                <a:gd name="T19" fmla="*/ 258 h 430"/>
                <a:gd name="T20" fmla="*/ 538 w 591"/>
                <a:gd name="T21" fmla="*/ 264 h 430"/>
                <a:gd name="T22" fmla="*/ 531 w 591"/>
                <a:gd name="T23" fmla="*/ 291 h 430"/>
                <a:gd name="T24" fmla="*/ 489 w 591"/>
                <a:gd name="T25" fmla="*/ 306 h 430"/>
                <a:gd name="T26" fmla="*/ 341 w 591"/>
                <a:gd name="T27" fmla="*/ 286 h 430"/>
                <a:gd name="T28" fmla="*/ 331 w 591"/>
                <a:gd name="T29" fmla="*/ 285 h 430"/>
                <a:gd name="T30" fmla="*/ 326 w 591"/>
                <a:gd name="T31" fmla="*/ 279 h 430"/>
                <a:gd name="T32" fmla="*/ 335 w 591"/>
                <a:gd name="T33" fmla="*/ 231 h 430"/>
                <a:gd name="T34" fmla="*/ 341 w 591"/>
                <a:gd name="T35" fmla="*/ 222 h 430"/>
                <a:gd name="T36" fmla="*/ 446 w 591"/>
                <a:gd name="T37" fmla="*/ 182 h 430"/>
                <a:gd name="T38" fmla="*/ 559 w 591"/>
                <a:gd name="T39" fmla="*/ 122 h 430"/>
                <a:gd name="T40" fmla="*/ 582 w 591"/>
                <a:gd name="T41" fmla="*/ 65 h 430"/>
                <a:gd name="T42" fmla="*/ 590 w 591"/>
                <a:gd name="T43" fmla="*/ 12 h 430"/>
                <a:gd name="T44" fmla="*/ 584 w 591"/>
                <a:gd name="T45" fmla="*/ 0 h 430"/>
                <a:gd name="T46" fmla="*/ 578 w 591"/>
                <a:gd name="T47" fmla="*/ 6 h 430"/>
                <a:gd name="T48" fmla="*/ 573 w 591"/>
                <a:gd name="T49" fmla="*/ 21 h 430"/>
                <a:gd name="T50" fmla="*/ 517 w 591"/>
                <a:gd name="T51" fmla="*/ 76 h 430"/>
                <a:gd name="T52" fmla="*/ 316 w 591"/>
                <a:gd name="T53" fmla="*/ 168 h 430"/>
                <a:gd name="T54" fmla="*/ 172 w 591"/>
                <a:gd name="T55" fmla="*/ 71 h 430"/>
                <a:gd name="T56" fmla="*/ 71 w 591"/>
                <a:gd name="T57" fmla="*/ 94 h 430"/>
                <a:gd name="T58" fmla="*/ 25 w 591"/>
                <a:gd name="T59" fmla="*/ 191 h 430"/>
                <a:gd name="T60" fmla="*/ 15 w 591"/>
                <a:gd name="T61" fmla="*/ 270 h 430"/>
                <a:gd name="T62" fmla="*/ 1 w 591"/>
                <a:gd name="T63" fmla="*/ 345 h 430"/>
                <a:gd name="T64" fmla="*/ 6 w 591"/>
                <a:gd name="T65" fmla="*/ 358 h 430"/>
                <a:gd name="T66" fmla="*/ 13 w 591"/>
                <a:gd name="T67" fmla="*/ 350 h 430"/>
                <a:gd name="T68" fmla="*/ 19 w 591"/>
                <a:gd name="T69" fmla="*/ 329 h 430"/>
                <a:gd name="T70" fmla="*/ 62 w 591"/>
                <a:gd name="T71" fmla="*/ 311 h 430"/>
                <a:gd name="T72" fmla="*/ 209 w 591"/>
                <a:gd name="T73" fmla="*/ 333 h 430"/>
                <a:gd name="T74" fmla="*/ 331 w 591"/>
                <a:gd name="T75" fmla="*/ 352 h 430"/>
                <a:gd name="T76" fmla="*/ 63 w 591"/>
                <a:gd name="T77" fmla="*/ 243 h 430"/>
                <a:gd name="T78" fmla="*/ 63 w 591"/>
                <a:gd name="T79" fmla="*/ 243 h 430"/>
                <a:gd name="T80" fmla="*/ 54 w 591"/>
                <a:gd name="T81" fmla="*/ 237 h 430"/>
                <a:gd name="T82" fmla="*/ 56 w 591"/>
                <a:gd name="T83" fmla="*/ 207 h 430"/>
                <a:gd name="T84" fmla="*/ 196 w 591"/>
                <a:gd name="T85" fmla="*/ 142 h 430"/>
                <a:gd name="T86" fmla="*/ 295 w 591"/>
                <a:gd name="T87" fmla="*/ 190 h 430"/>
                <a:gd name="T88" fmla="*/ 301 w 591"/>
                <a:gd name="T89" fmla="*/ 232 h 430"/>
                <a:gd name="T90" fmla="*/ 287 w 591"/>
                <a:gd name="T91" fmla="*/ 273 h 430"/>
                <a:gd name="T92" fmla="*/ 274 w 591"/>
                <a:gd name="T93" fmla="*/ 276 h 430"/>
                <a:gd name="T94" fmla="*/ 63 w 591"/>
                <a:gd name="T95" fmla="*/ 243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430">
                  <a:moveTo>
                    <a:pt x="331" y="352"/>
                  </a:moveTo>
                  <a:lnTo>
                    <a:pt x="331" y="352"/>
                  </a:lnTo>
                  <a:cubicBezTo>
                    <a:pt x="395" y="362"/>
                    <a:pt x="450" y="370"/>
                    <a:pt x="478" y="377"/>
                  </a:cubicBezTo>
                  <a:cubicBezTo>
                    <a:pt x="498" y="383"/>
                    <a:pt x="513" y="388"/>
                    <a:pt x="514" y="399"/>
                  </a:cubicBezTo>
                  <a:cubicBezTo>
                    <a:pt x="515" y="405"/>
                    <a:pt x="515" y="411"/>
                    <a:pt x="514" y="420"/>
                  </a:cubicBezTo>
                  <a:cubicBezTo>
                    <a:pt x="513" y="426"/>
                    <a:pt x="514" y="429"/>
                    <a:pt x="518" y="429"/>
                  </a:cubicBezTo>
                  <a:cubicBezTo>
                    <a:pt x="523" y="430"/>
                    <a:pt x="525" y="427"/>
                    <a:pt x="527" y="419"/>
                  </a:cubicBezTo>
                  <a:cubicBezTo>
                    <a:pt x="530" y="397"/>
                    <a:pt x="533" y="362"/>
                    <a:pt x="535" y="351"/>
                  </a:cubicBezTo>
                  <a:cubicBezTo>
                    <a:pt x="536" y="343"/>
                    <a:pt x="545" y="302"/>
                    <a:pt x="550" y="270"/>
                  </a:cubicBezTo>
                  <a:cubicBezTo>
                    <a:pt x="551" y="263"/>
                    <a:pt x="549" y="259"/>
                    <a:pt x="544" y="258"/>
                  </a:cubicBezTo>
                  <a:cubicBezTo>
                    <a:pt x="541" y="258"/>
                    <a:pt x="539" y="259"/>
                    <a:pt x="538" y="264"/>
                  </a:cubicBezTo>
                  <a:cubicBezTo>
                    <a:pt x="537" y="271"/>
                    <a:pt x="534" y="283"/>
                    <a:pt x="531" y="291"/>
                  </a:cubicBezTo>
                  <a:cubicBezTo>
                    <a:pt x="526" y="307"/>
                    <a:pt x="510" y="308"/>
                    <a:pt x="489" y="306"/>
                  </a:cubicBezTo>
                  <a:cubicBezTo>
                    <a:pt x="460" y="305"/>
                    <a:pt x="405" y="296"/>
                    <a:pt x="341" y="286"/>
                  </a:cubicBezTo>
                  <a:lnTo>
                    <a:pt x="331" y="285"/>
                  </a:lnTo>
                  <a:cubicBezTo>
                    <a:pt x="327" y="284"/>
                    <a:pt x="326" y="282"/>
                    <a:pt x="326" y="279"/>
                  </a:cubicBezTo>
                  <a:lnTo>
                    <a:pt x="335" y="231"/>
                  </a:lnTo>
                  <a:cubicBezTo>
                    <a:pt x="336" y="227"/>
                    <a:pt x="337" y="224"/>
                    <a:pt x="341" y="222"/>
                  </a:cubicBezTo>
                  <a:cubicBezTo>
                    <a:pt x="353" y="216"/>
                    <a:pt x="404" y="198"/>
                    <a:pt x="446" y="182"/>
                  </a:cubicBezTo>
                  <a:cubicBezTo>
                    <a:pt x="504" y="159"/>
                    <a:pt x="540" y="143"/>
                    <a:pt x="559" y="122"/>
                  </a:cubicBezTo>
                  <a:cubicBezTo>
                    <a:pt x="571" y="109"/>
                    <a:pt x="577" y="96"/>
                    <a:pt x="582" y="65"/>
                  </a:cubicBezTo>
                  <a:lnTo>
                    <a:pt x="590" y="12"/>
                  </a:lnTo>
                  <a:cubicBezTo>
                    <a:pt x="591" y="5"/>
                    <a:pt x="590" y="1"/>
                    <a:pt x="584" y="0"/>
                  </a:cubicBezTo>
                  <a:cubicBezTo>
                    <a:pt x="581" y="0"/>
                    <a:pt x="579" y="2"/>
                    <a:pt x="578" y="6"/>
                  </a:cubicBezTo>
                  <a:cubicBezTo>
                    <a:pt x="577" y="10"/>
                    <a:pt x="576" y="15"/>
                    <a:pt x="573" y="21"/>
                  </a:cubicBezTo>
                  <a:cubicBezTo>
                    <a:pt x="570" y="29"/>
                    <a:pt x="562" y="51"/>
                    <a:pt x="517" y="76"/>
                  </a:cubicBezTo>
                  <a:cubicBezTo>
                    <a:pt x="469" y="102"/>
                    <a:pt x="401" y="131"/>
                    <a:pt x="316" y="168"/>
                  </a:cubicBezTo>
                  <a:cubicBezTo>
                    <a:pt x="267" y="103"/>
                    <a:pt x="223" y="79"/>
                    <a:pt x="172" y="71"/>
                  </a:cubicBezTo>
                  <a:cubicBezTo>
                    <a:pt x="125" y="64"/>
                    <a:pt x="86" y="80"/>
                    <a:pt x="71" y="94"/>
                  </a:cubicBezTo>
                  <a:cubicBezTo>
                    <a:pt x="41" y="120"/>
                    <a:pt x="31" y="156"/>
                    <a:pt x="25" y="191"/>
                  </a:cubicBezTo>
                  <a:cubicBezTo>
                    <a:pt x="23" y="208"/>
                    <a:pt x="18" y="251"/>
                    <a:pt x="15" y="270"/>
                  </a:cubicBezTo>
                  <a:cubicBezTo>
                    <a:pt x="13" y="281"/>
                    <a:pt x="6" y="316"/>
                    <a:pt x="1" y="345"/>
                  </a:cubicBezTo>
                  <a:cubicBezTo>
                    <a:pt x="0" y="354"/>
                    <a:pt x="1" y="358"/>
                    <a:pt x="6" y="358"/>
                  </a:cubicBezTo>
                  <a:cubicBezTo>
                    <a:pt x="11" y="359"/>
                    <a:pt x="12" y="356"/>
                    <a:pt x="13" y="350"/>
                  </a:cubicBezTo>
                  <a:cubicBezTo>
                    <a:pt x="15" y="342"/>
                    <a:pt x="17" y="333"/>
                    <a:pt x="19" y="329"/>
                  </a:cubicBezTo>
                  <a:cubicBezTo>
                    <a:pt x="26" y="311"/>
                    <a:pt x="38" y="308"/>
                    <a:pt x="62" y="311"/>
                  </a:cubicBezTo>
                  <a:cubicBezTo>
                    <a:pt x="84" y="313"/>
                    <a:pt x="104" y="316"/>
                    <a:pt x="209" y="333"/>
                  </a:cubicBezTo>
                  <a:lnTo>
                    <a:pt x="331" y="352"/>
                  </a:lnTo>
                  <a:close/>
                  <a:moveTo>
                    <a:pt x="63" y="243"/>
                  </a:moveTo>
                  <a:lnTo>
                    <a:pt x="63" y="243"/>
                  </a:lnTo>
                  <a:cubicBezTo>
                    <a:pt x="58" y="242"/>
                    <a:pt x="55" y="241"/>
                    <a:pt x="54" y="237"/>
                  </a:cubicBezTo>
                  <a:cubicBezTo>
                    <a:pt x="53" y="231"/>
                    <a:pt x="54" y="221"/>
                    <a:pt x="56" y="207"/>
                  </a:cubicBezTo>
                  <a:cubicBezTo>
                    <a:pt x="61" y="174"/>
                    <a:pt x="98" y="126"/>
                    <a:pt x="196" y="142"/>
                  </a:cubicBezTo>
                  <a:cubicBezTo>
                    <a:pt x="253" y="150"/>
                    <a:pt x="282" y="171"/>
                    <a:pt x="295" y="190"/>
                  </a:cubicBezTo>
                  <a:cubicBezTo>
                    <a:pt x="303" y="202"/>
                    <a:pt x="304" y="209"/>
                    <a:pt x="301" y="232"/>
                  </a:cubicBezTo>
                  <a:cubicBezTo>
                    <a:pt x="299" y="246"/>
                    <a:pt x="294" y="262"/>
                    <a:pt x="287" y="273"/>
                  </a:cubicBezTo>
                  <a:cubicBezTo>
                    <a:pt x="285" y="276"/>
                    <a:pt x="282" y="277"/>
                    <a:pt x="274" y="276"/>
                  </a:cubicBezTo>
                  <a:lnTo>
                    <a:pt x="63" y="243"/>
                  </a:lnTo>
                  <a:close/>
                </a:path>
              </a:pathLst>
            </a:custGeom>
            <a:grpFill/>
            <a:ln w="0">
              <a:solidFill>
                <a:schemeClr val="bg1"/>
              </a:solidFill>
              <a:prstDash val="solid"/>
              <a:round/>
              <a:headEnd/>
              <a:tailEnd/>
            </a:ln>
          </p:spPr>
          <p:txBody>
            <a:bodyPr/>
            <a:lstStyle/>
            <a:p>
              <a:pPr>
                <a:defRPr/>
              </a:pPr>
              <a:endParaRPr lang="it-IT"/>
            </a:p>
          </p:txBody>
        </p:sp>
        <p:sp>
          <p:nvSpPr>
            <p:cNvPr id="15" name="Freeform 141"/>
            <p:cNvSpPr>
              <a:spLocks/>
            </p:cNvSpPr>
            <p:nvPr/>
          </p:nvSpPr>
          <p:spPr bwMode="auto">
            <a:xfrm>
              <a:off x="-841375" y="3041651"/>
              <a:ext cx="563562" cy="400050"/>
            </a:xfrm>
            <a:custGeom>
              <a:avLst/>
              <a:gdLst>
                <a:gd name="T0" fmla="*/ 327 w 591"/>
                <a:gd name="T1" fmla="*/ 308 h 418"/>
                <a:gd name="T2" fmla="*/ 327 w 591"/>
                <a:gd name="T3" fmla="*/ 308 h 418"/>
                <a:gd name="T4" fmla="*/ 468 w 591"/>
                <a:gd name="T5" fmla="*/ 358 h 418"/>
                <a:gd name="T6" fmla="*/ 499 w 591"/>
                <a:gd name="T7" fmla="*/ 386 h 418"/>
                <a:gd name="T8" fmla="*/ 495 w 591"/>
                <a:gd name="T9" fmla="*/ 406 h 418"/>
                <a:gd name="T10" fmla="*/ 498 w 591"/>
                <a:gd name="T11" fmla="*/ 416 h 418"/>
                <a:gd name="T12" fmla="*/ 508 w 591"/>
                <a:gd name="T13" fmla="*/ 408 h 418"/>
                <a:gd name="T14" fmla="*/ 529 w 591"/>
                <a:gd name="T15" fmla="*/ 340 h 418"/>
                <a:gd name="T16" fmla="*/ 582 w 591"/>
                <a:gd name="T17" fmla="*/ 194 h 418"/>
                <a:gd name="T18" fmla="*/ 575 w 591"/>
                <a:gd name="T19" fmla="*/ 159 h 418"/>
                <a:gd name="T20" fmla="*/ 503 w 591"/>
                <a:gd name="T21" fmla="*/ 128 h 418"/>
                <a:gd name="T22" fmla="*/ 490 w 591"/>
                <a:gd name="T23" fmla="*/ 128 h 418"/>
                <a:gd name="T24" fmla="*/ 498 w 591"/>
                <a:gd name="T25" fmla="*/ 137 h 418"/>
                <a:gd name="T26" fmla="*/ 539 w 591"/>
                <a:gd name="T27" fmla="*/ 178 h 418"/>
                <a:gd name="T28" fmla="*/ 530 w 591"/>
                <a:gd name="T29" fmla="*/ 230 h 418"/>
                <a:gd name="T30" fmla="*/ 453 w 591"/>
                <a:gd name="T31" fmla="*/ 275 h 418"/>
                <a:gd name="T32" fmla="*/ 350 w 591"/>
                <a:gd name="T33" fmla="*/ 241 h 418"/>
                <a:gd name="T34" fmla="*/ 297 w 591"/>
                <a:gd name="T35" fmla="*/ 223 h 418"/>
                <a:gd name="T36" fmla="*/ 292 w 591"/>
                <a:gd name="T37" fmla="*/ 218 h 418"/>
                <a:gd name="T38" fmla="*/ 319 w 591"/>
                <a:gd name="T39" fmla="*/ 143 h 418"/>
                <a:gd name="T40" fmla="*/ 355 w 591"/>
                <a:gd name="T41" fmla="*/ 122 h 418"/>
                <a:gd name="T42" fmla="*/ 380 w 591"/>
                <a:gd name="T43" fmla="*/ 128 h 418"/>
                <a:gd name="T44" fmla="*/ 387 w 591"/>
                <a:gd name="T45" fmla="*/ 125 h 418"/>
                <a:gd name="T46" fmla="*/ 376 w 591"/>
                <a:gd name="T47" fmla="*/ 116 h 418"/>
                <a:gd name="T48" fmla="*/ 332 w 591"/>
                <a:gd name="T49" fmla="*/ 99 h 418"/>
                <a:gd name="T50" fmla="*/ 285 w 591"/>
                <a:gd name="T51" fmla="*/ 78 h 418"/>
                <a:gd name="T52" fmla="*/ 279 w 591"/>
                <a:gd name="T53" fmla="*/ 80 h 418"/>
                <a:gd name="T54" fmla="*/ 284 w 591"/>
                <a:gd name="T55" fmla="*/ 91 h 418"/>
                <a:gd name="T56" fmla="*/ 286 w 591"/>
                <a:gd name="T57" fmla="*/ 120 h 418"/>
                <a:gd name="T58" fmla="*/ 259 w 591"/>
                <a:gd name="T59" fmla="*/ 206 h 418"/>
                <a:gd name="T60" fmla="*/ 250 w 591"/>
                <a:gd name="T61" fmla="*/ 207 h 418"/>
                <a:gd name="T62" fmla="*/ 82 w 591"/>
                <a:gd name="T63" fmla="*/ 150 h 418"/>
                <a:gd name="T64" fmla="*/ 76 w 591"/>
                <a:gd name="T65" fmla="*/ 144 h 418"/>
                <a:gd name="T66" fmla="*/ 104 w 591"/>
                <a:gd name="T67" fmla="*/ 70 h 418"/>
                <a:gd name="T68" fmla="*/ 140 w 591"/>
                <a:gd name="T69" fmla="*/ 42 h 418"/>
                <a:gd name="T70" fmla="*/ 165 w 591"/>
                <a:gd name="T71" fmla="*/ 47 h 418"/>
                <a:gd name="T72" fmla="*/ 176 w 591"/>
                <a:gd name="T73" fmla="*/ 45 h 418"/>
                <a:gd name="T74" fmla="*/ 171 w 591"/>
                <a:gd name="T75" fmla="*/ 38 h 418"/>
                <a:gd name="T76" fmla="*/ 128 w 591"/>
                <a:gd name="T77" fmla="*/ 20 h 418"/>
                <a:gd name="T78" fmla="*/ 86 w 591"/>
                <a:gd name="T79" fmla="*/ 1 h 418"/>
                <a:gd name="T80" fmla="*/ 79 w 591"/>
                <a:gd name="T81" fmla="*/ 3 h 418"/>
                <a:gd name="T82" fmla="*/ 79 w 591"/>
                <a:gd name="T83" fmla="*/ 12 h 418"/>
                <a:gd name="T84" fmla="*/ 75 w 591"/>
                <a:gd name="T85" fmla="*/ 36 h 418"/>
                <a:gd name="T86" fmla="*/ 31 w 591"/>
                <a:gd name="T87" fmla="*/ 169 h 418"/>
                <a:gd name="T88" fmla="*/ 3 w 591"/>
                <a:gd name="T89" fmla="*/ 245 h 418"/>
                <a:gd name="T90" fmla="*/ 5 w 591"/>
                <a:gd name="T91" fmla="*/ 259 h 418"/>
                <a:gd name="T92" fmla="*/ 14 w 591"/>
                <a:gd name="T93" fmla="*/ 252 h 418"/>
                <a:gd name="T94" fmla="*/ 23 w 591"/>
                <a:gd name="T95" fmla="*/ 232 h 418"/>
                <a:gd name="T96" fmla="*/ 69 w 591"/>
                <a:gd name="T97" fmla="*/ 222 h 418"/>
                <a:gd name="T98" fmla="*/ 210 w 591"/>
                <a:gd name="T99" fmla="*/ 268 h 418"/>
                <a:gd name="T100" fmla="*/ 327 w 591"/>
                <a:gd name="T101" fmla="*/ 30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91" h="418">
                  <a:moveTo>
                    <a:pt x="327" y="308"/>
                  </a:moveTo>
                  <a:lnTo>
                    <a:pt x="327" y="308"/>
                  </a:lnTo>
                  <a:cubicBezTo>
                    <a:pt x="388" y="328"/>
                    <a:pt x="441" y="346"/>
                    <a:pt x="468" y="358"/>
                  </a:cubicBezTo>
                  <a:cubicBezTo>
                    <a:pt x="486" y="367"/>
                    <a:pt x="500" y="374"/>
                    <a:pt x="499" y="386"/>
                  </a:cubicBezTo>
                  <a:cubicBezTo>
                    <a:pt x="499" y="391"/>
                    <a:pt x="498" y="398"/>
                    <a:pt x="495" y="406"/>
                  </a:cubicBezTo>
                  <a:cubicBezTo>
                    <a:pt x="493" y="412"/>
                    <a:pt x="495" y="415"/>
                    <a:pt x="498" y="416"/>
                  </a:cubicBezTo>
                  <a:cubicBezTo>
                    <a:pt x="503" y="418"/>
                    <a:pt x="506" y="415"/>
                    <a:pt x="508" y="408"/>
                  </a:cubicBezTo>
                  <a:cubicBezTo>
                    <a:pt x="515" y="386"/>
                    <a:pt x="525" y="352"/>
                    <a:pt x="529" y="340"/>
                  </a:cubicBezTo>
                  <a:cubicBezTo>
                    <a:pt x="539" y="309"/>
                    <a:pt x="555" y="274"/>
                    <a:pt x="582" y="194"/>
                  </a:cubicBezTo>
                  <a:cubicBezTo>
                    <a:pt x="589" y="174"/>
                    <a:pt x="591" y="169"/>
                    <a:pt x="575" y="159"/>
                  </a:cubicBezTo>
                  <a:cubicBezTo>
                    <a:pt x="562" y="152"/>
                    <a:pt x="518" y="133"/>
                    <a:pt x="503" y="128"/>
                  </a:cubicBezTo>
                  <a:cubicBezTo>
                    <a:pt x="497" y="125"/>
                    <a:pt x="491" y="124"/>
                    <a:pt x="490" y="128"/>
                  </a:cubicBezTo>
                  <a:cubicBezTo>
                    <a:pt x="489" y="132"/>
                    <a:pt x="491" y="134"/>
                    <a:pt x="498" y="137"/>
                  </a:cubicBezTo>
                  <a:cubicBezTo>
                    <a:pt x="524" y="150"/>
                    <a:pt x="536" y="161"/>
                    <a:pt x="539" y="178"/>
                  </a:cubicBezTo>
                  <a:cubicBezTo>
                    <a:pt x="542" y="194"/>
                    <a:pt x="535" y="216"/>
                    <a:pt x="530" y="230"/>
                  </a:cubicBezTo>
                  <a:cubicBezTo>
                    <a:pt x="512" y="285"/>
                    <a:pt x="499" y="290"/>
                    <a:pt x="453" y="275"/>
                  </a:cubicBezTo>
                  <a:cubicBezTo>
                    <a:pt x="433" y="269"/>
                    <a:pt x="372" y="248"/>
                    <a:pt x="350" y="241"/>
                  </a:cubicBezTo>
                  <a:lnTo>
                    <a:pt x="297" y="223"/>
                  </a:lnTo>
                  <a:cubicBezTo>
                    <a:pt x="293" y="222"/>
                    <a:pt x="291" y="220"/>
                    <a:pt x="292" y="218"/>
                  </a:cubicBezTo>
                  <a:cubicBezTo>
                    <a:pt x="296" y="205"/>
                    <a:pt x="314" y="152"/>
                    <a:pt x="319" y="143"/>
                  </a:cubicBezTo>
                  <a:cubicBezTo>
                    <a:pt x="328" y="124"/>
                    <a:pt x="341" y="120"/>
                    <a:pt x="355" y="122"/>
                  </a:cubicBezTo>
                  <a:cubicBezTo>
                    <a:pt x="364" y="123"/>
                    <a:pt x="373" y="126"/>
                    <a:pt x="380" y="128"/>
                  </a:cubicBezTo>
                  <a:cubicBezTo>
                    <a:pt x="383" y="129"/>
                    <a:pt x="386" y="128"/>
                    <a:pt x="387" y="125"/>
                  </a:cubicBezTo>
                  <a:cubicBezTo>
                    <a:pt x="389" y="120"/>
                    <a:pt x="381" y="118"/>
                    <a:pt x="376" y="116"/>
                  </a:cubicBezTo>
                  <a:cubicBezTo>
                    <a:pt x="372" y="114"/>
                    <a:pt x="345" y="104"/>
                    <a:pt x="332" y="99"/>
                  </a:cubicBezTo>
                  <a:cubicBezTo>
                    <a:pt x="299" y="86"/>
                    <a:pt x="289" y="79"/>
                    <a:pt x="285" y="78"/>
                  </a:cubicBezTo>
                  <a:cubicBezTo>
                    <a:pt x="281" y="77"/>
                    <a:pt x="279" y="78"/>
                    <a:pt x="279" y="80"/>
                  </a:cubicBezTo>
                  <a:cubicBezTo>
                    <a:pt x="278" y="83"/>
                    <a:pt x="280" y="86"/>
                    <a:pt x="284" y="91"/>
                  </a:cubicBezTo>
                  <a:cubicBezTo>
                    <a:pt x="289" y="98"/>
                    <a:pt x="289" y="107"/>
                    <a:pt x="286" y="120"/>
                  </a:cubicBezTo>
                  <a:cubicBezTo>
                    <a:pt x="283" y="133"/>
                    <a:pt x="262" y="194"/>
                    <a:pt x="259" y="206"/>
                  </a:cubicBezTo>
                  <a:cubicBezTo>
                    <a:pt x="257" y="209"/>
                    <a:pt x="255" y="209"/>
                    <a:pt x="250" y="207"/>
                  </a:cubicBezTo>
                  <a:lnTo>
                    <a:pt x="82" y="150"/>
                  </a:lnTo>
                  <a:cubicBezTo>
                    <a:pt x="77" y="149"/>
                    <a:pt x="75" y="147"/>
                    <a:pt x="76" y="144"/>
                  </a:cubicBezTo>
                  <a:cubicBezTo>
                    <a:pt x="80" y="134"/>
                    <a:pt x="100" y="78"/>
                    <a:pt x="104" y="70"/>
                  </a:cubicBezTo>
                  <a:cubicBezTo>
                    <a:pt x="117" y="45"/>
                    <a:pt x="127" y="42"/>
                    <a:pt x="140" y="42"/>
                  </a:cubicBezTo>
                  <a:cubicBezTo>
                    <a:pt x="149" y="42"/>
                    <a:pt x="161" y="46"/>
                    <a:pt x="165" y="47"/>
                  </a:cubicBezTo>
                  <a:cubicBezTo>
                    <a:pt x="171" y="49"/>
                    <a:pt x="175" y="49"/>
                    <a:pt x="176" y="45"/>
                  </a:cubicBezTo>
                  <a:cubicBezTo>
                    <a:pt x="178" y="42"/>
                    <a:pt x="174" y="39"/>
                    <a:pt x="171" y="38"/>
                  </a:cubicBezTo>
                  <a:cubicBezTo>
                    <a:pt x="163" y="34"/>
                    <a:pt x="134" y="23"/>
                    <a:pt x="128" y="20"/>
                  </a:cubicBezTo>
                  <a:cubicBezTo>
                    <a:pt x="98" y="8"/>
                    <a:pt x="91" y="3"/>
                    <a:pt x="86" y="1"/>
                  </a:cubicBezTo>
                  <a:cubicBezTo>
                    <a:pt x="83" y="0"/>
                    <a:pt x="80" y="0"/>
                    <a:pt x="79" y="3"/>
                  </a:cubicBezTo>
                  <a:cubicBezTo>
                    <a:pt x="78" y="5"/>
                    <a:pt x="79" y="9"/>
                    <a:pt x="79" y="12"/>
                  </a:cubicBezTo>
                  <a:cubicBezTo>
                    <a:pt x="79" y="17"/>
                    <a:pt x="77" y="26"/>
                    <a:pt x="75" y="36"/>
                  </a:cubicBezTo>
                  <a:cubicBezTo>
                    <a:pt x="72" y="47"/>
                    <a:pt x="37" y="152"/>
                    <a:pt x="31" y="169"/>
                  </a:cubicBezTo>
                  <a:cubicBezTo>
                    <a:pt x="26" y="184"/>
                    <a:pt x="13" y="217"/>
                    <a:pt x="3" y="245"/>
                  </a:cubicBezTo>
                  <a:cubicBezTo>
                    <a:pt x="0" y="253"/>
                    <a:pt x="1" y="258"/>
                    <a:pt x="5" y="259"/>
                  </a:cubicBezTo>
                  <a:cubicBezTo>
                    <a:pt x="10" y="261"/>
                    <a:pt x="12" y="258"/>
                    <a:pt x="14" y="252"/>
                  </a:cubicBezTo>
                  <a:cubicBezTo>
                    <a:pt x="17" y="245"/>
                    <a:pt x="20" y="236"/>
                    <a:pt x="23" y="232"/>
                  </a:cubicBezTo>
                  <a:cubicBezTo>
                    <a:pt x="34" y="216"/>
                    <a:pt x="46" y="215"/>
                    <a:pt x="69" y="222"/>
                  </a:cubicBezTo>
                  <a:cubicBezTo>
                    <a:pt x="90" y="228"/>
                    <a:pt x="109" y="234"/>
                    <a:pt x="210" y="268"/>
                  </a:cubicBezTo>
                  <a:lnTo>
                    <a:pt x="327" y="308"/>
                  </a:lnTo>
                  <a:close/>
                </a:path>
              </a:pathLst>
            </a:custGeom>
            <a:grpFill/>
            <a:ln w="0">
              <a:solidFill>
                <a:schemeClr val="bg1"/>
              </a:solidFill>
              <a:prstDash val="solid"/>
              <a:round/>
              <a:headEnd/>
              <a:tailEnd/>
            </a:ln>
          </p:spPr>
          <p:txBody>
            <a:bodyPr/>
            <a:lstStyle/>
            <a:p>
              <a:pPr>
                <a:defRPr/>
              </a:pPr>
              <a:endParaRPr lang="it-IT"/>
            </a:p>
          </p:txBody>
        </p:sp>
        <p:sp>
          <p:nvSpPr>
            <p:cNvPr id="16" name="Freeform 142"/>
            <p:cNvSpPr>
              <a:spLocks/>
            </p:cNvSpPr>
            <p:nvPr/>
          </p:nvSpPr>
          <p:spPr bwMode="auto">
            <a:xfrm>
              <a:off x="-708025" y="2527301"/>
              <a:ext cx="623887" cy="636588"/>
            </a:xfrm>
            <a:custGeom>
              <a:avLst/>
              <a:gdLst>
                <a:gd name="T0" fmla="*/ 149 w 654"/>
                <a:gd name="T1" fmla="*/ 402 h 666"/>
                <a:gd name="T2" fmla="*/ 149 w 654"/>
                <a:gd name="T3" fmla="*/ 402 h 666"/>
                <a:gd name="T4" fmla="*/ 150 w 654"/>
                <a:gd name="T5" fmla="*/ 401 h 666"/>
                <a:gd name="T6" fmla="*/ 369 w 654"/>
                <a:gd name="T7" fmla="*/ 367 h 666"/>
                <a:gd name="T8" fmla="*/ 629 w 654"/>
                <a:gd name="T9" fmla="*/ 318 h 666"/>
                <a:gd name="T10" fmla="*/ 652 w 654"/>
                <a:gd name="T11" fmla="*/ 309 h 666"/>
                <a:gd name="T12" fmla="*/ 636 w 654"/>
                <a:gd name="T13" fmla="*/ 292 h 666"/>
                <a:gd name="T14" fmla="*/ 249 w 654"/>
                <a:gd name="T15" fmla="*/ 77 h 666"/>
                <a:gd name="T16" fmla="*/ 206 w 654"/>
                <a:gd name="T17" fmla="*/ 31 h 666"/>
                <a:gd name="T18" fmla="*/ 212 w 654"/>
                <a:gd name="T19" fmla="*/ 15 h 666"/>
                <a:gd name="T20" fmla="*/ 211 w 654"/>
                <a:gd name="T21" fmla="*/ 3 h 666"/>
                <a:gd name="T22" fmla="*/ 200 w 654"/>
                <a:gd name="T23" fmla="*/ 11 h 666"/>
                <a:gd name="T24" fmla="*/ 176 w 654"/>
                <a:gd name="T25" fmla="*/ 61 h 666"/>
                <a:gd name="T26" fmla="*/ 142 w 654"/>
                <a:gd name="T27" fmla="*/ 120 h 666"/>
                <a:gd name="T28" fmla="*/ 140 w 654"/>
                <a:gd name="T29" fmla="*/ 136 h 666"/>
                <a:gd name="T30" fmla="*/ 150 w 654"/>
                <a:gd name="T31" fmla="*/ 131 h 666"/>
                <a:gd name="T32" fmla="*/ 168 w 654"/>
                <a:gd name="T33" fmla="*/ 106 h 666"/>
                <a:gd name="T34" fmla="*/ 233 w 654"/>
                <a:gd name="T35" fmla="*/ 119 h 666"/>
                <a:gd name="T36" fmla="*/ 513 w 654"/>
                <a:gd name="T37" fmla="*/ 264 h 666"/>
                <a:gd name="T38" fmla="*/ 511 w 654"/>
                <a:gd name="T39" fmla="*/ 266 h 666"/>
                <a:gd name="T40" fmla="*/ 312 w 654"/>
                <a:gd name="T41" fmla="*/ 299 h 666"/>
                <a:gd name="T42" fmla="*/ 31 w 654"/>
                <a:gd name="T43" fmla="*/ 346 h 666"/>
                <a:gd name="T44" fmla="*/ 2 w 654"/>
                <a:gd name="T45" fmla="*/ 354 h 666"/>
                <a:gd name="T46" fmla="*/ 20 w 654"/>
                <a:gd name="T47" fmla="*/ 372 h 666"/>
                <a:gd name="T48" fmla="*/ 383 w 654"/>
                <a:gd name="T49" fmla="*/ 573 h 666"/>
                <a:gd name="T50" fmla="*/ 452 w 654"/>
                <a:gd name="T51" fmla="*/ 629 h 666"/>
                <a:gd name="T52" fmla="*/ 443 w 654"/>
                <a:gd name="T53" fmla="*/ 653 h 666"/>
                <a:gd name="T54" fmla="*/ 444 w 654"/>
                <a:gd name="T55" fmla="*/ 664 h 666"/>
                <a:gd name="T56" fmla="*/ 456 w 654"/>
                <a:gd name="T57" fmla="*/ 656 h 666"/>
                <a:gd name="T58" fmla="*/ 482 w 654"/>
                <a:gd name="T59" fmla="*/ 602 h 666"/>
                <a:gd name="T60" fmla="*/ 517 w 654"/>
                <a:gd name="T61" fmla="*/ 541 h 666"/>
                <a:gd name="T62" fmla="*/ 517 w 654"/>
                <a:gd name="T63" fmla="*/ 527 h 666"/>
                <a:gd name="T64" fmla="*/ 508 w 654"/>
                <a:gd name="T65" fmla="*/ 532 h 666"/>
                <a:gd name="T66" fmla="*/ 490 w 654"/>
                <a:gd name="T67" fmla="*/ 556 h 666"/>
                <a:gd name="T68" fmla="*/ 412 w 654"/>
                <a:gd name="T69" fmla="*/ 536 h 666"/>
                <a:gd name="T70" fmla="*/ 149 w 654"/>
                <a:gd name="T71" fmla="*/ 402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4" h="666">
                  <a:moveTo>
                    <a:pt x="149" y="402"/>
                  </a:moveTo>
                  <a:lnTo>
                    <a:pt x="149" y="402"/>
                  </a:lnTo>
                  <a:lnTo>
                    <a:pt x="150" y="401"/>
                  </a:lnTo>
                  <a:cubicBezTo>
                    <a:pt x="166" y="398"/>
                    <a:pt x="273" y="385"/>
                    <a:pt x="369" y="367"/>
                  </a:cubicBezTo>
                  <a:cubicBezTo>
                    <a:pt x="460" y="349"/>
                    <a:pt x="575" y="330"/>
                    <a:pt x="629" y="318"/>
                  </a:cubicBezTo>
                  <a:cubicBezTo>
                    <a:pt x="639" y="317"/>
                    <a:pt x="649" y="314"/>
                    <a:pt x="652" y="309"/>
                  </a:cubicBezTo>
                  <a:cubicBezTo>
                    <a:pt x="654" y="304"/>
                    <a:pt x="649" y="300"/>
                    <a:pt x="636" y="292"/>
                  </a:cubicBezTo>
                  <a:lnTo>
                    <a:pt x="249" y="77"/>
                  </a:lnTo>
                  <a:cubicBezTo>
                    <a:pt x="215" y="58"/>
                    <a:pt x="204" y="47"/>
                    <a:pt x="206" y="31"/>
                  </a:cubicBezTo>
                  <a:cubicBezTo>
                    <a:pt x="207" y="24"/>
                    <a:pt x="210" y="20"/>
                    <a:pt x="212" y="15"/>
                  </a:cubicBezTo>
                  <a:cubicBezTo>
                    <a:pt x="215" y="9"/>
                    <a:pt x="215" y="5"/>
                    <a:pt x="211" y="3"/>
                  </a:cubicBezTo>
                  <a:cubicBezTo>
                    <a:pt x="207" y="0"/>
                    <a:pt x="203" y="5"/>
                    <a:pt x="200" y="11"/>
                  </a:cubicBezTo>
                  <a:cubicBezTo>
                    <a:pt x="187" y="36"/>
                    <a:pt x="179" y="55"/>
                    <a:pt x="176" y="61"/>
                  </a:cubicBezTo>
                  <a:cubicBezTo>
                    <a:pt x="170" y="71"/>
                    <a:pt x="155" y="94"/>
                    <a:pt x="142" y="120"/>
                  </a:cubicBezTo>
                  <a:cubicBezTo>
                    <a:pt x="138" y="127"/>
                    <a:pt x="135" y="133"/>
                    <a:pt x="140" y="136"/>
                  </a:cubicBezTo>
                  <a:cubicBezTo>
                    <a:pt x="144" y="138"/>
                    <a:pt x="147" y="137"/>
                    <a:pt x="150" y="131"/>
                  </a:cubicBezTo>
                  <a:cubicBezTo>
                    <a:pt x="154" y="124"/>
                    <a:pt x="160" y="112"/>
                    <a:pt x="168" y="106"/>
                  </a:cubicBezTo>
                  <a:cubicBezTo>
                    <a:pt x="180" y="98"/>
                    <a:pt x="195" y="100"/>
                    <a:pt x="233" y="119"/>
                  </a:cubicBezTo>
                  <a:lnTo>
                    <a:pt x="513" y="264"/>
                  </a:lnTo>
                  <a:lnTo>
                    <a:pt x="511" y="266"/>
                  </a:lnTo>
                  <a:cubicBezTo>
                    <a:pt x="497" y="269"/>
                    <a:pt x="372" y="288"/>
                    <a:pt x="312" y="299"/>
                  </a:cubicBezTo>
                  <a:cubicBezTo>
                    <a:pt x="184" y="323"/>
                    <a:pt x="43" y="344"/>
                    <a:pt x="31" y="346"/>
                  </a:cubicBezTo>
                  <a:cubicBezTo>
                    <a:pt x="16" y="348"/>
                    <a:pt x="5" y="348"/>
                    <a:pt x="2" y="354"/>
                  </a:cubicBezTo>
                  <a:cubicBezTo>
                    <a:pt x="0" y="359"/>
                    <a:pt x="8" y="365"/>
                    <a:pt x="20" y="372"/>
                  </a:cubicBezTo>
                  <a:lnTo>
                    <a:pt x="383" y="573"/>
                  </a:lnTo>
                  <a:cubicBezTo>
                    <a:pt x="437" y="602"/>
                    <a:pt x="454" y="614"/>
                    <a:pt x="452" y="629"/>
                  </a:cubicBezTo>
                  <a:cubicBezTo>
                    <a:pt x="450" y="637"/>
                    <a:pt x="446" y="647"/>
                    <a:pt x="443" y="653"/>
                  </a:cubicBezTo>
                  <a:cubicBezTo>
                    <a:pt x="440" y="658"/>
                    <a:pt x="440" y="662"/>
                    <a:pt x="444" y="664"/>
                  </a:cubicBezTo>
                  <a:cubicBezTo>
                    <a:pt x="449" y="666"/>
                    <a:pt x="452" y="662"/>
                    <a:pt x="456" y="656"/>
                  </a:cubicBezTo>
                  <a:cubicBezTo>
                    <a:pt x="469" y="630"/>
                    <a:pt x="480" y="606"/>
                    <a:pt x="482" y="602"/>
                  </a:cubicBezTo>
                  <a:cubicBezTo>
                    <a:pt x="487" y="592"/>
                    <a:pt x="500" y="573"/>
                    <a:pt x="517" y="541"/>
                  </a:cubicBezTo>
                  <a:cubicBezTo>
                    <a:pt x="521" y="534"/>
                    <a:pt x="522" y="529"/>
                    <a:pt x="517" y="527"/>
                  </a:cubicBezTo>
                  <a:cubicBezTo>
                    <a:pt x="513" y="525"/>
                    <a:pt x="511" y="527"/>
                    <a:pt x="508" y="532"/>
                  </a:cubicBezTo>
                  <a:cubicBezTo>
                    <a:pt x="503" y="540"/>
                    <a:pt x="498" y="549"/>
                    <a:pt x="490" y="556"/>
                  </a:cubicBezTo>
                  <a:cubicBezTo>
                    <a:pt x="480" y="563"/>
                    <a:pt x="460" y="561"/>
                    <a:pt x="412" y="536"/>
                  </a:cubicBezTo>
                  <a:lnTo>
                    <a:pt x="149" y="402"/>
                  </a:lnTo>
                  <a:close/>
                </a:path>
              </a:pathLst>
            </a:custGeom>
            <a:grpFill/>
            <a:ln w="0">
              <a:solidFill>
                <a:schemeClr val="bg1"/>
              </a:solidFill>
              <a:prstDash val="solid"/>
              <a:round/>
              <a:headEnd/>
              <a:tailEnd/>
            </a:ln>
          </p:spPr>
          <p:txBody>
            <a:bodyPr/>
            <a:lstStyle/>
            <a:p>
              <a:pPr>
                <a:defRPr/>
              </a:pPr>
              <a:endParaRPr lang="it-IT"/>
            </a:p>
          </p:txBody>
        </p:sp>
        <p:sp>
          <p:nvSpPr>
            <p:cNvPr id="17" name="Freeform 143"/>
            <p:cNvSpPr>
              <a:spLocks/>
            </p:cNvSpPr>
            <p:nvPr/>
          </p:nvSpPr>
          <p:spPr bwMode="auto">
            <a:xfrm>
              <a:off x="-427038" y="2141539"/>
              <a:ext cx="561975" cy="523875"/>
            </a:xfrm>
            <a:custGeom>
              <a:avLst/>
              <a:gdLst>
                <a:gd name="T0" fmla="*/ 350 w 589"/>
                <a:gd name="T1" fmla="*/ 382 h 548"/>
                <a:gd name="T2" fmla="*/ 350 w 589"/>
                <a:gd name="T3" fmla="*/ 382 h 548"/>
                <a:gd name="T4" fmla="*/ 462 w 589"/>
                <a:gd name="T5" fmla="*/ 479 h 548"/>
                <a:gd name="T6" fmla="*/ 481 w 589"/>
                <a:gd name="T7" fmla="*/ 517 h 548"/>
                <a:gd name="T8" fmla="*/ 471 w 589"/>
                <a:gd name="T9" fmla="*/ 534 h 548"/>
                <a:gd name="T10" fmla="*/ 469 w 589"/>
                <a:gd name="T11" fmla="*/ 544 h 548"/>
                <a:gd name="T12" fmla="*/ 482 w 589"/>
                <a:gd name="T13" fmla="*/ 540 h 548"/>
                <a:gd name="T14" fmla="*/ 525 w 589"/>
                <a:gd name="T15" fmla="*/ 485 h 548"/>
                <a:gd name="T16" fmla="*/ 583 w 589"/>
                <a:gd name="T17" fmla="*/ 418 h 548"/>
                <a:gd name="T18" fmla="*/ 585 w 589"/>
                <a:gd name="T19" fmla="*/ 406 h 548"/>
                <a:gd name="T20" fmla="*/ 575 w 589"/>
                <a:gd name="T21" fmla="*/ 409 h 548"/>
                <a:gd name="T22" fmla="*/ 554 w 589"/>
                <a:gd name="T23" fmla="*/ 429 h 548"/>
                <a:gd name="T24" fmla="*/ 511 w 589"/>
                <a:gd name="T25" fmla="*/ 422 h 548"/>
                <a:gd name="T26" fmla="*/ 395 w 589"/>
                <a:gd name="T27" fmla="*/ 328 h 548"/>
                <a:gd name="T28" fmla="*/ 174 w 589"/>
                <a:gd name="T29" fmla="*/ 143 h 548"/>
                <a:gd name="T30" fmla="*/ 221 w 589"/>
                <a:gd name="T31" fmla="*/ 90 h 548"/>
                <a:gd name="T32" fmla="*/ 294 w 589"/>
                <a:gd name="T33" fmla="*/ 65 h 548"/>
                <a:gd name="T34" fmla="*/ 300 w 589"/>
                <a:gd name="T35" fmla="*/ 69 h 548"/>
                <a:gd name="T36" fmla="*/ 315 w 589"/>
                <a:gd name="T37" fmla="*/ 74 h 548"/>
                <a:gd name="T38" fmla="*/ 309 w 589"/>
                <a:gd name="T39" fmla="*/ 62 h 548"/>
                <a:gd name="T40" fmla="*/ 248 w 589"/>
                <a:gd name="T41" fmla="*/ 9 h 548"/>
                <a:gd name="T42" fmla="*/ 234 w 589"/>
                <a:gd name="T43" fmla="*/ 3 h 548"/>
                <a:gd name="T44" fmla="*/ 205 w 589"/>
                <a:gd name="T45" fmla="*/ 49 h 548"/>
                <a:gd name="T46" fmla="*/ 62 w 589"/>
                <a:gd name="T47" fmla="*/ 220 h 548"/>
                <a:gd name="T48" fmla="*/ 24 w 589"/>
                <a:gd name="T49" fmla="*/ 260 h 548"/>
                <a:gd name="T50" fmla="*/ 2 w 589"/>
                <a:gd name="T51" fmla="*/ 274 h 548"/>
                <a:gd name="T52" fmla="*/ 8 w 589"/>
                <a:gd name="T53" fmla="*/ 287 h 548"/>
                <a:gd name="T54" fmla="*/ 62 w 589"/>
                <a:gd name="T55" fmla="*/ 348 h 548"/>
                <a:gd name="T56" fmla="*/ 74 w 589"/>
                <a:gd name="T57" fmla="*/ 351 h 548"/>
                <a:gd name="T58" fmla="*/ 71 w 589"/>
                <a:gd name="T59" fmla="*/ 341 h 548"/>
                <a:gd name="T60" fmla="*/ 59 w 589"/>
                <a:gd name="T61" fmla="*/ 318 h 548"/>
                <a:gd name="T62" fmla="*/ 78 w 589"/>
                <a:gd name="T63" fmla="*/ 263 h 548"/>
                <a:gd name="T64" fmla="*/ 129 w 589"/>
                <a:gd name="T65" fmla="*/ 197 h 548"/>
                <a:gd name="T66" fmla="*/ 350 w 589"/>
                <a:gd name="T67" fmla="*/ 38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9" h="548">
                  <a:moveTo>
                    <a:pt x="350" y="382"/>
                  </a:moveTo>
                  <a:lnTo>
                    <a:pt x="350" y="382"/>
                  </a:lnTo>
                  <a:cubicBezTo>
                    <a:pt x="400" y="423"/>
                    <a:pt x="442" y="458"/>
                    <a:pt x="462" y="479"/>
                  </a:cubicBezTo>
                  <a:cubicBezTo>
                    <a:pt x="477" y="494"/>
                    <a:pt x="486" y="506"/>
                    <a:pt x="481" y="517"/>
                  </a:cubicBezTo>
                  <a:cubicBezTo>
                    <a:pt x="479" y="521"/>
                    <a:pt x="476" y="528"/>
                    <a:pt x="471" y="534"/>
                  </a:cubicBezTo>
                  <a:cubicBezTo>
                    <a:pt x="466" y="539"/>
                    <a:pt x="466" y="542"/>
                    <a:pt x="469" y="544"/>
                  </a:cubicBezTo>
                  <a:cubicBezTo>
                    <a:pt x="473" y="548"/>
                    <a:pt x="477" y="546"/>
                    <a:pt x="482" y="540"/>
                  </a:cubicBezTo>
                  <a:cubicBezTo>
                    <a:pt x="496" y="523"/>
                    <a:pt x="517" y="495"/>
                    <a:pt x="525" y="485"/>
                  </a:cubicBezTo>
                  <a:cubicBezTo>
                    <a:pt x="535" y="473"/>
                    <a:pt x="560" y="447"/>
                    <a:pt x="583" y="418"/>
                  </a:cubicBezTo>
                  <a:cubicBezTo>
                    <a:pt x="587" y="414"/>
                    <a:pt x="589" y="409"/>
                    <a:pt x="585" y="406"/>
                  </a:cubicBezTo>
                  <a:cubicBezTo>
                    <a:pt x="582" y="403"/>
                    <a:pt x="579" y="404"/>
                    <a:pt x="575" y="409"/>
                  </a:cubicBezTo>
                  <a:cubicBezTo>
                    <a:pt x="569" y="415"/>
                    <a:pt x="560" y="424"/>
                    <a:pt x="554" y="429"/>
                  </a:cubicBezTo>
                  <a:cubicBezTo>
                    <a:pt x="541" y="440"/>
                    <a:pt x="527" y="433"/>
                    <a:pt x="511" y="422"/>
                  </a:cubicBezTo>
                  <a:cubicBezTo>
                    <a:pt x="486" y="405"/>
                    <a:pt x="445" y="369"/>
                    <a:pt x="395" y="328"/>
                  </a:cubicBezTo>
                  <a:lnTo>
                    <a:pt x="174" y="143"/>
                  </a:lnTo>
                  <a:lnTo>
                    <a:pt x="221" y="90"/>
                  </a:lnTo>
                  <a:cubicBezTo>
                    <a:pt x="254" y="53"/>
                    <a:pt x="279" y="54"/>
                    <a:pt x="294" y="65"/>
                  </a:cubicBezTo>
                  <a:lnTo>
                    <a:pt x="300" y="69"/>
                  </a:lnTo>
                  <a:cubicBezTo>
                    <a:pt x="309" y="76"/>
                    <a:pt x="312" y="77"/>
                    <a:pt x="315" y="74"/>
                  </a:cubicBezTo>
                  <a:cubicBezTo>
                    <a:pt x="317" y="71"/>
                    <a:pt x="314" y="67"/>
                    <a:pt x="309" y="62"/>
                  </a:cubicBezTo>
                  <a:cubicBezTo>
                    <a:pt x="295" y="51"/>
                    <a:pt x="259" y="19"/>
                    <a:pt x="248" y="9"/>
                  </a:cubicBezTo>
                  <a:cubicBezTo>
                    <a:pt x="240" y="2"/>
                    <a:pt x="236" y="0"/>
                    <a:pt x="234" y="3"/>
                  </a:cubicBezTo>
                  <a:cubicBezTo>
                    <a:pt x="231" y="7"/>
                    <a:pt x="228" y="21"/>
                    <a:pt x="205" y="49"/>
                  </a:cubicBezTo>
                  <a:lnTo>
                    <a:pt x="62" y="220"/>
                  </a:lnTo>
                  <a:cubicBezTo>
                    <a:pt x="50" y="234"/>
                    <a:pt x="36" y="249"/>
                    <a:pt x="24" y="260"/>
                  </a:cubicBezTo>
                  <a:cubicBezTo>
                    <a:pt x="14" y="270"/>
                    <a:pt x="5" y="270"/>
                    <a:pt x="2" y="274"/>
                  </a:cubicBezTo>
                  <a:cubicBezTo>
                    <a:pt x="0" y="276"/>
                    <a:pt x="2" y="280"/>
                    <a:pt x="8" y="287"/>
                  </a:cubicBezTo>
                  <a:cubicBezTo>
                    <a:pt x="11" y="292"/>
                    <a:pt x="53" y="341"/>
                    <a:pt x="62" y="348"/>
                  </a:cubicBezTo>
                  <a:cubicBezTo>
                    <a:pt x="68" y="353"/>
                    <a:pt x="71" y="354"/>
                    <a:pt x="74" y="351"/>
                  </a:cubicBezTo>
                  <a:cubicBezTo>
                    <a:pt x="76" y="349"/>
                    <a:pt x="75" y="346"/>
                    <a:pt x="71" y="341"/>
                  </a:cubicBezTo>
                  <a:cubicBezTo>
                    <a:pt x="68" y="337"/>
                    <a:pt x="63" y="329"/>
                    <a:pt x="59" y="318"/>
                  </a:cubicBezTo>
                  <a:cubicBezTo>
                    <a:pt x="52" y="302"/>
                    <a:pt x="58" y="289"/>
                    <a:pt x="78" y="263"/>
                  </a:cubicBezTo>
                  <a:lnTo>
                    <a:pt x="129" y="197"/>
                  </a:lnTo>
                  <a:lnTo>
                    <a:pt x="350" y="382"/>
                  </a:lnTo>
                  <a:close/>
                </a:path>
              </a:pathLst>
            </a:custGeom>
            <a:grpFill/>
            <a:ln w="0">
              <a:solidFill>
                <a:schemeClr val="bg1"/>
              </a:solidFill>
              <a:prstDash val="solid"/>
              <a:round/>
              <a:headEnd/>
              <a:tailEnd/>
            </a:ln>
          </p:spPr>
          <p:txBody>
            <a:bodyPr/>
            <a:lstStyle/>
            <a:p>
              <a:pPr>
                <a:defRPr/>
              </a:pPr>
              <a:endParaRPr lang="it-IT"/>
            </a:p>
          </p:txBody>
        </p:sp>
        <p:sp>
          <p:nvSpPr>
            <p:cNvPr id="18" name="Freeform 144"/>
            <p:cNvSpPr>
              <a:spLocks/>
            </p:cNvSpPr>
            <p:nvPr/>
          </p:nvSpPr>
          <p:spPr bwMode="auto">
            <a:xfrm>
              <a:off x="-125413" y="1971676"/>
              <a:ext cx="463550" cy="479425"/>
            </a:xfrm>
            <a:custGeom>
              <a:avLst/>
              <a:gdLst>
                <a:gd name="T0" fmla="*/ 253 w 486"/>
                <a:gd name="T1" fmla="*/ 320 h 502"/>
                <a:gd name="T2" fmla="*/ 253 w 486"/>
                <a:gd name="T3" fmla="*/ 320 h 502"/>
                <a:gd name="T4" fmla="*/ 353 w 486"/>
                <a:gd name="T5" fmla="*/ 436 h 502"/>
                <a:gd name="T6" fmla="*/ 365 w 486"/>
                <a:gd name="T7" fmla="*/ 473 h 502"/>
                <a:gd name="T8" fmla="*/ 351 w 486"/>
                <a:gd name="T9" fmla="*/ 488 h 502"/>
                <a:gd name="T10" fmla="*/ 349 w 486"/>
                <a:gd name="T11" fmla="*/ 498 h 502"/>
                <a:gd name="T12" fmla="*/ 362 w 486"/>
                <a:gd name="T13" fmla="*/ 496 h 502"/>
                <a:gd name="T14" fmla="*/ 413 w 486"/>
                <a:gd name="T15" fmla="*/ 447 h 502"/>
                <a:gd name="T16" fmla="*/ 479 w 486"/>
                <a:gd name="T17" fmla="*/ 390 h 502"/>
                <a:gd name="T18" fmla="*/ 483 w 486"/>
                <a:gd name="T19" fmla="*/ 378 h 502"/>
                <a:gd name="T20" fmla="*/ 472 w 486"/>
                <a:gd name="T21" fmla="*/ 380 h 502"/>
                <a:gd name="T22" fmla="*/ 449 w 486"/>
                <a:gd name="T23" fmla="*/ 397 h 502"/>
                <a:gd name="T24" fmla="*/ 409 w 486"/>
                <a:gd name="T25" fmla="*/ 386 h 502"/>
                <a:gd name="T26" fmla="*/ 305 w 486"/>
                <a:gd name="T27" fmla="*/ 274 h 502"/>
                <a:gd name="T28" fmla="*/ 222 w 486"/>
                <a:gd name="T29" fmla="*/ 182 h 502"/>
                <a:gd name="T30" fmla="*/ 125 w 486"/>
                <a:gd name="T31" fmla="*/ 70 h 502"/>
                <a:gd name="T32" fmla="*/ 113 w 486"/>
                <a:gd name="T33" fmla="*/ 27 h 502"/>
                <a:gd name="T34" fmla="*/ 124 w 486"/>
                <a:gd name="T35" fmla="*/ 14 h 502"/>
                <a:gd name="T36" fmla="*/ 126 w 486"/>
                <a:gd name="T37" fmla="*/ 3 h 502"/>
                <a:gd name="T38" fmla="*/ 114 w 486"/>
                <a:gd name="T39" fmla="*/ 6 h 502"/>
                <a:gd name="T40" fmla="*/ 64 w 486"/>
                <a:gd name="T41" fmla="*/ 54 h 502"/>
                <a:gd name="T42" fmla="*/ 9 w 486"/>
                <a:gd name="T43" fmla="*/ 101 h 502"/>
                <a:gd name="T44" fmla="*/ 3 w 486"/>
                <a:gd name="T45" fmla="*/ 114 h 502"/>
                <a:gd name="T46" fmla="*/ 14 w 486"/>
                <a:gd name="T47" fmla="*/ 113 h 502"/>
                <a:gd name="T48" fmla="*/ 31 w 486"/>
                <a:gd name="T49" fmla="*/ 102 h 502"/>
                <a:gd name="T50" fmla="*/ 71 w 486"/>
                <a:gd name="T51" fmla="*/ 118 h 502"/>
                <a:gd name="T52" fmla="*/ 171 w 486"/>
                <a:gd name="T53" fmla="*/ 228 h 502"/>
                <a:gd name="T54" fmla="*/ 253 w 486"/>
                <a:gd name="T55" fmla="*/ 320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02">
                  <a:moveTo>
                    <a:pt x="253" y="320"/>
                  </a:moveTo>
                  <a:lnTo>
                    <a:pt x="253" y="320"/>
                  </a:lnTo>
                  <a:cubicBezTo>
                    <a:pt x="299" y="371"/>
                    <a:pt x="336" y="412"/>
                    <a:pt x="353" y="436"/>
                  </a:cubicBezTo>
                  <a:cubicBezTo>
                    <a:pt x="366" y="452"/>
                    <a:pt x="371" y="463"/>
                    <a:pt x="365" y="473"/>
                  </a:cubicBezTo>
                  <a:cubicBezTo>
                    <a:pt x="362" y="477"/>
                    <a:pt x="358" y="483"/>
                    <a:pt x="351" y="488"/>
                  </a:cubicBezTo>
                  <a:cubicBezTo>
                    <a:pt x="346" y="493"/>
                    <a:pt x="346" y="496"/>
                    <a:pt x="349" y="498"/>
                  </a:cubicBezTo>
                  <a:cubicBezTo>
                    <a:pt x="352" y="502"/>
                    <a:pt x="356" y="501"/>
                    <a:pt x="362" y="496"/>
                  </a:cubicBezTo>
                  <a:cubicBezTo>
                    <a:pt x="378" y="481"/>
                    <a:pt x="403" y="456"/>
                    <a:pt x="413" y="447"/>
                  </a:cubicBezTo>
                  <a:cubicBezTo>
                    <a:pt x="424" y="437"/>
                    <a:pt x="452" y="415"/>
                    <a:pt x="479" y="390"/>
                  </a:cubicBezTo>
                  <a:cubicBezTo>
                    <a:pt x="484" y="386"/>
                    <a:pt x="486" y="382"/>
                    <a:pt x="483" y="378"/>
                  </a:cubicBezTo>
                  <a:cubicBezTo>
                    <a:pt x="480" y="375"/>
                    <a:pt x="477" y="376"/>
                    <a:pt x="472" y="380"/>
                  </a:cubicBezTo>
                  <a:cubicBezTo>
                    <a:pt x="466" y="385"/>
                    <a:pt x="456" y="393"/>
                    <a:pt x="449" y="397"/>
                  </a:cubicBezTo>
                  <a:cubicBezTo>
                    <a:pt x="435" y="406"/>
                    <a:pt x="423" y="399"/>
                    <a:pt x="409" y="386"/>
                  </a:cubicBezTo>
                  <a:cubicBezTo>
                    <a:pt x="387" y="365"/>
                    <a:pt x="350" y="324"/>
                    <a:pt x="305" y="274"/>
                  </a:cubicBezTo>
                  <a:lnTo>
                    <a:pt x="222" y="182"/>
                  </a:lnTo>
                  <a:cubicBezTo>
                    <a:pt x="151" y="102"/>
                    <a:pt x="138" y="88"/>
                    <a:pt x="125" y="70"/>
                  </a:cubicBezTo>
                  <a:cubicBezTo>
                    <a:pt x="109" y="51"/>
                    <a:pt x="104" y="40"/>
                    <a:pt x="113" y="27"/>
                  </a:cubicBezTo>
                  <a:cubicBezTo>
                    <a:pt x="117" y="21"/>
                    <a:pt x="120" y="18"/>
                    <a:pt x="124" y="14"/>
                  </a:cubicBezTo>
                  <a:cubicBezTo>
                    <a:pt x="129" y="10"/>
                    <a:pt x="130" y="7"/>
                    <a:pt x="126" y="3"/>
                  </a:cubicBezTo>
                  <a:cubicBezTo>
                    <a:pt x="124" y="0"/>
                    <a:pt x="119" y="2"/>
                    <a:pt x="114" y="6"/>
                  </a:cubicBezTo>
                  <a:cubicBezTo>
                    <a:pt x="98" y="21"/>
                    <a:pt x="75" y="44"/>
                    <a:pt x="64" y="54"/>
                  </a:cubicBezTo>
                  <a:cubicBezTo>
                    <a:pt x="52" y="65"/>
                    <a:pt x="25" y="87"/>
                    <a:pt x="9" y="101"/>
                  </a:cubicBezTo>
                  <a:cubicBezTo>
                    <a:pt x="2" y="107"/>
                    <a:pt x="0" y="111"/>
                    <a:pt x="3" y="114"/>
                  </a:cubicBezTo>
                  <a:cubicBezTo>
                    <a:pt x="6" y="118"/>
                    <a:pt x="10" y="117"/>
                    <a:pt x="14" y="113"/>
                  </a:cubicBezTo>
                  <a:cubicBezTo>
                    <a:pt x="19" y="109"/>
                    <a:pt x="25" y="105"/>
                    <a:pt x="31" y="102"/>
                  </a:cubicBezTo>
                  <a:cubicBezTo>
                    <a:pt x="42" y="96"/>
                    <a:pt x="54" y="101"/>
                    <a:pt x="71" y="118"/>
                  </a:cubicBezTo>
                  <a:cubicBezTo>
                    <a:pt x="87" y="134"/>
                    <a:pt x="100" y="149"/>
                    <a:pt x="171" y="228"/>
                  </a:cubicBezTo>
                  <a:lnTo>
                    <a:pt x="253" y="320"/>
                  </a:lnTo>
                  <a:close/>
                </a:path>
              </a:pathLst>
            </a:custGeom>
            <a:grpFill/>
            <a:ln w="0">
              <a:solidFill>
                <a:schemeClr val="bg1"/>
              </a:solidFill>
              <a:prstDash val="solid"/>
              <a:round/>
              <a:headEnd/>
              <a:tailEnd/>
            </a:ln>
          </p:spPr>
          <p:txBody>
            <a:bodyPr/>
            <a:lstStyle/>
            <a:p>
              <a:pPr>
                <a:defRPr/>
              </a:pPr>
              <a:endParaRPr lang="it-IT"/>
            </a:p>
          </p:txBody>
        </p:sp>
        <p:sp>
          <p:nvSpPr>
            <p:cNvPr id="19" name="Freeform 145"/>
            <p:cNvSpPr>
              <a:spLocks/>
            </p:cNvSpPr>
            <p:nvPr/>
          </p:nvSpPr>
          <p:spPr bwMode="auto">
            <a:xfrm>
              <a:off x="112712" y="1638301"/>
              <a:ext cx="571500" cy="668338"/>
            </a:xfrm>
            <a:custGeom>
              <a:avLst/>
              <a:gdLst>
                <a:gd name="T0" fmla="*/ 110 w 599"/>
                <a:gd name="T1" fmla="*/ 324 h 700"/>
                <a:gd name="T2" fmla="*/ 110 w 599"/>
                <a:gd name="T3" fmla="*/ 324 h 700"/>
                <a:gd name="T4" fmla="*/ 111 w 599"/>
                <a:gd name="T5" fmla="*/ 323 h 700"/>
                <a:gd name="T6" fmla="*/ 320 w 599"/>
                <a:gd name="T7" fmla="*/ 399 h 700"/>
                <a:gd name="T8" fmla="*/ 571 w 599"/>
                <a:gd name="T9" fmla="*/ 482 h 700"/>
                <a:gd name="T10" fmla="*/ 595 w 599"/>
                <a:gd name="T11" fmla="*/ 484 h 700"/>
                <a:gd name="T12" fmla="*/ 589 w 599"/>
                <a:gd name="T13" fmla="*/ 462 h 700"/>
                <a:gd name="T14" fmla="*/ 354 w 599"/>
                <a:gd name="T15" fmla="*/ 87 h 700"/>
                <a:gd name="T16" fmla="*/ 339 w 599"/>
                <a:gd name="T17" fmla="*/ 26 h 700"/>
                <a:gd name="T18" fmla="*/ 352 w 599"/>
                <a:gd name="T19" fmla="*/ 15 h 700"/>
                <a:gd name="T20" fmla="*/ 357 w 599"/>
                <a:gd name="T21" fmla="*/ 4 h 700"/>
                <a:gd name="T22" fmla="*/ 342 w 599"/>
                <a:gd name="T23" fmla="*/ 6 h 700"/>
                <a:gd name="T24" fmla="*/ 297 w 599"/>
                <a:gd name="T25" fmla="*/ 38 h 700"/>
                <a:gd name="T26" fmla="*/ 239 w 599"/>
                <a:gd name="T27" fmla="*/ 73 h 700"/>
                <a:gd name="T28" fmla="*/ 230 w 599"/>
                <a:gd name="T29" fmla="*/ 86 h 700"/>
                <a:gd name="T30" fmla="*/ 241 w 599"/>
                <a:gd name="T31" fmla="*/ 87 h 700"/>
                <a:gd name="T32" fmla="*/ 269 w 599"/>
                <a:gd name="T33" fmla="*/ 74 h 700"/>
                <a:gd name="T34" fmla="*/ 319 w 599"/>
                <a:gd name="T35" fmla="*/ 117 h 700"/>
                <a:gd name="T36" fmla="*/ 495 w 599"/>
                <a:gd name="T37" fmla="*/ 378 h 700"/>
                <a:gd name="T38" fmla="*/ 493 w 599"/>
                <a:gd name="T39" fmla="*/ 379 h 700"/>
                <a:gd name="T40" fmla="*/ 302 w 599"/>
                <a:gd name="T41" fmla="*/ 312 h 700"/>
                <a:gd name="T42" fmla="*/ 34 w 599"/>
                <a:gd name="T43" fmla="*/ 218 h 700"/>
                <a:gd name="T44" fmla="*/ 4 w 599"/>
                <a:gd name="T45" fmla="*/ 211 h 700"/>
                <a:gd name="T46" fmla="*/ 11 w 599"/>
                <a:gd name="T47" fmla="*/ 235 h 700"/>
                <a:gd name="T48" fmla="*/ 233 w 599"/>
                <a:gd name="T49" fmla="*/ 586 h 700"/>
                <a:gd name="T50" fmla="*/ 266 w 599"/>
                <a:gd name="T51" fmla="*/ 669 h 700"/>
                <a:gd name="T52" fmla="*/ 247 w 599"/>
                <a:gd name="T53" fmla="*/ 685 h 700"/>
                <a:gd name="T54" fmla="*/ 242 w 599"/>
                <a:gd name="T55" fmla="*/ 695 h 700"/>
                <a:gd name="T56" fmla="*/ 256 w 599"/>
                <a:gd name="T57" fmla="*/ 694 h 700"/>
                <a:gd name="T58" fmla="*/ 306 w 599"/>
                <a:gd name="T59" fmla="*/ 659 h 700"/>
                <a:gd name="T60" fmla="*/ 365 w 599"/>
                <a:gd name="T61" fmla="*/ 623 h 700"/>
                <a:gd name="T62" fmla="*/ 372 w 599"/>
                <a:gd name="T63" fmla="*/ 610 h 700"/>
                <a:gd name="T64" fmla="*/ 361 w 599"/>
                <a:gd name="T65" fmla="*/ 611 h 700"/>
                <a:gd name="T66" fmla="*/ 334 w 599"/>
                <a:gd name="T67" fmla="*/ 623 h 700"/>
                <a:gd name="T68" fmla="*/ 275 w 599"/>
                <a:gd name="T69" fmla="*/ 568 h 700"/>
                <a:gd name="T70" fmla="*/ 110 w 599"/>
                <a:gd name="T71" fmla="*/ 324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9" h="700">
                  <a:moveTo>
                    <a:pt x="110" y="324"/>
                  </a:moveTo>
                  <a:lnTo>
                    <a:pt x="110" y="324"/>
                  </a:lnTo>
                  <a:lnTo>
                    <a:pt x="111" y="323"/>
                  </a:lnTo>
                  <a:cubicBezTo>
                    <a:pt x="127" y="329"/>
                    <a:pt x="227" y="369"/>
                    <a:pt x="320" y="399"/>
                  </a:cubicBezTo>
                  <a:cubicBezTo>
                    <a:pt x="408" y="428"/>
                    <a:pt x="518" y="466"/>
                    <a:pt x="571" y="482"/>
                  </a:cubicBezTo>
                  <a:cubicBezTo>
                    <a:pt x="580" y="485"/>
                    <a:pt x="590" y="488"/>
                    <a:pt x="595" y="484"/>
                  </a:cubicBezTo>
                  <a:cubicBezTo>
                    <a:pt x="599" y="482"/>
                    <a:pt x="598" y="475"/>
                    <a:pt x="589" y="462"/>
                  </a:cubicBezTo>
                  <a:lnTo>
                    <a:pt x="354" y="87"/>
                  </a:lnTo>
                  <a:cubicBezTo>
                    <a:pt x="333" y="54"/>
                    <a:pt x="328" y="39"/>
                    <a:pt x="339" y="26"/>
                  </a:cubicBezTo>
                  <a:cubicBezTo>
                    <a:pt x="343" y="21"/>
                    <a:pt x="347" y="18"/>
                    <a:pt x="352" y="15"/>
                  </a:cubicBezTo>
                  <a:cubicBezTo>
                    <a:pt x="357" y="12"/>
                    <a:pt x="359" y="8"/>
                    <a:pt x="357" y="4"/>
                  </a:cubicBezTo>
                  <a:cubicBezTo>
                    <a:pt x="354" y="0"/>
                    <a:pt x="348" y="2"/>
                    <a:pt x="342" y="6"/>
                  </a:cubicBezTo>
                  <a:cubicBezTo>
                    <a:pt x="319" y="21"/>
                    <a:pt x="302" y="34"/>
                    <a:pt x="297" y="38"/>
                  </a:cubicBezTo>
                  <a:cubicBezTo>
                    <a:pt x="287" y="44"/>
                    <a:pt x="264" y="57"/>
                    <a:pt x="239" y="73"/>
                  </a:cubicBezTo>
                  <a:cubicBezTo>
                    <a:pt x="232" y="78"/>
                    <a:pt x="227" y="82"/>
                    <a:pt x="230" y="86"/>
                  </a:cubicBezTo>
                  <a:cubicBezTo>
                    <a:pt x="233" y="90"/>
                    <a:pt x="236" y="90"/>
                    <a:pt x="241" y="87"/>
                  </a:cubicBezTo>
                  <a:cubicBezTo>
                    <a:pt x="248" y="82"/>
                    <a:pt x="259" y="75"/>
                    <a:pt x="269" y="74"/>
                  </a:cubicBezTo>
                  <a:cubicBezTo>
                    <a:pt x="284" y="73"/>
                    <a:pt x="295" y="81"/>
                    <a:pt x="319" y="117"/>
                  </a:cubicBezTo>
                  <a:lnTo>
                    <a:pt x="495" y="378"/>
                  </a:lnTo>
                  <a:lnTo>
                    <a:pt x="493" y="379"/>
                  </a:lnTo>
                  <a:cubicBezTo>
                    <a:pt x="479" y="375"/>
                    <a:pt x="360" y="332"/>
                    <a:pt x="302" y="312"/>
                  </a:cubicBezTo>
                  <a:cubicBezTo>
                    <a:pt x="178" y="272"/>
                    <a:pt x="44" y="222"/>
                    <a:pt x="34" y="218"/>
                  </a:cubicBezTo>
                  <a:cubicBezTo>
                    <a:pt x="19" y="213"/>
                    <a:pt x="10" y="208"/>
                    <a:pt x="4" y="211"/>
                  </a:cubicBezTo>
                  <a:cubicBezTo>
                    <a:pt x="0" y="214"/>
                    <a:pt x="4" y="223"/>
                    <a:pt x="11" y="235"/>
                  </a:cubicBezTo>
                  <a:lnTo>
                    <a:pt x="233" y="586"/>
                  </a:lnTo>
                  <a:cubicBezTo>
                    <a:pt x="266" y="638"/>
                    <a:pt x="275" y="656"/>
                    <a:pt x="266" y="669"/>
                  </a:cubicBezTo>
                  <a:cubicBezTo>
                    <a:pt x="261" y="675"/>
                    <a:pt x="253" y="682"/>
                    <a:pt x="247" y="685"/>
                  </a:cubicBezTo>
                  <a:cubicBezTo>
                    <a:pt x="242" y="689"/>
                    <a:pt x="240" y="692"/>
                    <a:pt x="242" y="695"/>
                  </a:cubicBezTo>
                  <a:cubicBezTo>
                    <a:pt x="246" y="700"/>
                    <a:pt x="250" y="698"/>
                    <a:pt x="256" y="694"/>
                  </a:cubicBezTo>
                  <a:cubicBezTo>
                    <a:pt x="281" y="678"/>
                    <a:pt x="302" y="662"/>
                    <a:pt x="306" y="659"/>
                  </a:cubicBezTo>
                  <a:cubicBezTo>
                    <a:pt x="315" y="654"/>
                    <a:pt x="335" y="643"/>
                    <a:pt x="365" y="623"/>
                  </a:cubicBezTo>
                  <a:cubicBezTo>
                    <a:pt x="372" y="619"/>
                    <a:pt x="376" y="615"/>
                    <a:pt x="372" y="610"/>
                  </a:cubicBezTo>
                  <a:cubicBezTo>
                    <a:pt x="370" y="607"/>
                    <a:pt x="367" y="608"/>
                    <a:pt x="361" y="611"/>
                  </a:cubicBezTo>
                  <a:cubicBezTo>
                    <a:pt x="354" y="616"/>
                    <a:pt x="345" y="621"/>
                    <a:pt x="334" y="623"/>
                  </a:cubicBezTo>
                  <a:cubicBezTo>
                    <a:pt x="322" y="625"/>
                    <a:pt x="306" y="613"/>
                    <a:pt x="275" y="568"/>
                  </a:cubicBezTo>
                  <a:lnTo>
                    <a:pt x="110" y="324"/>
                  </a:lnTo>
                  <a:close/>
                </a:path>
              </a:pathLst>
            </a:custGeom>
            <a:grpFill/>
            <a:ln w="0">
              <a:solidFill>
                <a:schemeClr val="bg1"/>
              </a:solidFill>
              <a:prstDash val="solid"/>
              <a:round/>
              <a:headEnd/>
              <a:tailEnd/>
            </a:ln>
          </p:spPr>
          <p:txBody>
            <a:bodyPr/>
            <a:lstStyle/>
            <a:p>
              <a:pPr>
                <a:defRPr/>
              </a:pPr>
              <a:endParaRPr lang="it-IT"/>
            </a:p>
          </p:txBody>
        </p:sp>
        <p:sp>
          <p:nvSpPr>
            <p:cNvPr id="20" name="Freeform 146"/>
            <p:cNvSpPr>
              <a:spLocks noEditPoints="1"/>
            </p:cNvSpPr>
            <p:nvPr/>
          </p:nvSpPr>
          <p:spPr bwMode="auto">
            <a:xfrm>
              <a:off x="750887" y="1485901"/>
              <a:ext cx="415925" cy="565150"/>
            </a:xfrm>
            <a:custGeom>
              <a:avLst/>
              <a:gdLst>
                <a:gd name="T0" fmla="*/ 199 w 436"/>
                <a:gd name="T1" fmla="*/ 326 h 592"/>
                <a:gd name="T2" fmla="*/ 199 w 436"/>
                <a:gd name="T3" fmla="*/ 326 h 592"/>
                <a:gd name="T4" fmla="*/ 206 w 436"/>
                <a:gd name="T5" fmla="*/ 329 h 592"/>
                <a:gd name="T6" fmla="*/ 299 w 436"/>
                <a:gd name="T7" fmla="*/ 453 h 592"/>
                <a:gd name="T8" fmla="*/ 300 w 436"/>
                <a:gd name="T9" fmla="*/ 470 h 592"/>
                <a:gd name="T10" fmla="*/ 295 w 436"/>
                <a:gd name="T11" fmla="*/ 478 h 592"/>
                <a:gd name="T12" fmla="*/ 313 w 436"/>
                <a:gd name="T13" fmla="*/ 478 h 592"/>
                <a:gd name="T14" fmla="*/ 413 w 436"/>
                <a:gd name="T15" fmla="*/ 442 h 592"/>
                <a:gd name="T16" fmla="*/ 434 w 436"/>
                <a:gd name="T17" fmla="*/ 427 h 592"/>
                <a:gd name="T18" fmla="*/ 426 w 436"/>
                <a:gd name="T19" fmla="*/ 424 h 592"/>
                <a:gd name="T20" fmla="*/ 403 w 436"/>
                <a:gd name="T21" fmla="*/ 430 h 592"/>
                <a:gd name="T22" fmla="*/ 330 w 436"/>
                <a:gd name="T23" fmla="*/ 375 h 592"/>
                <a:gd name="T24" fmla="*/ 50 w 436"/>
                <a:gd name="T25" fmla="*/ 18 h 592"/>
                <a:gd name="T26" fmla="*/ 29 w 436"/>
                <a:gd name="T27" fmla="*/ 2 h 592"/>
                <a:gd name="T28" fmla="*/ 24 w 436"/>
                <a:gd name="T29" fmla="*/ 34 h 592"/>
                <a:gd name="T30" fmla="*/ 44 w 436"/>
                <a:gd name="T31" fmla="*/ 496 h 592"/>
                <a:gd name="T32" fmla="*/ 21 w 436"/>
                <a:gd name="T33" fmla="*/ 572 h 592"/>
                <a:gd name="T34" fmla="*/ 5 w 436"/>
                <a:gd name="T35" fmla="*/ 579 h 592"/>
                <a:gd name="T36" fmla="*/ 1 w 436"/>
                <a:gd name="T37" fmla="*/ 586 h 592"/>
                <a:gd name="T38" fmla="*/ 13 w 436"/>
                <a:gd name="T39" fmla="*/ 589 h 592"/>
                <a:gd name="T40" fmla="*/ 75 w 436"/>
                <a:gd name="T41" fmla="*/ 564 h 592"/>
                <a:gd name="T42" fmla="*/ 131 w 436"/>
                <a:gd name="T43" fmla="*/ 546 h 592"/>
                <a:gd name="T44" fmla="*/ 138 w 436"/>
                <a:gd name="T45" fmla="*/ 536 h 592"/>
                <a:gd name="T46" fmla="*/ 128 w 436"/>
                <a:gd name="T47" fmla="*/ 534 h 592"/>
                <a:gd name="T48" fmla="*/ 120 w 436"/>
                <a:gd name="T49" fmla="*/ 537 h 592"/>
                <a:gd name="T50" fmla="*/ 92 w 436"/>
                <a:gd name="T51" fmla="*/ 524 h 592"/>
                <a:gd name="T52" fmla="*/ 85 w 436"/>
                <a:gd name="T53" fmla="*/ 481 h 592"/>
                <a:gd name="T54" fmla="*/ 79 w 436"/>
                <a:gd name="T55" fmla="*/ 376 h 592"/>
                <a:gd name="T56" fmla="*/ 81 w 436"/>
                <a:gd name="T57" fmla="*/ 369 h 592"/>
                <a:gd name="T58" fmla="*/ 199 w 436"/>
                <a:gd name="T59" fmla="*/ 326 h 592"/>
                <a:gd name="T60" fmla="*/ 80 w 436"/>
                <a:gd name="T61" fmla="*/ 332 h 592"/>
                <a:gd name="T62" fmla="*/ 80 w 436"/>
                <a:gd name="T63" fmla="*/ 332 h 592"/>
                <a:gd name="T64" fmla="*/ 76 w 436"/>
                <a:gd name="T65" fmla="*/ 329 h 592"/>
                <a:gd name="T66" fmla="*/ 65 w 436"/>
                <a:gd name="T67" fmla="*/ 149 h 592"/>
                <a:gd name="T68" fmla="*/ 66 w 436"/>
                <a:gd name="T69" fmla="*/ 142 h 592"/>
                <a:gd name="T70" fmla="*/ 71 w 436"/>
                <a:gd name="T71" fmla="*/ 147 h 592"/>
                <a:gd name="T72" fmla="*/ 178 w 436"/>
                <a:gd name="T73" fmla="*/ 292 h 592"/>
                <a:gd name="T74" fmla="*/ 177 w 436"/>
                <a:gd name="T75" fmla="*/ 297 h 592"/>
                <a:gd name="T76" fmla="*/ 80 w 436"/>
                <a:gd name="T77" fmla="*/ 332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6" h="592">
                  <a:moveTo>
                    <a:pt x="199" y="326"/>
                  </a:moveTo>
                  <a:lnTo>
                    <a:pt x="199" y="326"/>
                  </a:lnTo>
                  <a:cubicBezTo>
                    <a:pt x="201" y="325"/>
                    <a:pt x="203" y="326"/>
                    <a:pt x="206" y="329"/>
                  </a:cubicBezTo>
                  <a:lnTo>
                    <a:pt x="299" y="453"/>
                  </a:lnTo>
                  <a:cubicBezTo>
                    <a:pt x="305" y="460"/>
                    <a:pt x="303" y="467"/>
                    <a:pt x="300" y="470"/>
                  </a:cubicBezTo>
                  <a:cubicBezTo>
                    <a:pt x="295" y="472"/>
                    <a:pt x="293" y="474"/>
                    <a:pt x="295" y="478"/>
                  </a:cubicBezTo>
                  <a:cubicBezTo>
                    <a:pt x="297" y="483"/>
                    <a:pt x="303" y="480"/>
                    <a:pt x="313" y="478"/>
                  </a:cubicBezTo>
                  <a:cubicBezTo>
                    <a:pt x="355" y="463"/>
                    <a:pt x="394" y="449"/>
                    <a:pt x="413" y="442"/>
                  </a:cubicBezTo>
                  <a:cubicBezTo>
                    <a:pt x="432" y="435"/>
                    <a:pt x="436" y="432"/>
                    <a:pt x="434" y="427"/>
                  </a:cubicBezTo>
                  <a:cubicBezTo>
                    <a:pt x="433" y="422"/>
                    <a:pt x="430" y="422"/>
                    <a:pt x="426" y="424"/>
                  </a:cubicBezTo>
                  <a:cubicBezTo>
                    <a:pt x="419" y="426"/>
                    <a:pt x="411" y="429"/>
                    <a:pt x="403" y="430"/>
                  </a:cubicBezTo>
                  <a:cubicBezTo>
                    <a:pt x="390" y="430"/>
                    <a:pt x="372" y="427"/>
                    <a:pt x="330" y="375"/>
                  </a:cubicBezTo>
                  <a:cubicBezTo>
                    <a:pt x="259" y="287"/>
                    <a:pt x="76" y="50"/>
                    <a:pt x="50" y="18"/>
                  </a:cubicBezTo>
                  <a:cubicBezTo>
                    <a:pt x="39" y="5"/>
                    <a:pt x="34" y="0"/>
                    <a:pt x="29" y="2"/>
                  </a:cubicBezTo>
                  <a:cubicBezTo>
                    <a:pt x="24" y="4"/>
                    <a:pt x="23" y="12"/>
                    <a:pt x="24" y="34"/>
                  </a:cubicBezTo>
                  <a:lnTo>
                    <a:pt x="44" y="496"/>
                  </a:lnTo>
                  <a:cubicBezTo>
                    <a:pt x="46" y="533"/>
                    <a:pt x="44" y="559"/>
                    <a:pt x="21" y="572"/>
                  </a:cubicBezTo>
                  <a:cubicBezTo>
                    <a:pt x="17" y="574"/>
                    <a:pt x="10" y="577"/>
                    <a:pt x="5" y="579"/>
                  </a:cubicBezTo>
                  <a:cubicBezTo>
                    <a:pt x="1" y="580"/>
                    <a:pt x="0" y="583"/>
                    <a:pt x="1" y="586"/>
                  </a:cubicBezTo>
                  <a:cubicBezTo>
                    <a:pt x="3" y="592"/>
                    <a:pt x="7" y="592"/>
                    <a:pt x="13" y="589"/>
                  </a:cubicBezTo>
                  <a:cubicBezTo>
                    <a:pt x="41" y="579"/>
                    <a:pt x="69" y="567"/>
                    <a:pt x="75" y="564"/>
                  </a:cubicBezTo>
                  <a:cubicBezTo>
                    <a:pt x="91" y="558"/>
                    <a:pt x="115" y="552"/>
                    <a:pt x="131" y="546"/>
                  </a:cubicBezTo>
                  <a:cubicBezTo>
                    <a:pt x="137" y="544"/>
                    <a:pt x="140" y="541"/>
                    <a:pt x="138" y="536"/>
                  </a:cubicBezTo>
                  <a:cubicBezTo>
                    <a:pt x="137" y="532"/>
                    <a:pt x="134" y="531"/>
                    <a:pt x="128" y="534"/>
                  </a:cubicBezTo>
                  <a:lnTo>
                    <a:pt x="120" y="537"/>
                  </a:lnTo>
                  <a:cubicBezTo>
                    <a:pt x="104" y="543"/>
                    <a:pt x="96" y="536"/>
                    <a:pt x="92" y="524"/>
                  </a:cubicBezTo>
                  <a:cubicBezTo>
                    <a:pt x="89" y="516"/>
                    <a:pt x="86" y="499"/>
                    <a:pt x="85" y="481"/>
                  </a:cubicBezTo>
                  <a:lnTo>
                    <a:pt x="79" y="376"/>
                  </a:lnTo>
                  <a:cubicBezTo>
                    <a:pt x="78" y="372"/>
                    <a:pt x="79" y="370"/>
                    <a:pt x="81" y="369"/>
                  </a:cubicBezTo>
                  <a:lnTo>
                    <a:pt x="199" y="326"/>
                  </a:lnTo>
                  <a:close/>
                  <a:moveTo>
                    <a:pt x="80" y="332"/>
                  </a:moveTo>
                  <a:lnTo>
                    <a:pt x="80" y="332"/>
                  </a:lnTo>
                  <a:cubicBezTo>
                    <a:pt x="78" y="333"/>
                    <a:pt x="76" y="331"/>
                    <a:pt x="76" y="329"/>
                  </a:cubicBezTo>
                  <a:lnTo>
                    <a:pt x="65" y="149"/>
                  </a:lnTo>
                  <a:cubicBezTo>
                    <a:pt x="64" y="146"/>
                    <a:pt x="64" y="142"/>
                    <a:pt x="66" y="142"/>
                  </a:cubicBezTo>
                  <a:cubicBezTo>
                    <a:pt x="67" y="141"/>
                    <a:pt x="69" y="144"/>
                    <a:pt x="71" y="147"/>
                  </a:cubicBezTo>
                  <a:lnTo>
                    <a:pt x="178" y="292"/>
                  </a:lnTo>
                  <a:cubicBezTo>
                    <a:pt x="179" y="294"/>
                    <a:pt x="179" y="296"/>
                    <a:pt x="177" y="297"/>
                  </a:cubicBezTo>
                  <a:lnTo>
                    <a:pt x="80" y="332"/>
                  </a:lnTo>
                  <a:close/>
                </a:path>
              </a:pathLst>
            </a:custGeom>
            <a:grpFill/>
            <a:ln w="0">
              <a:solidFill>
                <a:schemeClr val="bg1"/>
              </a:solidFill>
              <a:prstDash val="solid"/>
              <a:round/>
              <a:headEnd/>
              <a:tailEnd/>
            </a:ln>
          </p:spPr>
          <p:txBody>
            <a:bodyPr/>
            <a:lstStyle/>
            <a:p>
              <a:pPr>
                <a:defRPr/>
              </a:pPr>
              <a:endParaRPr lang="it-IT"/>
            </a:p>
          </p:txBody>
        </p:sp>
        <p:sp>
          <p:nvSpPr>
            <p:cNvPr id="21" name="Freeform 147"/>
            <p:cNvSpPr>
              <a:spLocks/>
            </p:cNvSpPr>
            <p:nvPr/>
          </p:nvSpPr>
          <p:spPr bwMode="auto">
            <a:xfrm>
              <a:off x="2149475" y="1417639"/>
              <a:ext cx="342900" cy="522287"/>
            </a:xfrm>
            <a:custGeom>
              <a:avLst/>
              <a:gdLst>
                <a:gd name="T0" fmla="*/ 81 w 359"/>
                <a:gd name="T1" fmla="*/ 536 h 547"/>
                <a:gd name="T2" fmla="*/ 81 w 359"/>
                <a:gd name="T3" fmla="*/ 536 h 547"/>
                <a:gd name="T4" fmla="*/ 175 w 359"/>
                <a:gd name="T5" fmla="*/ 534 h 547"/>
                <a:gd name="T6" fmla="*/ 260 w 359"/>
                <a:gd name="T7" fmla="*/ 432 h 547"/>
                <a:gd name="T8" fmla="*/ 223 w 359"/>
                <a:gd name="T9" fmla="*/ 234 h 547"/>
                <a:gd name="T10" fmla="*/ 212 w 359"/>
                <a:gd name="T11" fmla="*/ 215 h 547"/>
                <a:gd name="T12" fmla="*/ 184 w 359"/>
                <a:gd name="T13" fmla="*/ 101 h 547"/>
                <a:gd name="T14" fmla="*/ 269 w 359"/>
                <a:gd name="T15" fmla="*/ 51 h 547"/>
                <a:gd name="T16" fmla="*/ 317 w 359"/>
                <a:gd name="T17" fmla="*/ 102 h 547"/>
                <a:gd name="T18" fmla="*/ 318 w 359"/>
                <a:gd name="T19" fmla="*/ 150 h 547"/>
                <a:gd name="T20" fmla="*/ 320 w 359"/>
                <a:gd name="T21" fmla="*/ 164 h 547"/>
                <a:gd name="T22" fmla="*/ 332 w 359"/>
                <a:gd name="T23" fmla="*/ 146 h 547"/>
                <a:gd name="T24" fmla="*/ 358 w 359"/>
                <a:gd name="T25" fmla="*/ 66 h 547"/>
                <a:gd name="T26" fmla="*/ 353 w 359"/>
                <a:gd name="T27" fmla="*/ 55 h 547"/>
                <a:gd name="T28" fmla="*/ 285 w 359"/>
                <a:gd name="T29" fmla="*/ 22 h 547"/>
                <a:gd name="T30" fmla="*/ 123 w 359"/>
                <a:gd name="T31" fmla="*/ 112 h 547"/>
                <a:gd name="T32" fmla="*/ 155 w 359"/>
                <a:gd name="T33" fmla="*/ 296 h 547"/>
                <a:gd name="T34" fmla="*/ 172 w 359"/>
                <a:gd name="T35" fmla="*/ 327 h 547"/>
                <a:gd name="T36" fmla="*/ 193 w 359"/>
                <a:gd name="T37" fmla="*/ 450 h 547"/>
                <a:gd name="T38" fmla="*/ 98 w 359"/>
                <a:gd name="T39" fmla="*/ 506 h 547"/>
                <a:gd name="T40" fmla="*/ 41 w 359"/>
                <a:gd name="T41" fmla="*/ 415 h 547"/>
                <a:gd name="T42" fmla="*/ 47 w 359"/>
                <a:gd name="T43" fmla="*/ 379 h 547"/>
                <a:gd name="T44" fmla="*/ 45 w 359"/>
                <a:gd name="T45" fmla="*/ 366 h 547"/>
                <a:gd name="T46" fmla="*/ 33 w 359"/>
                <a:gd name="T47" fmla="*/ 382 h 547"/>
                <a:gd name="T48" fmla="*/ 4 w 359"/>
                <a:gd name="T49" fmla="*/ 469 h 547"/>
                <a:gd name="T50" fmla="*/ 7 w 359"/>
                <a:gd name="T51" fmla="*/ 495 h 547"/>
                <a:gd name="T52" fmla="*/ 81 w 359"/>
                <a:gd name="T53" fmla="*/ 536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9" h="547">
                  <a:moveTo>
                    <a:pt x="81" y="536"/>
                  </a:moveTo>
                  <a:lnTo>
                    <a:pt x="81" y="536"/>
                  </a:lnTo>
                  <a:cubicBezTo>
                    <a:pt x="109" y="544"/>
                    <a:pt x="141" y="547"/>
                    <a:pt x="175" y="534"/>
                  </a:cubicBezTo>
                  <a:cubicBezTo>
                    <a:pt x="223" y="513"/>
                    <a:pt x="248" y="471"/>
                    <a:pt x="260" y="432"/>
                  </a:cubicBezTo>
                  <a:cubicBezTo>
                    <a:pt x="279" y="368"/>
                    <a:pt x="269" y="316"/>
                    <a:pt x="223" y="234"/>
                  </a:cubicBezTo>
                  <a:lnTo>
                    <a:pt x="212" y="215"/>
                  </a:lnTo>
                  <a:cubicBezTo>
                    <a:pt x="180" y="160"/>
                    <a:pt x="175" y="132"/>
                    <a:pt x="184" y="101"/>
                  </a:cubicBezTo>
                  <a:cubicBezTo>
                    <a:pt x="196" y="61"/>
                    <a:pt x="229" y="39"/>
                    <a:pt x="269" y="51"/>
                  </a:cubicBezTo>
                  <a:cubicBezTo>
                    <a:pt x="303" y="62"/>
                    <a:pt x="313" y="87"/>
                    <a:pt x="317" y="102"/>
                  </a:cubicBezTo>
                  <a:cubicBezTo>
                    <a:pt x="323" y="123"/>
                    <a:pt x="320" y="144"/>
                    <a:pt x="318" y="150"/>
                  </a:cubicBezTo>
                  <a:cubicBezTo>
                    <a:pt x="316" y="158"/>
                    <a:pt x="316" y="163"/>
                    <a:pt x="320" y="164"/>
                  </a:cubicBezTo>
                  <a:cubicBezTo>
                    <a:pt x="324" y="165"/>
                    <a:pt x="327" y="160"/>
                    <a:pt x="332" y="146"/>
                  </a:cubicBezTo>
                  <a:cubicBezTo>
                    <a:pt x="347" y="93"/>
                    <a:pt x="355" y="74"/>
                    <a:pt x="358" y="66"/>
                  </a:cubicBezTo>
                  <a:cubicBezTo>
                    <a:pt x="359" y="61"/>
                    <a:pt x="357" y="58"/>
                    <a:pt x="353" y="55"/>
                  </a:cubicBezTo>
                  <a:cubicBezTo>
                    <a:pt x="340" y="46"/>
                    <a:pt x="320" y="33"/>
                    <a:pt x="285" y="22"/>
                  </a:cubicBezTo>
                  <a:cubicBezTo>
                    <a:pt x="210" y="0"/>
                    <a:pt x="145" y="39"/>
                    <a:pt x="123" y="112"/>
                  </a:cubicBezTo>
                  <a:cubicBezTo>
                    <a:pt x="106" y="167"/>
                    <a:pt x="113" y="220"/>
                    <a:pt x="155" y="296"/>
                  </a:cubicBezTo>
                  <a:lnTo>
                    <a:pt x="172" y="327"/>
                  </a:lnTo>
                  <a:cubicBezTo>
                    <a:pt x="204" y="383"/>
                    <a:pt x="203" y="417"/>
                    <a:pt x="193" y="450"/>
                  </a:cubicBezTo>
                  <a:cubicBezTo>
                    <a:pt x="182" y="486"/>
                    <a:pt x="146" y="520"/>
                    <a:pt x="98" y="506"/>
                  </a:cubicBezTo>
                  <a:cubicBezTo>
                    <a:pt x="65" y="496"/>
                    <a:pt x="38" y="468"/>
                    <a:pt x="41" y="415"/>
                  </a:cubicBezTo>
                  <a:cubicBezTo>
                    <a:pt x="42" y="402"/>
                    <a:pt x="44" y="388"/>
                    <a:pt x="47" y="379"/>
                  </a:cubicBezTo>
                  <a:cubicBezTo>
                    <a:pt x="48" y="374"/>
                    <a:pt x="50" y="367"/>
                    <a:pt x="45" y="366"/>
                  </a:cubicBezTo>
                  <a:cubicBezTo>
                    <a:pt x="40" y="365"/>
                    <a:pt x="37" y="372"/>
                    <a:pt x="33" y="382"/>
                  </a:cubicBezTo>
                  <a:cubicBezTo>
                    <a:pt x="29" y="392"/>
                    <a:pt x="15" y="432"/>
                    <a:pt x="4" y="469"/>
                  </a:cubicBezTo>
                  <a:cubicBezTo>
                    <a:pt x="0" y="484"/>
                    <a:pt x="0" y="487"/>
                    <a:pt x="7" y="495"/>
                  </a:cubicBezTo>
                  <a:cubicBezTo>
                    <a:pt x="27" y="514"/>
                    <a:pt x="50" y="526"/>
                    <a:pt x="81" y="536"/>
                  </a:cubicBezTo>
                  <a:close/>
                </a:path>
              </a:pathLst>
            </a:custGeom>
            <a:grpFill/>
            <a:ln w="0">
              <a:solidFill>
                <a:schemeClr val="bg1"/>
              </a:solidFill>
              <a:prstDash val="solid"/>
              <a:round/>
              <a:headEnd/>
              <a:tailEnd/>
            </a:ln>
          </p:spPr>
          <p:txBody>
            <a:bodyPr/>
            <a:lstStyle/>
            <a:p>
              <a:pPr>
                <a:defRPr/>
              </a:pPr>
              <a:endParaRPr lang="it-IT"/>
            </a:p>
          </p:txBody>
        </p:sp>
        <p:sp>
          <p:nvSpPr>
            <p:cNvPr id="22" name="Freeform 148"/>
            <p:cNvSpPr>
              <a:spLocks/>
            </p:cNvSpPr>
            <p:nvPr/>
          </p:nvSpPr>
          <p:spPr bwMode="auto">
            <a:xfrm>
              <a:off x="2479675" y="1506539"/>
              <a:ext cx="447675" cy="577850"/>
            </a:xfrm>
            <a:custGeom>
              <a:avLst/>
              <a:gdLst>
                <a:gd name="T0" fmla="*/ 129 w 470"/>
                <a:gd name="T1" fmla="*/ 366 h 605"/>
                <a:gd name="T2" fmla="*/ 129 w 470"/>
                <a:gd name="T3" fmla="*/ 366 h 605"/>
                <a:gd name="T4" fmla="*/ 63 w 470"/>
                <a:gd name="T5" fmla="*/ 500 h 605"/>
                <a:gd name="T6" fmla="*/ 32 w 470"/>
                <a:gd name="T7" fmla="*/ 528 h 605"/>
                <a:gd name="T8" fmla="*/ 12 w 470"/>
                <a:gd name="T9" fmla="*/ 522 h 605"/>
                <a:gd name="T10" fmla="*/ 2 w 470"/>
                <a:gd name="T11" fmla="*/ 523 h 605"/>
                <a:gd name="T12" fmla="*/ 9 w 470"/>
                <a:gd name="T13" fmla="*/ 534 h 605"/>
                <a:gd name="T14" fmla="*/ 74 w 470"/>
                <a:gd name="T15" fmla="*/ 563 h 605"/>
                <a:gd name="T16" fmla="*/ 153 w 470"/>
                <a:gd name="T17" fmla="*/ 602 h 605"/>
                <a:gd name="T18" fmla="*/ 165 w 470"/>
                <a:gd name="T19" fmla="*/ 600 h 605"/>
                <a:gd name="T20" fmla="*/ 160 w 470"/>
                <a:gd name="T21" fmla="*/ 591 h 605"/>
                <a:gd name="T22" fmla="*/ 135 w 470"/>
                <a:gd name="T23" fmla="*/ 577 h 605"/>
                <a:gd name="T24" fmla="*/ 131 w 470"/>
                <a:gd name="T25" fmla="*/ 533 h 605"/>
                <a:gd name="T26" fmla="*/ 193 w 470"/>
                <a:gd name="T27" fmla="*/ 396 h 605"/>
                <a:gd name="T28" fmla="*/ 315 w 470"/>
                <a:gd name="T29" fmla="*/ 136 h 605"/>
                <a:gd name="T30" fmla="*/ 378 w 470"/>
                <a:gd name="T31" fmla="*/ 168 h 605"/>
                <a:gd name="T32" fmla="*/ 421 w 470"/>
                <a:gd name="T33" fmla="*/ 232 h 605"/>
                <a:gd name="T34" fmla="*/ 419 w 470"/>
                <a:gd name="T35" fmla="*/ 239 h 605"/>
                <a:gd name="T36" fmla="*/ 418 w 470"/>
                <a:gd name="T37" fmla="*/ 254 h 605"/>
                <a:gd name="T38" fmla="*/ 428 w 470"/>
                <a:gd name="T39" fmla="*/ 246 h 605"/>
                <a:gd name="T40" fmla="*/ 464 w 470"/>
                <a:gd name="T41" fmla="*/ 173 h 605"/>
                <a:gd name="T42" fmla="*/ 466 w 470"/>
                <a:gd name="T43" fmla="*/ 158 h 605"/>
                <a:gd name="T44" fmla="*/ 414 w 470"/>
                <a:gd name="T45" fmla="*/ 142 h 605"/>
                <a:gd name="T46" fmla="*/ 213 w 470"/>
                <a:gd name="T47" fmla="*/ 47 h 605"/>
                <a:gd name="T48" fmla="*/ 164 w 470"/>
                <a:gd name="T49" fmla="*/ 20 h 605"/>
                <a:gd name="T50" fmla="*/ 146 w 470"/>
                <a:gd name="T51" fmla="*/ 2 h 605"/>
                <a:gd name="T52" fmla="*/ 134 w 470"/>
                <a:gd name="T53" fmla="*/ 11 h 605"/>
                <a:gd name="T54" fmla="*/ 89 w 470"/>
                <a:gd name="T55" fmla="*/ 79 h 605"/>
                <a:gd name="T56" fmla="*/ 89 w 470"/>
                <a:gd name="T57" fmla="*/ 91 h 605"/>
                <a:gd name="T58" fmla="*/ 98 w 470"/>
                <a:gd name="T59" fmla="*/ 86 h 605"/>
                <a:gd name="T60" fmla="*/ 117 w 470"/>
                <a:gd name="T61" fmla="*/ 68 h 605"/>
                <a:gd name="T62" fmla="*/ 175 w 470"/>
                <a:gd name="T63" fmla="*/ 73 h 605"/>
                <a:gd name="T64" fmla="*/ 252 w 470"/>
                <a:gd name="T65" fmla="*/ 106 h 605"/>
                <a:gd name="T66" fmla="*/ 129 w 470"/>
                <a:gd name="T67" fmla="*/ 366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0" h="605">
                  <a:moveTo>
                    <a:pt x="129" y="366"/>
                  </a:moveTo>
                  <a:lnTo>
                    <a:pt x="129" y="366"/>
                  </a:lnTo>
                  <a:cubicBezTo>
                    <a:pt x="102" y="425"/>
                    <a:pt x="78" y="475"/>
                    <a:pt x="63" y="500"/>
                  </a:cubicBezTo>
                  <a:cubicBezTo>
                    <a:pt x="53" y="518"/>
                    <a:pt x="43" y="530"/>
                    <a:pt x="32" y="528"/>
                  </a:cubicBezTo>
                  <a:cubicBezTo>
                    <a:pt x="27" y="527"/>
                    <a:pt x="20" y="526"/>
                    <a:pt x="12" y="522"/>
                  </a:cubicBezTo>
                  <a:cubicBezTo>
                    <a:pt x="6" y="519"/>
                    <a:pt x="3" y="520"/>
                    <a:pt x="2" y="523"/>
                  </a:cubicBezTo>
                  <a:cubicBezTo>
                    <a:pt x="0" y="528"/>
                    <a:pt x="2" y="531"/>
                    <a:pt x="9" y="534"/>
                  </a:cubicBezTo>
                  <a:cubicBezTo>
                    <a:pt x="29" y="544"/>
                    <a:pt x="62" y="557"/>
                    <a:pt x="74" y="563"/>
                  </a:cubicBezTo>
                  <a:cubicBezTo>
                    <a:pt x="88" y="569"/>
                    <a:pt x="119" y="586"/>
                    <a:pt x="153" y="602"/>
                  </a:cubicBezTo>
                  <a:cubicBezTo>
                    <a:pt x="158" y="605"/>
                    <a:pt x="163" y="605"/>
                    <a:pt x="165" y="600"/>
                  </a:cubicBezTo>
                  <a:cubicBezTo>
                    <a:pt x="167" y="597"/>
                    <a:pt x="165" y="594"/>
                    <a:pt x="160" y="591"/>
                  </a:cubicBezTo>
                  <a:cubicBezTo>
                    <a:pt x="152" y="588"/>
                    <a:pt x="141" y="581"/>
                    <a:pt x="135" y="577"/>
                  </a:cubicBezTo>
                  <a:cubicBezTo>
                    <a:pt x="121" y="567"/>
                    <a:pt x="124" y="552"/>
                    <a:pt x="131" y="533"/>
                  </a:cubicBezTo>
                  <a:cubicBezTo>
                    <a:pt x="142" y="505"/>
                    <a:pt x="165" y="455"/>
                    <a:pt x="193" y="396"/>
                  </a:cubicBezTo>
                  <a:lnTo>
                    <a:pt x="315" y="136"/>
                  </a:lnTo>
                  <a:lnTo>
                    <a:pt x="378" y="168"/>
                  </a:lnTo>
                  <a:cubicBezTo>
                    <a:pt x="423" y="191"/>
                    <a:pt x="428" y="215"/>
                    <a:pt x="421" y="232"/>
                  </a:cubicBezTo>
                  <a:lnTo>
                    <a:pt x="419" y="239"/>
                  </a:lnTo>
                  <a:cubicBezTo>
                    <a:pt x="415" y="249"/>
                    <a:pt x="414" y="252"/>
                    <a:pt x="418" y="254"/>
                  </a:cubicBezTo>
                  <a:cubicBezTo>
                    <a:pt x="421" y="256"/>
                    <a:pt x="424" y="252"/>
                    <a:pt x="428" y="246"/>
                  </a:cubicBezTo>
                  <a:cubicBezTo>
                    <a:pt x="435" y="230"/>
                    <a:pt x="458" y="187"/>
                    <a:pt x="464" y="173"/>
                  </a:cubicBezTo>
                  <a:cubicBezTo>
                    <a:pt x="468" y="164"/>
                    <a:pt x="470" y="160"/>
                    <a:pt x="466" y="158"/>
                  </a:cubicBezTo>
                  <a:cubicBezTo>
                    <a:pt x="462" y="156"/>
                    <a:pt x="447" y="157"/>
                    <a:pt x="414" y="142"/>
                  </a:cubicBezTo>
                  <a:lnTo>
                    <a:pt x="213" y="47"/>
                  </a:lnTo>
                  <a:cubicBezTo>
                    <a:pt x="197" y="39"/>
                    <a:pt x="178" y="29"/>
                    <a:pt x="164" y="20"/>
                  </a:cubicBezTo>
                  <a:cubicBezTo>
                    <a:pt x="152" y="12"/>
                    <a:pt x="150" y="4"/>
                    <a:pt x="146" y="2"/>
                  </a:cubicBezTo>
                  <a:cubicBezTo>
                    <a:pt x="143" y="0"/>
                    <a:pt x="139" y="3"/>
                    <a:pt x="134" y="11"/>
                  </a:cubicBezTo>
                  <a:cubicBezTo>
                    <a:pt x="131" y="16"/>
                    <a:pt x="94" y="69"/>
                    <a:pt x="89" y="79"/>
                  </a:cubicBezTo>
                  <a:cubicBezTo>
                    <a:pt x="86" y="86"/>
                    <a:pt x="85" y="90"/>
                    <a:pt x="89" y="91"/>
                  </a:cubicBezTo>
                  <a:cubicBezTo>
                    <a:pt x="92" y="93"/>
                    <a:pt x="95" y="91"/>
                    <a:pt x="98" y="86"/>
                  </a:cubicBezTo>
                  <a:cubicBezTo>
                    <a:pt x="101" y="82"/>
                    <a:pt x="107" y="75"/>
                    <a:pt x="117" y="68"/>
                  </a:cubicBezTo>
                  <a:cubicBezTo>
                    <a:pt x="131" y="58"/>
                    <a:pt x="145" y="60"/>
                    <a:pt x="175" y="73"/>
                  </a:cubicBezTo>
                  <a:lnTo>
                    <a:pt x="252" y="106"/>
                  </a:lnTo>
                  <a:lnTo>
                    <a:pt x="129" y="366"/>
                  </a:lnTo>
                  <a:close/>
                </a:path>
              </a:pathLst>
            </a:custGeom>
            <a:grpFill/>
            <a:ln w="0">
              <a:solidFill>
                <a:schemeClr val="bg1"/>
              </a:solidFill>
              <a:prstDash val="solid"/>
              <a:round/>
              <a:headEnd/>
              <a:tailEnd/>
            </a:ln>
          </p:spPr>
          <p:txBody>
            <a:bodyPr/>
            <a:lstStyle/>
            <a:p>
              <a:pPr>
                <a:defRPr/>
              </a:pPr>
              <a:endParaRPr lang="it-IT"/>
            </a:p>
          </p:txBody>
        </p:sp>
        <p:sp>
          <p:nvSpPr>
            <p:cNvPr id="23" name="Freeform 149"/>
            <p:cNvSpPr>
              <a:spLocks/>
            </p:cNvSpPr>
            <p:nvPr/>
          </p:nvSpPr>
          <p:spPr bwMode="auto">
            <a:xfrm>
              <a:off x="2841625" y="1725614"/>
              <a:ext cx="546100" cy="581025"/>
            </a:xfrm>
            <a:custGeom>
              <a:avLst/>
              <a:gdLst>
                <a:gd name="T0" fmla="*/ 76 w 573"/>
                <a:gd name="T1" fmla="*/ 277 h 609"/>
                <a:gd name="T2" fmla="*/ 76 w 573"/>
                <a:gd name="T3" fmla="*/ 277 h 609"/>
                <a:gd name="T4" fmla="*/ 3 w 573"/>
                <a:gd name="T5" fmla="*/ 455 h 609"/>
                <a:gd name="T6" fmla="*/ 73 w 573"/>
                <a:gd name="T7" fmla="*/ 569 h 609"/>
                <a:gd name="T8" fmla="*/ 197 w 573"/>
                <a:gd name="T9" fmla="*/ 599 h 609"/>
                <a:gd name="T10" fmla="*/ 367 w 573"/>
                <a:gd name="T11" fmla="*/ 463 h 609"/>
                <a:gd name="T12" fmla="*/ 412 w 573"/>
                <a:gd name="T13" fmla="*/ 403 h 609"/>
                <a:gd name="T14" fmla="*/ 503 w 573"/>
                <a:gd name="T15" fmla="*/ 285 h 609"/>
                <a:gd name="T16" fmla="*/ 544 w 573"/>
                <a:gd name="T17" fmla="*/ 266 h 609"/>
                <a:gd name="T18" fmla="*/ 558 w 573"/>
                <a:gd name="T19" fmla="*/ 274 h 609"/>
                <a:gd name="T20" fmla="*/ 570 w 573"/>
                <a:gd name="T21" fmla="*/ 275 h 609"/>
                <a:gd name="T22" fmla="*/ 564 w 573"/>
                <a:gd name="T23" fmla="*/ 263 h 609"/>
                <a:gd name="T24" fmla="*/ 512 w 573"/>
                <a:gd name="T25" fmla="*/ 226 h 609"/>
                <a:gd name="T26" fmla="*/ 462 w 573"/>
                <a:gd name="T27" fmla="*/ 185 h 609"/>
                <a:gd name="T28" fmla="*/ 448 w 573"/>
                <a:gd name="T29" fmla="*/ 183 h 609"/>
                <a:gd name="T30" fmla="*/ 452 w 573"/>
                <a:gd name="T31" fmla="*/ 194 h 609"/>
                <a:gd name="T32" fmla="*/ 467 w 573"/>
                <a:gd name="T33" fmla="*/ 208 h 609"/>
                <a:gd name="T34" fmla="*/ 462 w 573"/>
                <a:gd name="T35" fmla="*/ 254 h 609"/>
                <a:gd name="T36" fmla="*/ 373 w 573"/>
                <a:gd name="T37" fmla="*/ 374 h 609"/>
                <a:gd name="T38" fmla="*/ 320 w 573"/>
                <a:gd name="T39" fmla="*/ 443 h 609"/>
                <a:gd name="T40" fmla="*/ 189 w 573"/>
                <a:gd name="T41" fmla="*/ 562 h 609"/>
                <a:gd name="T42" fmla="*/ 105 w 573"/>
                <a:gd name="T43" fmla="*/ 546 h 609"/>
                <a:gd name="T44" fmla="*/ 66 w 573"/>
                <a:gd name="T45" fmla="*/ 481 h 609"/>
                <a:gd name="T46" fmla="*/ 135 w 573"/>
                <a:gd name="T47" fmla="*/ 317 h 609"/>
                <a:gd name="T48" fmla="*/ 195 w 573"/>
                <a:gd name="T49" fmla="*/ 238 h 609"/>
                <a:gd name="T50" fmla="*/ 285 w 573"/>
                <a:gd name="T51" fmla="*/ 120 h 609"/>
                <a:gd name="T52" fmla="*/ 326 w 573"/>
                <a:gd name="T53" fmla="*/ 101 h 609"/>
                <a:gd name="T54" fmla="*/ 340 w 573"/>
                <a:gd name="T55" fmla="*/ 109 h 609"/>
                <a:gd name="T56" fmla="*/ 351 w 573"/>
                <a:gd name="T57" fmla="*/ 110 h 609"/>
                <a:gd name="T58" fmla="*/ 345 w 573"/>
                <a:gd name="T59" fmla="*/ 97 h 609"/>
                <a:gd name="T60" fmla="*/ 289 w 573"/>
                <a:gd name="T61" fmla="*/ 57 h 609"/>
                <a:gd name="T62" fmla="*/ 225 w 573"/>
                <a:gd name="T63" fmla="*/ 6 h 609"/>
                <a:gd name="T64" fmla="*/ 211 w 573"/>
                <a:gd name="T65" fmla="*/ 4 h 609"/>
                <a:gd name="T66" fmla="*/ 215 w 573"/>
                <a:gd name="T67" fmla="*/ 14 h 609"/>
                <a:gd name="T68" fmla="*/ 231 w 573"/>
                <a:gd name="T69" fmla="*/ 29 h 609"/>
                <a:gd name="T70" fmla="*/ 226 w 573"/>
                <a:gd name="T71" fmla="*/ 76 h 609"/>
                <a:gd name="T72" fmla="*/ 137 w 573"/>
                <a:gd name="T73" fmla="*/ 195 h 609"/>
                <a:gd name="T74" fmla="*/ 76 w 573"/>
                <a:gd name="T75" fmla="*/ 277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3" h="609">
                  <a:moveTo>
                    <a:pt x="76" y="277"/>
                  </a:moveTo>
                  <a:lnTo>
                    <a:pt x="76" y="277"/>
                  </a:lnTo>
                  <a:cubicBezTo>
                    <a:pt x="14" y="358"/>
                    <a:pt x="0" y="412"/>
                    <a:pt x="3" y="455"/>
                  </a:cubicBezTo>
                  <a:cubicBezTo>
                    <a:pt x="8" y="517"/>
                    <a:pt x="50" y="551"/>
                    <a:pt x="73" y="569"/>
                  </a:cubicBezTo>
                  <a:cubicBezTo>
                    <a:pt x="102" y="591"/>
                    <a:pt x="139" y="609"/>
                    <a:pt x="197" y="599"/>
                  </a:cubicBezTo>
                  <a:cubicBezTo>
                    <a:pt x="265" y="587"/>
                    <a:pt x="320" y="525"/>
                    <a:pt x="367" y="463"/>
                  </a:cubicBezTo>
                  <a:lnTo>
                    <a:pt x="412" y="403"/>
                  </a:lnTo>
                  <a:cubicBezTo>
                    <a:pt x="477" y="318"/>
                    <a:pt x="488" y="302"/>
                    <a:pt x="503" y="285"/>
                  </a:cubicBezTo>
                  <a:cubicBezTo>
                    <a:pt x="519" y="266"/>
                    <a:pt x="529" y="259"/>
                    <a:pt x="544" y="266"/>
                  </a:cubicBezTo>
                  <a:cubicBezTo>
                    <a:pt x="550" y="269"/>
                    <a:pt x="553" y="270"/>
                    <a:pt x="558" y="274"/>
                  </a:cubicBezTo>
                  <a:cubicBezTo>
                    <a:pt x="563" y="278"/>
                    <a:pt x="567" y="279"/>
                    <a:pt x="570" y="275"/>
                  </a:cubicBezTo>
                  <a:cubicBezTo>
                    <a:pt x="573" y="271"/>
                    <a:pt x="570" y="268"/>
                    <a:pt x="564" y="263"/>
                  </a:cubicBezTo>
                  <a:cubicBezTo>
                    <a:pt x="547" y="250"/>
                    <a:pt x="517" y="230"/>
                    <a:pt x="512" y="226"/>
                  </a:cubicBezTo>
                  <a:cubicBezTo>
                    <a:pt x="511" y="226"/>
                    <a:pt x="484" y="203"/>
                    <a:pt x="462" y="185"/>
                  </a:cubicBezTo>
                  <a:cubicBezTo>
                    <a:pt x="455" y="180"/>
                    <a:pt x="451" y="179"/>
                    <a:pt x="448" y="183"/>
                  </a:cubicBezTo>
                  <a:cubicBezTo>
                    <a:pt x="445" y="187"/>
                    <a:pt x="447" y="190"/>
                    <a:pt x="452" y="194"/>
                  </a:cubicBezTo>
                  <a:cubicBezTo>
                    <a:pt x="457" y="198"/>
                    <a:pt x="464" y="204"/>
                    <a:pt x="467" y="208"/>
                  </a:cubicBezTo>
                  <a:cubicBezTo>
                    <a:pt x="479" y="223"/>
                    <a:pt x="476" y="235"/>
                    <a:pt x="462" y="254"/>
                  </a:cubicBezTo>
                  <a:cubicBezTo>
                    <a:pt x="449" y="273"/>
                    <a:pt x="438" y="289"/>
                    <a:pt x="373" y="374"/>
                  </a:cubicBezTo>
                  <a:lnTo>
                    <a:pt x="320" y="443"/>
                  </a:lnTo>
                  <a:cubicBezTo>
                    <a:pt x="277" y="501"/>
                    <a:pt x="237" y="550"/>
                    <a:pt x="189" y="562"/>
                  </a:cubicBezTo>
                  <a:cubicBezTo>
                    <a:pt x="154" y="571"/>
                    <a:pt x="124" y="561"/>
                    <a:pt x="105" y="546"/>
                  </a:cubicBezTo>
                  <a:cubicBezTo>
                    <a:pt x="89" y="534"/>
                    <a:pt x="71" y="516"/>
                    <a:pt x="66" y="481"/>
                  </a:cubicBezTo>
                  <a:cubicBezTo>
                    <a:pt x="61" y="442"/>
                    <a:pt x="74" y="398"/>
                    <a:pt x="135" y="317"/>
                  </a:cubicBezTo>
                  <a:lnTo>
                    <a:pt x="195" y="238"/>
                  </a:lnTo>
                  <a:cubicBezTo>
                    <a:pt x="259" y="153"/>
                    <a:pt x="271" y="138"/>
                    <a:pt x="285" y="120"/>
                  </a:cubicBezTo>
                  <a:cubicBezTo>
                    <a:pt x="301" y="102"/>
                    <a:pt x="312" y="95"/>
                    <a:pt x="326" y="101"/>
                  </a:cubicBezTo>
                  <a:cubicBezTo>
                    <a:pt x="332" y="104"/>
                    <a:pt x="335" y="105"/>
                    <a:pt x="340" y="109"/>
                  </a:cubicBezTo>
                  <a:cubicBezTo>
                    <a:pt x="345" y="113"/>
                    <a:pt x="348" y="114"/>
                    <a:pt x="351" y="110"/>
                  </a:cubicBezTo>
                  <a:cubicBezTo>
                    <a:pt x="354" y="106"/>
                    <a:pt x="352" y="102"/>
                    <a:pt x="345" y="97"/>
                  </a:cubicBezTo>
                  <a:cubicBezTo>
                    <a:pt x="329" y="85"/>
                    <a:pt x="300" y="65"/>
                    <a:pt x="289" y="57"/>
                  </a:cubicBezTo>
                  <a:cubicBezTo>
                    <a:pt x="276" y="47"/>
                    <a:pt x="249" y="24"/>
                    <a:pt x="225" y="6"/>
                  </a:cubicBezTo>
                  <a:cubicBezTo>
                    <a:pt x="218" y="1"/>
                    <a:pt x="214" y="0"/>
                    <a:pt x="211" y="4"/>
                  </a:cubicBezTo>
                  <a:cubicBezTo>
                    <a:pt x="208" y="7"/>
                    <a:pt x="210" y="11"/>
                    <a:pt x="215" y="14"/>
                  </a:cubicBezTo>
                  <a:cubicBezTo>
                    <a:pt x="221" y="19"/>
                    <a:pt x="229" y="25"/>
                    <a:pt x="231" y="29"/>
                  </a:cubicBezTo>
                  <a:cubicBezTo>
                    <a:pt x="243" y="44"/>
                    <a:pt x="240" y="56"/>
                    <a:pt x="226" y="76"/>
                  </a:cubicBezTo>
                  <a:cubicBezTo>
                    <a:pt x="214" y="94"/>
                    <a:pt x="202" y="110"/>
                    <a:pt x="137" y="195"/>
                  </a:cubicBezTo>
                  <a:lnTo>
                    <a:pt x="76" y="277"/>
                  </a:lnTo>
                  <a:close/>
                </a:path>
              </a:pathLst>
            </a:custGeom>
            <a:grpFill/>
            <a:ln w="0">
              <a:solidFill>
                <a:schemeClr val="bg1"/>
              </a:solidFill>
              <a:prstDash val="solid"/>
              <a:round/>
              <a:headEnd/>
              <a:tailEnd/>
            </a:ln>
          </p:spPr>
          <p:txBody>
            <a:bodyPr/>
            <a:lstStyle/>
            <a:p>
              <a:pPr>
                <a:defRPr/>
              </a:pPr>
              <a:endParaRPr lang="it-IT"/>
            </a:p>
          </p:txBody>
        </p:sp>
        <p:sp>
          <p:nvSpPr>
            <p:cNvPr id="24" name="Freeform 150"/>
            <p:cNvSpPr>
              <a:spLocks noEditPoints="1"/>
            </p:cNvSpPr>
            <p:nvPr/>
          </p:nvSpPr>
          <p:spPr bwMode="auto">
            <a:xfrm>
              <a:off x="3111500" y="2076451"/>
              <a:ext cx="590550" cy="573088"/>
            </a:xfrm>
            <a:custGeom>
              <a:avLst/>
              <a:gdLst>
                <a:gd name="T0" fmla="*/ 185 w 620"/>
                <a:gd name="T1" fmla="*/ 255 h 599"/>
                <a:gd name="T2" fmla="*/ 185 w 620"/>
                <a:gd name="T3" fmla="*/ 255 h 599"/>
                <a:gd name="T4" fmla="*/ 69 w 620"/>
                <a:gd name="T5" fmla="*/ 350 h 599"/>
                <a:gd name="T6" fmla="*/ 29 w 620"/>
                <a:gd name="T7" fmla="*/ 362 h 599"/>
                <a:gd name="T8" fmla="*/ 14 w 620"/>
                <a:gd name="T9" fmla="*/ 349 h 599"/>
                <a:gd name="T10" fmla="*/ 4 w 620"/>
                <a:gd name="T11" fmla="*/ 346 h 599"/>
                <a:gd name="T12" fmla="*/ 6 w 620"/>
                <a:gd name="T13" fmla="*/ 359 h 599"/>
                <a:gd name="T14" fmla="*/ 54 w 620"/>
                <a:gd name="T15" fmla="*/ 411 h 599"/>
                <a:gd name="T16" fmla="*/ 125 w 620"/>
                <a:gd name="T17" fmla="*/ 508 h 599"/>
                <a:gd name="T18" fmla="*/ 310 w 620"/>
                <a:gd name="T19" fmla="*/ 597 h 599"/>
                <a:gd name="T20" fmla="*/ 499 w 620"/>
                <a:gd name="T21" fmla="*/ 516 h 599"/>
                <a:gd name="T22" fmla="*/ 599 w 620"/>
                <a:gd name="T23" fmla="*/ 359 h 599"/>
                <a:gd name="T24" fmla="*/ 513 w 620"/>
                <a:gd name="T25" fmla="*/ 136 h 599"/>
                <a:gd name="T26" fmla="*/ 455 w 620"/>
                <a:gd name="T27" fmla="*/ 72 h 599"/>
                <a:gd name="T28" fmla="*/ 404 w 620"/>
                <a:gd name="T29" fmla="*/ 9 h 599"/>
                <a:gd name="T30" fmla="*/ 392 w 620"/>
                <a:gd name="T31" fmla="*/ 3 h 599"/>
                <a:gd name="T32" fmla="*/ 393 w 620"/>
                <a:gd name="T33" fmla="*/ 15 h 599"/>
                <a:gd name="T34" fmla="*/ 406 w 620"/>
                <a:gd name="T35" fmla="*/ 33 h 599"/>
                <a:gd name="T36" fmla="*/ 391 w 620"/>
                <a:gd name="T37" fmla="*/ 77 h 599"/>
                <a:gd name="T38" fmla="*/ 279 w 620"/>
                <a:gd name="T39" fmla="*/ 175 h 599"/>
                <a:gd name="T40" fmla="*/ 185 w 620"/>
                <a:gd name="T41" fmla="*/ 255 h 599"/>
                <a:gd name="T42" fmla="*/ 333 w 620"/>
                <a:gd name="T43" fmla="*/ 221 h 599"/>
                <a:gd name="T44" fmla="*/ 333 w 620"/>
                <a:gd name="T45" fmla="*/ 221 h 599"/>
                <a:gd name="T46" fmla="*/ 440 w 620"/>
                <a:gd name="T47" fmla="*/ 130 h 599"/>
                <a:gd name="T48" fmla="*/ 455 w 620"/>
                <a:gd name="T49" fmla="*/ 126 h 599"/>
                <a:gd name="T50" fmla="*/ 482 w 620"/>
                <a:gd name="T51" fmla="*/ 150 h 599"/>
                <a:gd name="T52" fmla="*/ 532 w 620"/>
                <a:gd name="T53" fmla="*/ 317 h 599"/>
                <a:gd name="T54" fmla="*/ 434 w 620"/>
                <a:gd name="T55" fmla="*/ 472 h 599"/>
                <a:gd name="T56" fmla="*/ 271 w 620"/>
                <a:gd name="T57" fmla="*/ 550 h 599"/>
                <a:gd name="T58" fmla="*/ 149 w 620"/>
                <a:gd name="T59" fmla="*/ 484 h 599"/>
                <a:gd name="T60" fmla="*/ 122 w 620"/>
                <a:gd name="T61" fmla="*/ 410 h 599"/>
                <a:gd name="T62" fmla="*/ 159 w 620"/>
                <a:gd name="T63" fmla="*/ 371 h 599"/>
                <a:gd name="T64" fmla="*/ 266 w 620"/>
                <a:gd name="T65" fmla="*/ 278 h 599"/>
                <a:gd name="T66" fmla="*/ 333 w 620"/>
                <a:gd name="T67" fmla="*/ 221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0" h="599">
                  <a:moveTo>
                    <a:pt x="185" y="255"/>
                  </a:moveTo>
                  <a:lnTo>
                    <a:pt x="185" y="255"/>
                  </a:lnTo>
                  <a:cubicBezTo>
                    <a:pt x="136" y="297"/>
                    <a:pt x="94" y="333"/>
                    <a:pt x="69" y="350"/>
                  </a:cubicBezTo>
                  <a:cubicBezTo>
                    <a:pt x="52" y="361"/>
                    <a:pt x="39" y="369"/>
                    <a:pt x="29" y="362"/>
                  </a:cubicBezTo>
                  <a:cubicBezTo>
                    <a:pt x="25" y="360"/>
                    <a:pt x="20" y="355"/>
                    <a:pt x="14" y="349"/>
                  </a:cubicBezTo>
                  <a:cubicBezTo>
                    <a:pt x="10" y="344"/>
                    <a:pt x="7" y="344"/>
                    <a:pt x="4" y="346"/>
                  </a:cubicBezTo>
                  <a:cubicBezTo>
                    <a:pt x="0" y="349"/>
                    <a:pt x="1" y="353"/>
                    <a:pt x="6" y="359"/>
                  </a:cubicBezTo>
                  <a:cubicBezTo>
                    <a:pt x="21" y="376"/>
                    <a:pt x="45" y="401"/>
                    <a:pt x="54" y="411"/>
                  </a:cubicBezTo>
                  <a:cubicBezTo>
                    <a:pt x="72" y="433"/>
                    <a:pt x="98" y="476"/>
                    <a:pt x="125" y="508"/>
                  </a:cubicBezTo>
                  <a:cubicBezTo>
                    <a:pt x="192" y="587"/>
                    <a:pt x="268" y="599"/>
                    <a:pt x="310" y="597"/>
                  </a:cubicBezTo>
                  <a:cubicBezTo>
                    <a:pt x="361" y="595"/>
                    <a:pt x="431" y="573"/>
                    <a:pt x="499" y="516"/>
                  </a:cubicBezTo>
                  <a:cubicBezTo>
                    <a:pt x="562" y="462"/>
                    <a:pt x="589" y="404"/>
                    <a:pt x="599" y="359"/>
                  </a:cubicBezTo>
                  <a:cubicBezTo>
                    <a:pt x="620" y="260"/>
                    <a:pt x="559" y="189"/>
                    <a:pt x="513" y="136"/>
                  </a:cubicBezTo>
                  <a:cubicBezTo>
                    <a:pt x="491" y="110"/>
                    <a:pt x="467" y="85"/>
                    <a:pt x="455" y="72"/>
                  </a:cubicBezTo>
                  <a:cubicBezTo>
                    <a:pt x="445" y="60"/>
                    <a:pt x="424" y="31"/>
                    <a:pt x="404" y="9"/>
                  </a:cubicBezTo>
                  <a:cubicBezTo>
                    <a:pt x="399" y="2"/>
                    <a:pt x="395" y="0"/>
                    <a:pt x="392" y="3"/>
                  </a:cubicBezTo>
                  <a:cubicBezTo>
                    <a:pt x="388" y="7"/>
                    <a:pt x="389" y="10"/>
                    <a:pt x="393" y="15"/>
                  </a:cubicBezTo>
                  <a:cubicBezTo>
                    <a:pt x="398" y="21"/>
                    <a:pt x="404" y="28"/>
                    <a:pt x="406" y="33"/>
                  </a:cubicBezTo>
                  <a:cubicBezTo>
                    <a:pt x="414" y="50"/>
                    <a:pt x="408" y="61"/>
                    <a:pt x="391" y="77"/>
                  </a:cubicBezTo>
                  <a:cubicBezTo>
                    <a:pt x="375" y="93"/>
                    <a:pt x="360" y="105"/>
                    <a:pt x="279" y="175"/>
                  </a:cubicBezTo>
                  <a:lnTo>
                    <a:pt x="185" y="255"/>
                  </a:lnTo>
                  <a:close/>
                  <a:moveTo>
                    <a:pt x="333" y="221"/>
                  </a:moveTo>
                  <a:lnTo>
                    <a:pt x="333" y="221"/>
                  </a:lnTo>
                  <a:cubicBezTo>
                    <a:pt x="375" y="185"/>
                    <a:pt x="421" y="145"/>
                    <a:pt x="440" y="130"/>
                  </a:cubicBezTo>
                  <a:cubicBezTo>
                    <a:pt x="446" y="125"/>
                    <a:pt x="449" y="124"/>
                    <a:pt x="455" y="126"/>
                  </a:cubicBezTo>
                  <a:cubicBezTo>
                    <a:pt x="460" y="128"/>
                    <a:pt x="475" y="142"/>
                    <a:pt x="482" y="150"/>
                  </a:cubicBezTo>
                  <a:cubicBezTo>
                    <a:pt x="511" y="184"/>
                    <a:pt x="546" y="238"/>
                    <a:pt x="532" y="317"/>
                  </a:cubicBezTo>
                  <a:cubicBezTo>
                    <a:pt x="526" y="354"/>
                    <a:pt x="502" y="414"/>
                    <a:pt x="434" y="472"/>
                  </a:cubicBezTo>
                  <a:cubicBezTo>
                    <a:pt x="379" y="519"/>
                    <a:pt x="323" y="552"/>
                    <a:pt x="271" y="550"/>
                  </a:cubicBezTo>
                  <a:cubicBezTo>
                    <a:pt x="221" y="548"/>
                    <a:pt x="186" y="528"/>
                    <a:pt x="149" y="484"/>
                  </a:cubicBezTo>
                  <a:cubicBezTo>
                    <a:pt x="120" y="451"/>
                    <a:pt x="117" y="425"/>
                    <a:pt x="122" y="410"/>
                  </a:cubicBezTo>
                  <a:cubicBezTo>
                    <a:pt x="125" y="402"/>
                    <a:pt x="146" y="383"/>
                    <a:pt x="159" y="371"/>
                  </a:cubicBezTo>
                  <a:cubicBezTo>
                    <a:pt x="168" y="362"/>
                    <a:pt x="209" y="326"/>
                    <a:pt x="266" y="278"/>
                  </a:cubicBezTo>
                  <a:lnTo>
                    <a:pt x="333" y="221"/>
                  </a:lnTo>
                  <a:close/>
                </a:path>
              </a:pathLst>
            </a:custGeom>
            <a:grpFill/>
            <a:ln w="0">
              <a:solidFill>
                <a:schemeClr val="bg1"/>
              </a:solidFill>
              <a:prstDash val="solid"/>
              <a:round/>
              <a:headEnd/>
              <a:tailEnd/>
            </a:ln>
          </p:spPr>
          <p:txBody>
            <a:bodyPr/>
            <a:lstStyle/>
            <a:p>
              <a:pPr>
                <a:defRPr/>
              </a:pPr>
              <a:endParaRPr lang="it-IT"/>
            </a:p>
          </p:txBody>
        </p:sp>
        <p:sp>
          <p:nvSpPr>
            <p:cNvPr id="25" name="Freeform 151"/>
            <p:cNvSpPr>
              <a:spLocks/>
            </p:cNvSpPr>
            <p:nvPr/>
          </p:nvSpPr>
          <p:spPr bwMode="auto">
            <a:xfrm>
              <a:off x="3395662" y="2500314"/>
              <a:ext cx="511175" cy="411162"/>
            </a:xfrm>
            <a:custGeom>
              <a:avLst/>
              <a:gdLst>
                <a:gd name="T0" fmla="*/ 196 w 535"/>
                <a:gd name="T1" fmla="*/ 213 h 430"/>
                <a:gd name="T2" fmla="*/ 196 w 535"/>
                <a:gd name="T3" fmla="*/ 213 h 430"/>
                <a:gd name="T4" fmla="*/ 65 w 535"/>
                <a:gd name="T5" fmla="*/ 290 h 430"/>
                <a:gd name="T6" fmla="*/ 26 w 535"/>
                <a:gd name="T7" fmla="*/ 295 h 430"/>
                <a:gd name="T8" fmla="*/ 13 w 535"/>
                <a:gd name="T9" fmla="*/ 279 h 430"/>
                <a:gd name="T10" fmla="*/ 4 w 535"/>
                <a:gd name="T11" fmla="*/ 275 h 430"/>
                <a:gd name="T12" fmla="*/ 4 w 535"/>
                <a:gd name="T13" fmla="*/ 288 h 430"/>
                <a:gd name="T14" fmla="*/ 43 w 535"/>
                <a:gd name="T15" fmla="*/ 347 h 430"/>
                <a:gd name="T16" fmla="*/ 87 w 535"/>
                <a:gd name="T17" fmla="*/ 423 h 430"/>
                <a:gd name="T18" fmla="*/ 98 w 535"/>
                <a:gd name="T19" fmla="*/ 428 h 430"/>
                <a:gd name="T20" fmla="*/ 99 w 535"/>
                <a:gd name="T21" fmla="*/ 417 h 430"/>
                <a:gd name="T22" fmla="*/ 86 w 535"/>
                <a:gd name="T23" fmla="*/ 391 h 430"/>
                <a:gd name="T24" fmla="*/ 103 w 535"/>
                <a:gd name="T25" fmla="*/ 354 h 430"/>
                <a:gd name="T26" fmla="*/ 233 w 535"/>
                <a:gd name="T27" fmla="*/ 272 h 430"/>
                <a:gd name="T28" fmla="*/ 338 w 535"/>
                <a:gd name="T29" fmla="*/ 207 h 430"/>
                <a:gd name="T30" fmla="*/ 465 w 535"/>
                <a:gd name="T31" fmla="*/ 130 h 430"/>
                <a:gd name="T32" fmla="*/ 510 w 535"/>
                <a:gd name="T33" fmla="*/ 127 h 430"/>
                <a:gd name="T34" fmla="*/ 521 w 535"/>
                <a:gd name="T35" fmla="*/ 140 h 430"/>
                <a:gd name="T36" fmla="*/ 531 w 535"/>
                <a:gd name="T37" fmla="*/ 144 h 430"/>
                <a:gd name="T38" fmla="*/ 530 w 535"/>
                <a:gd name="T39" fmla="*/ 131 h 430"/>
                <a:gd name="T40" fmla="*/ 492 w 535"/>
                <a:gd name="T41" fmla="*/ 74 h 430"/>
                <a:gd name="T42" fmla="*/ 456 w 535"/>
                <a:gd name="T43" fmla="*/ 10 h 430"/>
                <a:gd name="T44" fmla="*/ 444 w 535"/>
                <a:gd name="T45" fmla="*/ 2 h 430"/>
                <a:gd name="T46" fmla="*/ 443 w 535"/>
                <a:gd name="T47" fmla="*/ 13 h 430"/>
                <a:gd name="T48" fmla="*/ 451 w 535"/>
                <a:gd name="T49" fmla="*/ 32 h 430"/>
                <a:gd name="T50" fmla="*/ 427 w 535"/>
                <a:gd name="T51" fmla="*/ 69 h 430"/>
                <a:gd name="T52" fmla="*/ 301 w 535"/>
                <a:gd name="T53" fmla="*/ 148 h 430"/>
                <a:gd name="T54" fmla="*/ 196 w 535"/>
                <a:gd name="T55" fmla="*/ 213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5" h="430">
                  <a:moveTo>
                    <a:pt x="196" y="213"/>
                  </a:moveTo>
                  <a:lnTo>
                    <a:pt x="196" y="213"/>
                  </a:lnTo>
                  <a:cubicBezTo>
                    <a:pt x="138" y="248"/>
                    <a:pt x="91" y="277"/>
                    <a:pt x="65" y="290"/>
                  </a:cubicBezTo>
                  <a:cubicBezTo>
                    <a:pt x="47" y="300"/>
                    <a:pt x="35" y="303"/>
                    <a:pt x="26" y="295"/>
                  </a:cubicBezTo>
                  <a:cubicBezTo>
                    <a:pt x="23" y="291"/>
                    <a:pt x="18" y="286"/>
                    <a:pt x="13" y="279"/>
                  </a:cubicBezTo>
                  <a:cubicBezTo>
                    <a:pt x="10" y="274"/>
                    <a:pt x="7" y="273"/>
                    <a:pt x="4" y="275"/>
                  </a:cubicBezTo>
                  <a:cubicBezTo>
                    <a:pt x="0" y="277"/>
                    <a:pt x="0" y="282"/>
                    <a:pt x="4" y="288"/>
                  </a:cubicBezTo>
                  <a:cubicBezTo>
                    <a:pt x="16" y="307"/>
                    <a:pt x="36" y="336"/>
                    <a:pt x="43" y="347"/>
                  </a:cubicBezTo>
                  <a:cubicBezTo>
                    <a:pt x="51" y="360"/>
                    <a:pt x="67" y="391"/>
                    <a:pt x="87" y="423"/>
                  </a:cubicBezTo>
                  <a:cubicBezTo>
                    <a:pt x="90" y="428"/>
                    <a:pt x="94" y="430"/>
                    <a:pt x="98" y="428"/>
                  </a:cubicBezTo>
                  <a:cubicBezTo>
                    <a:pt x="101" y="426"/>
                    <a:pt x="102" y="423"/>
                    <a:pt x="99" y="417"/>
                  </a:cubicBezTo>
                  <a:cubicBezTo>
                    <a:pt x="94" y="410"/>
                    <a:pt x="89" y="399"/>
                    <a:pt x="86" y="391"/>
                  </a:cubicBezTo>
                  <a:cubicBezTo>
                    <a:pt x="79" y="376"/>
                    <a:pt x="88" y="366"/>
                    <a:pt x="103" y="354"/>
                  </a:cubicBezTo>
                  <a:cubicBezTo>
                    <a:pt x="128" y="337"/>
                    <a:pt x="175" y="307"/>
                    <a:pt x="233" y="272"/>
                  </a:cubicBezTo>
                  <a:lnTo>
                    <a:pt x="338" y="207"/>
                  </a:lnTo>
                  <a:cubicBezTo>
                    <a:pt x="429" y="151"/>
                    <a:pt x="445" y="141"/>
                    <a:pt x="465" y="130"/>
                  </a:cubicBezTo>
                  <a:cubicBezTo>
                    <a:pt x="487" y="118"/>
                    <a:pt x="499" y="115"/>
                    <a:pt x="510" y="127"/>
                  </a:cubicBezTo>
                  <a:cubicBezTo>
                    <a:pt x="515" y="132"/>
                    <a:pt x="518" y="135"/>
                    <a:pt x="521" y="140"/>
                  </a:cubicBezTo>
                  <a:cubicBezTo>
                    <a:pt x="524" y="145"/>
                    <a:pt x="527" y="147"/>
                    <a:pt x="531" y="144"/>
                  </a:cubicBezTo>
                  <a:cubicBezTo>
                    <a:pt x="535" y="141"/>
                    <a:pt x="534" y="137"/>
                    <a:pt x="530" y="131"/>
                  </a:cubicBezTo>
                  <a:cubicBezTo>
                    <a:pt x="519" y="113"/>
                    <a:pt x="500" y="85"/>
                    <a:pt x="492" y="74"/>
                  </a:cubicBezTo>
                  <a:cubicBezTo>
                    <a:pt x="484" y="60"/>
                    <a:pt x="467" y="28"/>
                    <a:pt x="456" y="10"/>
                  </a:cubicBezTo>
                  <a:cubicBezTo>
                    <a:pt x="451" y="3"/>
                    <a:pt x="448" y="0"/>
                    <a:pt x="444" y="2"/>
                  </a:cubicBezTo>
                  <a:cubicBezTo>
                    <a:pt x="439" y="5"/>
                    <a:pt x="440" y="8"/>
                    <a:pt x="443" y="13"/>
                  </a:cubicBezTo>
                  <a:cubicBezTo>
                    <a:pt x="446" y="19"/>
                    <a:pt x="449" y="25"/>
                    <a:pt x="451" y="32"/>
                  </a:cubicBezTo>
                  <a:cubicBezTo>
                    <a:pt x="454" y="44"/>
                    <a:pt x="447" y="55"/>
                    <a:pt x="427" y="69"/>
                  </a:cubicBezTo>
                  <a:cubicBezTo>
                    <a:pt x="409" y="81"/>
                    <a:pt x="392" y="92"/>
                    <a:pt x="301" y="148"/>
                  </a:cubicBezTo>
                  <a:lnTo>
                    <a:pt x="196" y="213"/>
                  </a:lnTo>
                  <a:close/>
                </a:path>
              </a:pathLst>
            </a:custGeom>
            <a:grpFill/>
            <a:ln w="0">
              <a:solidFill>
                <a:schemeClr val="bg1"/>
              </a:solidFill>
              <a:prstDash val="solid"/>
              <a:round/>
              <a:headEnd/>
              <a:tailEnd/>
            </a:ln>
          </p:spPr>
          <p:txBody>
            <a:bodyPr/>
            <a:lstStyle/>
            <a:p>
              <a:pPr>
                <a:defRPr/>
              </a:pPr>
              <a:endParaRPr lang="it-IT"/>
            </a:p>
          </p:txBody>
        </p:sp>
        <p:sp>
          <p:nvSpPr>
            <p:cNvPr id="26" name="Freeform 152"/>
            <p:cNvSpPr>
              <a:spLocks noEditPoints="1"/>
            </p:cNvSpPr>
            <p:nvPr/>
          </p:nvSpPr>
          <p:spPr bwMode="auto">
            <a:xfrm>
              <a:off x="3532187" y="2787651"/>
              <a:ext cx="596900" cy="503238"/>
            </a:xfrm>
            <a:custGeom>
              <a:avLst/>
              <a:gdLst>
                <a:gd name="T0" fmla="*/ 62 w 625"/>
                <a:gd name="T1" fmla="*/ 363 h 528"/>
                <a:gd name="T2" fmla="*/ 62 w 625"/>
                <a:gd name="T3" fmla="*/ 363 h 528"/>
                <a:gd name="T4" fmla="*/ 417 w 625"/>
                <a:gd name="T5" fmla="*/ 466 h 528"/>
                <a:gd name="T6" fmla="*/ 571 w 625"/>
                <a:gd name="T7" fmla="*/ 155 h 528"/>
                <a:gd name="T8" fmla="*/ 228 w 625"/>
                <a:gd name="T9" fmla="*/ 48 h 528"/>
                <a:gd name="T10" fmla="*/ 62 w 625"/>
                <a:gd name="T11" fmla="*/ 363 h 528"/>
                <a:gd name="T12" fmla="*/ 103 w 625"/>
                <a:gd name="T13" fmla="*/ 371 h 528"/>
                <a:gd name="T14" fmla="*/ 103 w 625"/>
                <a:gd name="T15" fmla="*/ 371 h 528"/>
                <a:gd name="T16" fmla="*/ 278 w 625"/>
                <a:gd name="T17" fmla="*/ 111 h 528"/>
                <a:gd name="T18" fmla="*/ 534 w 625"/>
                <a:gd name="T19" fmla="*/ 153 h 528"/>
                <a:gd name="T20" fmla="*/ 363 w 625"/>
                <a:gd name="T21" fmla="*/ 403 h 528"/>
                <a:gd name="T22" fmla="*/ 103 w 625"/>
                <a:gd name="T23" fmla="*/ 371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5" h="528">
                  <a:moveTo>
                    <a:pt x="62" y="363"/>
                  </a:moveTo>
                  <a:lnTo>
                    <a:pt x="62" y="363"/>
                  </a:lnTo>
                  <a:cubicBezTo>
                    <a:pt x="117" y="494"/>
                    <a:pt x="269" y="528"/>
                    <a:pt x="417" y="466"/>
                  </a:cubicBezTo>
                  <a:cubicBezTo>
                    <a:pt x="565" y="404"/>
                    <a:pt x="625" y="284"/>
                    <a:pt x="571" y="155"/>
                  </a:cubicBezTo>
                  <a:cubicBezTo>
                    <a:pt x="506" y="0"/>
                    <a:pt x="339" y="1"/>
                    <a:pt x="228" y="48"/>
                  </a:cubicBezTo>
                  <a:cubicBezTo>
                    <a:pt x="114" y="96"/>
                    <a:pt x="0" y="214"/>
                    <a:pt x="62" y="363"/>
                  </a:cubicBezTo>
                  <a:close/>
                  <a:moveTo>
                    <a:pt x="103" y="371"/>
                  </a:moveTo>
                  <a:lnTo>
                    <a:pt x="103" y="371"/>
                  </a:lnTo>
                  <a:cubicBezTo>
                    <a:pt x="62" y="272"/>
                    <a:pt x="143" y="167"/>
                    <a:pt x="278" y="111"/>
                  </a:cubicBezTo>
                  <a:cubicBezTo>
                    <a:pt x="439" y="43"/>
                    <a:pt x="509" y="94"/>
                    <a:pt x="534" y="153"/>
                  </a:cubicBezTo>
                  <a:cubicBezTo>
                    <a:pt x="570" y="238"/>
                    <a:pt x="508" y="343"/>
                    <a:pt x="363" y="403"/>
                  </a:cubicBezTo>
                  <a:cubicBezTo>
                    <a:pt x="176" y="482"/>
                    <a:pt x="119" y="407"/>
                    <a:pt x="103" y="371"/>
                  </a:cubicBezTo>
                  <a:close/>
                </a:path>
              </a:pathLst>
            </a:custGeom>
            <a:grpFill/>
            <a:ln w="0">
              <a:solidFill>
                <a:schemeClr val="bg1"/>
              </a:solidFill>
              <a:prstDash val="solid"/>
              <a:round/>
              <a:headEnd/>
              <a:tailEnd/>
            </a:ln>
          </p:spPr>
          <p:txBody>
            <a:bodyPr/>
            <a:lstStyle/>
            <a:p>
              <a:pPr>
                <a:defRPr/>
              </a:pPr>
              <a:endParaRPr lang="it-IT"/>
            </a:p>
          </p:txBody>
        </p:sp>
        <p:sp>
          <p:nvSpPr>
            <p:cNvPr id="27" name="Freeform 153"/>
            <p:cNvSpPr>
              <a:spLocks noEditPoints="1"/>
            </p:cNvSpPr>
            <p:nvPr/>
          </p:nvSpPr>
          <p:spPr bwMode="auto">
            <a:xfrm>
              <a:off x="3690937" y="3263901"/>
              <a:ext cx="533400" cy="509588"/>
            </a:xfrm>
            <a:custGeom>
              <a:avLst/>
              <a:gdLst>
                <a:gd name="T0" fmla="*/ 208 w 560"/>
                <a:gd name="T1" fmla="*/ 117 h 534"/>
                <a:gd name="T2" fmla="*/ 208 w 560"/>
                <a:gd name="T3" fmla="*/ 117 h 534"/>
                <a:gd name="T4" fmla="*/ 60 w 560"/>
                <a:gd name="T5" fmla="*/ 143 h 534"/>
                <a:gd name="T6" fmla="*/ 19 w 560"/>
                <a:gd name="T7" fmla="*/ 134 h 534"/>
                <a:gd name="T8" fmla="*/ 13 w 560"/>
                <a:gd name="T9" fmla="*/ 115 h 534"/>
                <a:gd name="T10" fmla="*/ 6 w 560"/>
                <a:gd name="T11" fmla="*/ 107 h 534"/>
                <a:gd name="T12" fmla="*/ 1 w 560"/>
                <a:gd name="T13" fmla="*/ 119 h 534"/>
                <a:gd name="T14" fmla="*/ 16 w 560"/>
                <a:gd name="T15" fmla="*/ 186 h 534"/>
                <a:gd name="T16" fmla="*/ 30 w 560"/>
                <a:gd name="T17" fmla="*/ 267 h 534"/>
                <a:gd name="T18" fmla="*/ 39 w 560"/>
                <a:gd name="T19" fmla="*/ 277 h 534"/>
                <a:gd name="T20" fmla="*/ 43 w 560"/>
                <a:gd name="T21" fmla="*/ 269 h 534"/>
                <a:gd name="T22" fmla="*/ 40 w 560"/>
                <a:gd name="T23" fmla="*/ 242 h 534"/>
                <a:gd name="T24" fmla="*/ 74 w 560"/>
                <a:gd name="T25" fmla="*/ 213 h 534"/>
                <a:gd name="T26" fmla="*/ 221 w 560"/>
                <a:gd name="T27" fmla="*/ 182 h 534"/>
                <a:gd name="T28" fmla="*/ 231 w 560"/>
                <a:gd name="T29" fmla="*/ 180 h 534"/>
                <a:gd name="T30" fmla="*/ 237 w 560"/>
                <a:gd name="T31" fmla="*/ 183 h 534"/>
                <a:gd name="T32" fmla="*/ 245 w 560"/>
                <a:gd name="T33" fmla="*/ 232 h 534"/>
                <a:gd name="T34" fmla="*/ 242 w 560"/>
                <a:gd name="T35" fmla="*/ 242 h 534"/>
                <a:gd name="T36" fmla="*/ 157 w 560"/>
                <a:gd name="T37" fmla="*/ 315 h 534"/>
                <a:gd name="T38" fmla="*/ 71 w 560"/>
                <a:gd name="T39" fmla="*/ 410 h 534"/>
                <a:gd name="T40" fmla="*/ 69 w 560"/>
                <a:gd name="T41" fmla="*/ 472 h 534"/>
                <a:gd name="T42" fmla="*/ 79 w 560"/>
                <a:gd name="T43" fmla="*/ 524 h 534"/>
                <a:gd name="T44" fmla="*/ 88 w 560"/>
                <a:gd name="T45" fmla="*/ 533 h 534"/>
                <a:gd name="T46" fmla="*/ 92 w 560"/>
                <a:gd name="T47" fmla="*/ 526 h 534"/>
                <a:gd name="T48" fmla="*/ 91 w 560"/>
                <a:gd name="T49" fmla="*/ 510 h 534"/>
                <a:gd name="T50" fmla="*/ 126 w 560"/>
                <a:gd name="T51" fmla="*/ 439 h 534"/>
                <a:gd name="T52" fmla="*/ 284 w 560"/>
                <a:gd name="T53" fmla="*/ 284 h 534"/>
                <a:gd name="T54" fmla="*/ 453 w 560"/>
                <a:gd name="T55" fmla="*/ 327 h 534"/>
                <a:gd name="T56" fmla="*/ 540 w 560"/>
                <a:gd name="T57" fmla="*/ 272 h 534"/>
                <a:gd name="T58" fmla="*/ 550 w 560"/>
                <a:gd name="T59" fmla="*/ 165 h 534"/>
                <a:gd name="T60" fmla="*/ 533 w 560"/>
                <a:gd name="T61" fmla="*/ 87 h 534"/>
                <a:gd name="T62" fmla="*/ 520 w 560"/>
                <a:gd name="T63" fmla="*/ 11 h 534"/>
                <a:gd name="T64" fmla="*/ 512 w 560"/>
                <a:gd name="T65" fmla="*/ 0 h 534"/>
                <a:gd name="T66" fmla="*/ 507 w 560"/>
                <a:gd name="T67" fmla="*/ 11 h 534"/>
                <a:gd name="T68" fmla="*/ 509 w 560"/>
                <a:gd name="T69" fmla="*/ 33 h 534"/>
                <a:gd name="T70" fmla="*/ 475 w 560"/>
                <a:gd name="T71" fmla="*/ 64 h 534"/>
                <a:gd name="T72" fmla="*/ 329 w 560"/>
                <a:gd name="T73" fmla="*/ 94 h 534"/>
                <a:gd name="T74" fmla="*/ 208 w 560"/>
                <a:gd name="T75" fmla="*/ 117 h 534"/>
                <a:gd name="T76" fmla="*/ 496 w 560"/>
                <a:gd name="T77" fmla="*/ 129 h 534"/>
                <a:gd name="T78" fmla="*/ 496 w 560"/>
                <a:gd name="T79" fmla="*/ 129 h 534"/>
                <a:gd name="T80" fmla="*/ 507 w 560"/>
                <a:gd name="T81" fmla="*/ 132 h 534"/>
                <a:gd name="T82" fmla="*/ 515 w 560"/>
                <a:gd name="T83" fmla="*/ 160 h 534"/>
                <a:gd name="T84" fmla="*/ 406 w 560"/>
                <a:gd name="T85" fmla="*/ 269 h 534"/>
                <a:gd name="T86" fmla="*/ 296 w 560"/>
                <a:gd name="T87" fmla="*/ 256 h 534"/>
                <a:gd name="T88" fmla="*/ 277 w 560"/>
                <a:gd name="T89" fmla="*/ 220 h 534"/>
                <a:gd name="T90" fmla="*/ 276 w 560"/>
                <a:gd name="T91" fmla="*/ 176 h 534"/>
                <a:gd name="T92" fmla="*/ 287 w 560"/>
                <a:gd name="T93" fmla="*/ 169 h 534"/>
                <a:gd name="T94" fmla="*/ 496 w 560"/>
                <a:gd name="T95" fmla="*/ 129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0" h="534">
                  <a:moveTo>
                    <a:pt x="208" y="117"/>
                  </a:moveTo>
                  <a:lnTo>
                    <a:pt x="208" y="117"/>
                  </a:lnTo>
                  <a:cubicBezTo>
                    <a:pt x="144" y="129"/>
                    <a:pt x="90" y="140"/>
                    <a:pt x="60" y="143"/>
                  </a:cubicBezTo>
                  <a:cubicBezTo>
                    <a:pt x="40" y="144"/>
                    <a:pt x="24" y="144"/>
                    <a:pt x="19" y="134"/>
                  </a:cubicBezTo>
                  <a:cubicBezTo>
                    <a:pt x="17" y="129"/>
                    <a:pt x="14" y="123"/>
                    <a:pt x="13" y="115"/>
                  </a:cubicBezTo>
                  <a:cubicBezTo>
                    <a:pt x="12" y="108"/>
                    <a:pt x="9" y="106"/>
                    <a:pt x="6" y="107"/>
                  </a:cubicBezTo>
                  <a:cubicBezTo>
                    <a:pt x="1" y="108"/>
                    <a:pt x="0" y="112"/>
                    <a:pt x="1" y="119"/>
                  </a:cubicBezTo>
                  <a:cubicBezTo>
                    <a:pt x="5" y="141"/>
                    <a:pt x="14" y="176"/>
                    <a:pt x="16" y="186"/>
                  </a:cubicBezTo>
                  <a:cubicBezTo>
                    <a:pt x="18" y="194"/>
                    <a:pt x="23" y="235"/>
                    <a:pt x="30" y="267"/>
                  </a:cubicBezTo>
                  <a:cubicBezTo>
                    <a:pt x="31" y="275"/>
                    <a:pt x="34" y="278"/>
                    <a:pt x="39" y="277"/>
                  </a:cubicBezTo>
                  <a:cubicBezTo>
                    <a:pt x="42" y="276"/>
                    <a:pt x="44" y="274"/>
                    <a:pt x="43" y="269"/>
                  </a:cubicBezTo>
                  <a:cubicBezTo>
                    <a:pt x="42" y="263"/>
                    <a:pt x="41" y="250"/>
                    <a:pt x="40" y="242"/>
                  </a:cubicBezTo>
                  <a:cubicBezTo>
                    <a:pt x="40" y="225"/>
                    <a:pt x="54" y="219"/>
                    <a:pt x="74" y="213"/>
                  </a:cubicBezTo>
                  <a:cubicBezTo>
                    <a:pt x="102" y="205"/>
                    <a:pt x="157" y="194"/>
                    <a:pt x="221" y="182"/>
                  </a:cubicBezTo>
                  <a:lnTo>
                    <a:pt x="231" y="180"/>
                  </a:lnTo>
                  <a:cubicBezTo>
                    <a:pt x="235" y="179"/>
                    <a:pt x="236" y="181"/>
                    <a:pt x="237" y="183"/>
                  </a:cubicBezTo>
                  <a:lnTo>
                    <a:pt x="245" y="232"/>
                  </a:lnTo>
                  <a:cubicBezTo>
                    <a:pt x="246" y="235"/>
                    <a:pt x="246" y="239"/>
                    <a:pt x="242" y="242"/>
                  </a:cubicBezTo>
                  <a:cubicBezTo>
                    <a:pt x="233" y="252"/>
                    <a:pt x="191" y="286"/>
                    <a:pt x="157" y="315"/>
                  </a:cubicBezTo>
                  <a:cubicBezTo>
                    <a:pt x="110" y="356"/>
                    <a:pt x="82" y="384"/>
                    <a:pt x="71" y="410"/>
                  </a:cubicBezTo>
                  <a:cubicBezTo>
                    <a:pt x="64" y="427"/>
                    <a:pt x="63" y="441"/>
                    <a:pt x="69" y="472"/>
                  </a:cubicBezTo>
                  <a:lnTo>
                    <a:pt x="79" y="524"/>
                  </a:lnTo>
                  <a:cubicBezTo>
                    <a:pt x="80" y="531"/>
                    <a:pt x="83" y="534"/>
                    <a:pt x="88" y="533"/>
                  </a:cubicBezTo>
                  <a:cubicBezTo>
                    <a:pt x="91" y="533"/>
                    <a:pt x="93" y="530"/>
                    <a:pt x="92" y="526"/>
                  </a:cubicBezTo>
                  <a:cubicBezTo>
                    <a:pt x="91" y="521"/>
                    <a:pt x="91" y="516"/>
                    <a:pt x="91" y="510"/>
                  </a:cubicBezTo>
                  <a:cubicBezTo>
                    <a:pt x="92" y="501"/>
                    <a:pt x="92" y="478"/>
                    <a:pt x="126" y="439"/>
                  </a:cubicBezTo>
                  <a:cubicBezTo>
                    <a:pt x="163" y="398"/>
                    <a:pt x="217" y="348"/>
                    <a:pt x="284" y="284"/>
                  </a:cubicBezTo>
                  <a:cubicBezTo>
                    <a:pt x="352" y="329"/>
                    <a:pt x="402" y="337"/>
                    <a:pt x="453" y="327"/>
                  </a:cubicBezTo>
                  <a:cubicBezTo>
                    <a:pt x="499" y="319"/>
                    <a:pt x="530" y="290"/>
                    <a:pt x="540" y="272"/>
                  </a:cubicBezTo>
                  <a:cubicBezTo>
                    <a:pt x="560" y="237"/>
                    <a:pt x="557" y="199"/>
                    <a:pt x="550" y="165"/>
                  </a:cubicBezTo>
                  <a:cubicBezTo>
                    <a:pt x="547" y="148"/>
                    <a:pt x="536" y="106"/>
                    <a:pt x="533" y="87"/>
                  </a:cubicBezTo>
                  <a:cubicBezTo>
                    <a:pt x="531" y="76"/>
                    <a:pt x="526" y="41"/>
                    <a:pt x="520" y="11"/>
                  </a:cubicBezTo>
                  <a:cubicBezTo>
                    <a:pt x="519" y="3"/>
                    <a:pt x="517" y="0"/>
                    <a:pt x="512" y="0"/>
                  </a:cubicBezTo>
                  <a:cubicBezTo>
                    <a:pt x="507" y="1"/>
                    <a:pt x="506" y="5"/>
                    <a:pt x="507" y="11"/>
                  </a:cubicBezTo>
                  <a:cubicBezTo>
                    <a:pt x="509" y="19"/>
                    <a:pt x="510" y="28"/>
                    <a:pt x="509" y="33"/>
                  </a:cubicBezTo>
                  <a:cubicBezTo>
                    <a:pt x="508" y="52"/>
                    <a:pt x="498" y="59"/>
                    <a:pt x="475" y="64"/>
                  </a:cubicBezTo>
                  <a:cubicBezTo>
                    <a:pt x="453" y="70"/>
                    <a:pt x="434" y="73"/>
                    <a:pt x="329" y="94"/>
                  </a:cubicBezTo>
                  <a:lnTo>
                    <a:pt x="208" y="117"/>
                  </a:lnTo>
                  <a:close/>
                  <a:moveTo>
                    <a:pt x="496" y="129"/>
                  </a:moveTo>
                  <a:lnTo>
                    <a:pt x="496" y="129"/>
                  </a:lnTo>
                  <a:cubicBezTo>
                    <a:pt x="502" y="128"/>
                    <a:pt x="505" y="128"/>
                    <a:pt x="507" y="132"/>
                  </a:cubicBezTo>
                  <a:cubicBezTo>
                    <a:pt x="510" y="137"/>
                    <a:pt x="513" y="147"/>
                    <a:pt x="515" y="160"/>
                  </a:cubicBezTo>
                  <a:cubicBezTo>
                    <a:pt x="522" y="193"/>
                    <a:pt x="504" y="250"/>
                    <a:pt x="406" y="269"/>
                  </a:cubicBezTo>
                  <a:cubicBezTo>
                    <a:pt x="349" y="280"/>
                    <a:pt x="314" y="270"/>
                    <a:pt x="296" y="256"/>
                  </a:cubicBezTo>
                  <a:cubicBezTo>
                    <a:pt x="285" y="248"/>
                    <a:pt x="281" y="242"/>
                    <a:pt x="277" y="220"/>
                  </a:cubicBezTo>
                  <a:cubicBezTo>
                    <a:pt x="274" y="206"/>
                    <a:pt x="273" y="189"/>
                    <a:pt x="276" y="176"/>
                  </a:cubicBezTo>
                  <a:cubicBezTo>
                    <a:pt x="277" y="172"/>
                    <a:pt x="279" y="171"/>
                    <a:pt x="287" y="169"/>
                  </a:cubicBezTo>
                  <a:lnTo>
                    <a:pt x="496" y="129"/>
                  </a:lnTo>
                  <a:close/>
                </a:path>
              </a:pathLst>
            </a:custGeom>
            <a:grpFill/>
            <a:ln w="0">
              <a:solidFill>
                <a:schemeClr val="bg1"/>
              </a:solidFill>
              <a:prstDash val="solid"/>
              <a:round/>
              <a:headEnd/>
              <a:tailEnd/>
            </a:ln>
          </p:spPr>
          <p:txBody>
            <a:bodyPr/>
            <a:lstStyle/>
            <a:p>
              <a:pPr>
                <a:defRPr/>
              </a:pPr>
              <a:endParaRPr lang="it-IT"/>
            </a:p>
          </p:txBody>
        </p:sp>
        <p:sp>
          <p:nvSpPr>
            <p:cNvPr id="28" name="Freeform 154"/>
            <p:cNvSpPr>
              <a:spLocks/>
            </p:cNvSpPr>
            <p:nvPr/>
          </p:nvSpPr>
          <p:spPr bwMode="auto">
            <a:xfrm>
              <a:off x="3770312" y="3808413"/>
              <a:ext cx="517525" cy="428625"/>
            </a:xfrm>
            <a:custGeom>
              <a:avLst/>
              <a:gdLst>
                <a:gd name="T0" fmla="*/ 236 w 542"/>
                <a:gd name="T1" fmla="*/ 55 h 450"/>
                <a:gd name="T2" fmla="*/ 236 w 542"/>
                <a:gd name="T3" fmla="*/ 55 h 450"/>
                <a:gd name="T4" fmla="*/ 50 w 542"/>
                <a:gd name="T5" fmla="*/ 104 h 450"/>
                <a:gd name="T6" fmla="*/ 0 w 542"/>
                <a:gd name="T7" fmla="*/ 228 h 450"/>
                <a:gd name="T8" fmla="*/ 50 w 542"/>
                <a:gd name="T9" fmla="*/ 345 h 450"/>
                <a:gd name="T10" fmla="*/ 261 w 542"/>
                <a:gd name="T11" fmla="*/ 400 h 450"/>
                <a:gd name="T12" fmla="*/ 336 w 542"/>
                <a:gd name="T13" fmla="*/ 400 h 450"/>
                <a:gd name="T14" fmla="*/ 485 w 542"/>
                <a:gd name="T15" fmla="*/ 402 h 450"/>
                <a:gd name="T16" fmla="*/ 525 w 542"/>
                <a:gd name="T17" fmla="*/ 423 h 450"/>
                <a:gd name="T18" fmla="*/ 527 w 542"/>
                <a:gd name="T19" fmla="*/ 440 h 450"/>
                <a:gd name="T20" fmla="*/ 533 w 542"/>
                <a:gd name="T21" fmla="*/ 450 h 450"/>
                <a:gd name="T22" fmla="*/ 539 w 542"/>
                <a:gd name="T23" fmla="*/ 438 h 450"/>
                <a:gd name="T24" fmla="*/ 538 w 542"/>
                <a:gd name="T25" fmla="*/ 374 h 450"/>
                <a:gd name="T26" fmla="*/ 540 w 542"/>
                <a:gd name="T27" fmla="*/ 310 h 450"/>
                <a:gd name="T28" fmla="*/ 534 w 542"/>
                <a:gd name="T29" fmla="*/ 298 h 450"/>
                <a:gd name="T30" fmla="*/ 527 w 542"/>
                <a:gd name="T31" fmla="*/ 307 h 450"/>
                <a:gd name="T32" fmla="*/ 525 w 542"/>
                <a:gd name="T33" fmla="*/ 328 h 450"/>
                <a:gd name="T34" fmla="*/ 485 w 542"/>
                <a:gd name="T35" fmla="*/ 351 h 450"/>
                <a:gd name="T36" fmla="*/ 336 w 542"/>
                <a:gd name="T37" fmla="*/ 352 h 450"/>
                <a:gd name="T38" fmla="*/ 249 w 542"/>
                <a:gd name="T39" fmla="*/ 351 h 450"/>
                <a:gd name="T40" fmla="*/ 75 w 542"/>
                <a:gd name="T41" fmla="*/ 317 h 450"/>
                <a:gd name="T42" fmla="*/ 37 w 542"/>
                <a:gd name="T43" fmla="*/ 240 h 450"/>
                <a:gd name="T44" fmla="*/ 67 w 542"/>
                <a:gd name="T45" fmla="*/ 170 h 450"/>
                <a:gd name="T46" fmla="*/ 239 w 542"/>
                <a:gd name="T47" fmla="*/ 127 h 450"/>
                <a:gd name="T48" fmla="*/ 338 w 542"/>
                <a:gd name="T49" fmla="*/ 128 h 450"/>
                <a:gd name="T50" fmla="*/ 486 w 542"/>
                <a:gd name="T51" fmla="*/ 130 h 450"/>
                <a:gd name="T52" fmla="*/ 526 w 542"/>
                <a:gd name="T53" fmla="*/ 151 h 450"/>
                <a:gd name="T54" fmla="*/ 528 w 542"/>
                <a:gd name="T55" fmla="*/ 167 h 450"/>
                <a:gd name="T56" fmla="*/ 535 w 542"/>
                <a:gd name="T57" fmla="*/ 176 h 450"/>
                <a:gd name="T58" fmla="*/ 541 w 542"/>
                <a:gd name="T59" fmla="*/ 164 h 450"/>
                <a:gd name="T60" fmla="*/ 539 w 542"/>
                <a:gd name="T61" fmla="*/ 95 h 450"/>
                <a:gd name="T62" fmla="*/ 542 w 542"/>
                <a:gd name="T63" fmla="*/ 13 h 450"/>
                <a:gd name="T64" fmla="*/ 536 w 542"/>
                <a:gd name="T65" fmla="*/ 0 h 450"/>
                <a:gd name="T66" fmla="*/ 529 w 542"/>
                <a:gd name="T67" fmla="*/ 10 h 450"/>
                <a:gd name="T68" fmla="*/ 527 w 542"/>
                <a:gd name="T69" fmla="*/ 32 h 450"/>
                <a:gd name="T70" fmla="*/ 487 w 542"/>
                <a:gd name="T71" fmla="*/ 56 h 450"/>
                <a:gd name="T72" fmla="*/ 338 w 542"/>
                <a:gd name="T73" fmla="*/ 56 h 450"/>
                <a:gd name="T74" fmla="*/ 236 w 542"/>
                <a:gd name="T75" fmla="*/ 55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2" h="450">
                  <a:moveTo>
                    <a:pt x="236" y="55"/>
                  </a:moveTo>
                  <a:lnTo>
                    <a:pt x="236" y="55"/>
                  </a:lnTo>
                  <a:cubicBezTo>
                    <a:pt x="134" y="55"/>
                    <a:pt x="82" y="76"/>
                    <a:pt x="50" y="104"/>
                  </a:cubicBezTo>
                  <a:cubicBezTo>
                    <a:pt x="3" y="145"/>
                    <a:pt x="1" y="199"/>
                    <a:pt x="0" y="228"/>
                  </a:cubicBezTo>
                  <a:cubicBezTo>
                    <a:pt x="0" y="265"/>
                    <a:pt x="8" y="305"/>
                    <a:pt x="50" y="345"/>
                  </a:cubicBezTo>
                  <a:cubicBezTo>
                    <a:pt x="100" y="393"/>
                    <a:pt x="183" y="399"/>
                    <a:pt x="261" y="400"/>
                  </a:cubicBezTo>
                  <a:lnTo>
                    <a:pt x="336" y="400"/>
                  </a:lnTo>
                  <a:cubicBezTo>
                    <a:pt x="443" y="401"/>
                    <a:pt x="462" y="401"/>
                    <a:pt x="485" y="402"/>
                  </a:cubicBezTo>
                  <a:cubicBezTo>
                    <a:pt x="509" y="404"/>
                    <a:pt x="521" y="408"/>
                    <a:pt x="525" y="423"/>
                  </a:cubicBezTo>
                  <a:cubicBezTo>
                    <a:pt x="526" y="430"/>
                    <a:pt x="527" y="434"/>
                    <a:pt x="527" y="440"/>
                  </a:cubicBezTo>
                  <a:cubicBezTo>
                    <a:pt x="527" y="447"/>
                    <a:pt x="528" y="450"/>
                    <a:pt x="533" y="450"/>
                  </a:cubicBezTo>
                  <a:cubicBezTo>
                    <a:pt x="538" y="450"/>
                    <a:pt x="539" y="446"/>
                    <a:pt x="539" y="438"/>
                  </a:cubicBezTo>
                  <a:cubicBezTo>
                    <a:pt x="539" y="416"/>
                    <a:pt x="537" y="381"/>
                    <a:pt x="538" y="374"/>
                  </a:cubicBezTo>
                  <a:cubicBezTo>
                    <a:pt x="538" y="374"/>
                    <a:pt x="540" y="338"/>
                    <a:pt x="540" y="310"/>
                  </a:cubicBezTo>
                  <a:cubicBezTo>
                    <a:pt x="540" y="302"/>
                    <a:pt x="539" y="298"/>
                    <a:pt x="534" y="298"/>
                  </a:cubicBezTo>
                  <a:cubicBezTo>
                    <a:pt x="529" y="298"/>
                    <a:pt x="527" y="301"/>
                    <a:pt x="527" y="307"/>
                  </a:cubicBezTo>
                  <a:cubicBezTo>
                    <a:pt x="527" y="314"/>
                    <a:pt x="527" y="323"/>
                    <a:pt x="525" y="328"/>
                  </a:cubicBezTo>
                  <a:cubicBezTo>
                    <a:pt x="520" y="346"/>
                    <a:pt x="509" y="350"/>
                    <a:pt x="485" y="351"/>
                  </a:cubicBezTo>
                  <a:cubicBezTo>
                    <a:pt x="463" y="352"/>
                    <a:pt x="443" y="352"/>
                    <a:pt x="336" y="352"/>
                  </a:cubicBezTo>
                  <a:lnTo>
                    <a:pt x="249" y="351"/>
                  </a:lnTo>
                  <a:cubicBezTo>
                    <a:pt x="176" y="351"/>
                    <a:pt x="113" y="349"/>
                    <a:pt x="75" y="317"/>
                  </a:cubicBezTo>
                  <a:cubicBezTo>
                    <a:pt x="47" y="295"/>
                    <a:pt x="37" y="264"/>
                    <a:pt x="37" y="240"/>
                  </a:cubicBezTo>
                  <a:cubicBezTo>
                    <a:pt x="38" y="221"/>
                    <a:pt x="41" y="195"/>
                    <a:pt x="67" y="170"/>
                  </a:cubicBezTo>
                  <a:cubicBezTo>
                    <a:pt x="95" y="142"/>
                    <a:pt x="138" y="126"/>
                    <a:pt x="239" y="127"/>
                  </a:cubicBezTo>
                  <a:lnTo>
                    <a:pt x="338" y="128"/>
                  </a:lnTo>
                  <a:cubicBezTo>
                    <a:pt x="444" y="128"/>
                    <a:pt x="464" y="128"/>
                    <a:pt x="486" y="130"/>
                  </a:cubicBezTo>
                  <a:cubicBezTo>
                    <a:pt x="511" y="131"/>
                    <a:pt x="523" y="136"/>
                    <a:pt x="526" y="151"/>
                  </a:cubicBezTo>
                  <a:cubicBezTo>
                    <a:pt x="528" y="157"/>
                    <a:pt x="528" y="161"/>
                    <a:pt x="528" y="167"/>
                  </a:cubicBezTo>
                  <a:cubicBezTo>
                    <a:pt x="528" y="173"/>
                    <a:pt x="530" y="176"/>
                    <a:pt x="535" y="176"/>
                  </a:cubicBezTo>
                  <a:cubicBezTo>
                    <a:pt x="539" y="176"/>
                    <a:pt x="541" y="172"/>
                    <a:pt x="541" y="164"/>
                  </a:cubicBezTo>
                  <a:cubicBezTo>
                    <a:pt x="541" y="144"/>
                    <a:pt x="539" y="108"/>
                    <a:pt x="539" y="95"/>
                  </a:cubicBezTo>
                  <a:cubicBezTo>
                    <a:pt x="539" y="78"/>
                    <a:pt x="542" y="43"/>
                    <a:pt x="542" y="13"/>
                  </a:cubicBezTo>
                  <a:cubicBezTo>
                    <a:pt x="542" y="4"/>
                    <a:pt x="541" y="0"/>
                    <a:pt x="536" y="0"/>
                  </a:cubicBezTo>
                  <a:cubicBezTo>
                    <a:pt x="531" y="0"/>
                    <a:pt x="529" y="4"/>
                    <a:pt x="529" y="10"/>
                  </a:cubicBezTo>
                  <a:cubicBezTo>
                    <a:pt x="529" y="18"/>
                    <a:pt x="528" y="27"/>
                    <a:pt x="527" y="32"/>
                  </a:cubicBezTo>
                  <a:cubicBezTo>
                    <a:pt x="522" y="50"/>
                    <a:pt x="511" y="55"/>
                    <a:pt x="487" y="56"/>
                  </a:cubicBezTo>
                  <a:cubicBezTo>
                    <a:pt x="464" y="57"/>
                    <a:pt x="445" y="56"/>
                    <a:pt x="338" y="56"/>
                  </a:cubicBezTo>
                  <a:lnTo>
                    <a:pt x="236" y="55"/>
                  </a:lnTo>
                  <a:close/>
                </a:path>
              </a:pathLst>
            </a:custGeom>
            <a:grpFill/>
            <a:ln w="0">
              <a:solidFill>
                <a:schemeClr val="bg1"/>
              </a:solidFill>
              <a:prstDash val="solid"/>
              <a:round/>
              <a:headEnd/>
              <a:tailEnd/>
            </a:ln>
          </p:spPr>
          <p:txBody>
            <a:bodyPr/>
            <a:lstStyle/>
            <a:p>
              <a:pPr>
                <a:defRPr/>
              </a:pPr>
              <a:endParaRPr lang="it-IT"/>
            </a:p>
          </p:txBody>
        </p:sp>
        <p:sp>
          <p:nvSpPr>
            <p:cNvPr id="29" name="Freeform 155"/>
            <p:cNvSpPr>
              <a:spLocks/>
            </p:cNvSpPr>
            <p:nvPr/>
          </p:nvSpPr>
          <p:spPr bwMode="auto">
            <a:xfrm>
              <a:off x="3644900" y="4259263"/>
              <a:ext cx="609600" cy="544512"/>
            </a:xfrm>
            <a:custGeom>
              <a:avLst/>
              <a:gdLst>
                <a:gd name="T0" fmla="*/ 192 w 640"/>
                <a:gd name="T1" fmla="*/ 63 h 570"/>
                <a:gd name="T2" fmla="*/ 192 w 640"/>
                <a:gd name="T3" fmla="*/ 63 h 570"/>
                <a:gd name="T4" fmla="*/ 144 w 640"/>
                <a:gd name="T5" fmla="*/ 28 h 570"/>
                <a:gd name="T6" fmla="*/ 146 w 640"/>
                <a:gd name="T7" fmla="*/ 11 h 570"/>
                <a:gd name="T8" fmla="*/ 143 w 640"/>
                <a:gd name="T9" fmla="*/ 1 h 570"/>
                <a:gd name="T10" fmla="*/ 133 w 640"/>
                <a:gd name="T11" fmla="*/ 9 h 570"/>
                <a:gd name="T12" fmla="*/ 122 w 640"/>
                <a:gd name="T13" fmla="*/ 63 h 570"/>
                <a:gd name="T14" fmla="*/ 106 w 640"/>
                <a:gd name="T15" fmla="*/ 120 h 570"/>
                <a:gd name="T16" fmla="*/ 110 w 640"/>
                <a:gd name="T17" fmla="*/ 135 h 570"/>
                <a:gd name="T18" fmla="*/ 117 w 640"/>
                <a:gd name="T19" fmla="*/ 128 h 570"/>
                <a:gd name="T20" fmla="*/ 126 w 640"/>
                <a:gd name="T21" fmla="*/ 106 h 570"/>
                <a:gd name="T22" fmla="*/ 152 w 640"/>
                <a:gd name="T23" fmla="*/ 95 h 570"/>
                <a:gd name="T24" fmla="*/ 184 w 640"/>
                <a:gd name="T25" fmla="*/ 104 h 570"/>
                <a:gd name="T26" fmla="*/ 448 w 640"/>
                <a:gd name="T27" fmla="*/ 199 h 570"/>
                <a:gd name="T28" fmla="*/ 447 w 640"/>
                <a:gd name="T29" fmla="*/ 201 h 570"/>
                <a:gd name="T30" fmla="*/ 282 w 640"/>
                <a:gd name="T31" fmla="*/ 221 h 570"/>
                <a:gd name="T32" fmla="*/ 112 w 640"/>
                <a:gd name="T33" fmla="*/ 246 h 570"/>
                <a:gd name="T34" fmla="*/ 74 w 640"/>
                <a:gd name="T35" fmla="*/ 257 h 570"/>
                <a:gd name="T36" fmla="*/ 107 w 640"/>
                <a:gd name="T37" fmla="*/ 286 h 570"/>
                <a:gd name="T38" fmla="*/ 387 w 640"/>
                <a:gd name="T39" fmla="*/ 481 h 570"/>
                <a:gd name="T40" fmla="*/ 387 w 640"/>
                <a:gd name="T41" fmla="*/ 483 h 570"/>
                <a:gd name="T42" fmla="*/ 79 w 640"/>
                <a:gd name="T43" fmla="*/ 442 h 570"/>
                <a:gd name="T44" fmla="*/ 50 w 640"/>
                <a:gd name="T45" fmla="*/ 432 h 570"/>
                <a:gd name="T46" fmla="*/ 44 w 640"/>
                <a:gd name="T47" fmla="*/ 425 h 570"/>
                <a:gd name="T48" fmla="*/ 33 w 640"/>
                <a:gd name="T49" fmla="*/ 439 h 570"/>
                <a:gd name="T50" fmla="*/ 2 w 640"/>
                <a:gd name="T51" fmla="*/ 548 h 570"/>
                <a:gd name="T52" fmla="*/ 6 w 640"/>
                <a:gd name="T53" fmla="*/ 564 h 570"/>
                <a:gd name="T54" fmla="*/ 12 w 640"/>
                <a:gd name="T55" fmla="*/ 557 h 570"/>
                <a:gd name="T56" fmla="*/ 28 w 640"/>
                <a:gd name="T57" fmla="*/ 524 h 570"/>
                <a:gd name="T58" fmla="*/ 103 w 640"/>
                <a:gd name="T59" fmla="*/ 515 h 570"/>
                <a:gd name="T60" fmla="*/ 536 w 640"/>
                <a:gd name="T61" fmla="*/ 568 h 570"/>
                <a:gd name="T62" fmla="*/ 560 w 640"/>
                <a:gd name="T63" fmla="*/ 563 h 570"/>
                <a:gd name="T64" fmla="*/ 546 w 640"/>
                <a:gd name="T65" fmla="*/ 547 h 570"/>
                <a:gd name="T66" fmla="*/ 193 w 640"/>
                <a:gd name="T67" fmla="*/ 304 h 570"/>
                <a:gd name="T68" fmla="*/ 614 w 640"/>
                <a:gd name="T69" fmla="*/ 249 h 570"/>
                <a:gd name="T70" fmla="*/ 639 w 640"/>
                <a:gd name="T71" fmla="*/ 239 h 570"/>
                <a:gd name="T72" fmla="*/ 623 w 640"/>
                <a:gd name="T73" fmla="*/ 226 h 570"/>
                <a:gd name="T74" fmla="*/ 192 w 640"/>
                <a:gd name="T75" fmla="*/ 63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0" h="570">
                  <a:moveTo>
                    <a:pt x="192" y="63"/>
                  </a:moveTo>
                  <a:lnTo>
                    <a:pt x="192" y="63"/>
                  </a:lnTo>
                  <a:cubicBezTo>
                    <a:pt x="170" y="55"/>
                    <a:pt x="144" y="44"/>
                    <a:pt x="144" y="28"/>
                  </a:cubicBezTo>
                  <a:cubicBezTo>
                    <a:pt x="144" y="19"/>
                    <a:pt x="145" y="15"/>
                    <a:pt x="146" y="11"/>
                  </a:cubicBezTo>
                  <a:cubicBezTo>
                    <a:pt x="147" y="5"/>
                    <a:pt x="147" y="2"/>
                    <a:pt x="143" y="1"/>
                  </a:cubicBezTo>
                  <a:cubicBezTo>
                    <a:pt x="137" y="0"/>
                    <a:pt x="135" y="4"/>
                    <a:pt x="133" y="9"/>
                  </a:cubicBezTo>
                  <a:cubicBezTo>
                    <a:pt x="129" y="26"/>
                    <a:pt x="125" y="53"/>
                    <a:pt x="122" y="63"/>
                  </a:cubicBezTo>
                  <a:cubicBezTo>
                    <a:pt x="120" y="73"/>
                    <a:pt x="112" y="97"/>
                    <a:pt x="106" y="120"/>
                  </a:cubicBezTo>
                  <a:cubicBezTo>
                    <a:pt x="104" y="128"/>
                    <a:pt x="104" y="134"/>
                    <a:pt x="110" y="135"/>
                  </a:cubicBezTo>
                  <a:cubicBezTo>
                    <a:pt x="114" y="136"/>
                    <a:pt x="116" y="132"/>
                    <a:pt x="117" y="128"/>
                  </a:cubicBezTo>
                  <a:cubicBezTo>
                    <a:pt x="119" y="123"/>
                    <a:pt x="121" y="115"/>
                    <a:pt x="126" y="106"/>
                  </a:cubicBezTo>
                  <a:cubicBezTo>
                    <a:pt x="131" y="97"/>
                    <a:pt x="139" y="92"/>
                    <a:pt x="152" y="95"/>
                  </a:cubicBezTo>
                  <a:cubicBezTo>
                    <a:pt x="163" y="98"/>
                    <a:pt x="172" y="100"/>
                    <a:pt x="184" y="104"/>
                  </a:cubicBezTo>
                  <a:lnTo>
                    <a:pt x="448" y="199"/>
                  </a:lnTo>
                  <a:lnTo>
                    <a:pt x="447" y="201"/>
                  </a:lnTo>
                  <a:cubicBezTo>
                    <a:pt x="392" y="208"/>
                    <a:pt x="298" y="220"/>
                    <a:pt x="282" y="221"/>
                  </a:cubicBezTo>
                  <a:cubicBezTo>
                    <a:pt x="262" y="223"/>
                    <a:pt x="147" y="240"/>
                    <a:pt x="112" y="246"/>
                  </a:cubicBezTo>
                  <a:cubicBezTo>
                    <a:pt x="90" y="250"/>
                    <a:pt x="75" y="252"/>
                    <a:pt x="74" y="257"/>
                  </a:cubicBezTo>
                  <a:cubicBezTo>
                    <a:pt x="72" y="262"/>
                    <a:pt x="78" y="266"/>
                    <a:pt x="107" y="286"/>
                  </a:cubicBezTo>
                  <a:lnTo>
                    <a:pt x="387" y="481"/>
                  </a:lnTo>
                  <a:lnTo>
                    <a:pt x="387" y="483"/>
                  </a:lnTo>
                  <a:lnTo>
                    <a:pt x="79" y="442"/>
                  </a:lnTo>
                  <a:cubicBezTo>
                    <a:pt x="59" y="440"/>
                    <a:pt x="51" y="436"/>
                    <a:pt x="50" y="432"/>
                  </a:cubicBezTo>
                  <a:cubicBezTo>
                    <a:pt x="49" y="428"/>
                    <a:pt x="47" y="425"/>
                    <a:pt x="44" y="425"/>
                  </a:cubicBezTo>
                  <a:cubicBezTo>
                    <a:pt x="40" y="424"/>
                    <a:pt x="37" y="426"/>
                    <a:pt x="33" y="439"/>
                  </a:cubicBezTo>
                  <a:cubicBezTo>
                    <a:pt x="25" y="460"/>
                    <a:pt x="5" y="535"/>
                    <a:pt x="2" y="548"/>
                  </a:cubicBezTo>
                  <a:cubicBezTo>
                    <a:pt x="0" y="556"/>
                    <a:pt x="0" y="563"/>
                    <a:pt x="6" y="564"/>
                  </a:cubicBezTo>
                  <a:cubicBezTo>
                    <a:pt x="10" y="565"/>
                    <a:pt x="11" y="562"/>
                    <a:pt x="12" y="557"/>
                  </a:cubicBezTo>
                  <a:cubicBezTo>
                    <a:pt x="14" y="550"/>
                    <a:pt x="18" y="539"/>
                    <a:pt x="28" y="524"/>
                  </a:cubicBezTo>
                  <a:cubicBezTo>
                    <a:pt x="38" y="510"/>
                    <a:pt x="59" y="509"/>
                    <a:pt x="103" y="515"/>
                  </a:cubicBezTo>
                  <a:lnTo>
                    <a:pt x="536" y="568"/>
                  </a:lnTo>
                  <a:cubicBezTo>
                    <a:pt x="551" y="570"/>
                    <a:pt x="559" y="568"/>
                    <a:pt x="560" y="563"/>
                  </a:cubicBezTo>
                  <a:cubicBezTo>
                    <a:pt x="561" y="558"/>
                    <a:pt x="556" y="554"/>
                    <a:pt x="546" y="547"/>
                  </a:cubicBezTo>
                  <a:lnTo>
                    <a:pt x="193" y="304"/>
                  </a:lnTo>
                  <a:lnTo>
                    <a:pt x="614" y="249"/>
                  </a:lnTo>
                  <a:cubicBezTo>
                    <a:pt x="634" y="246"/>
                    <a:pt x="638" y="244"/>
                    <a:pt x="639" y="239"/>
                  </a:cubicBezTo>
                  <a:cubicBezTo>
                    <a:pt x="640" y="235"/>
                    <a:pt x="635" y="230"/>
                    <a:pt x="623" y="226"/>
                  </a:cubicBezTo>
                  <a:lnTo>
                    <a:pt x="192" y="63"/>
                  </a:lnTo>
                  <a:close/>
                </a:path>
              </a:pathLst>
            </a:custGeom>
            <a:grpFill/>
            <a:ln w="0">
              <a:solidFill>
                <a:schemeClr val="bg1"/>
              </a:solidFill>
              <a:prstDash val="solid"/>
              <a:round/>
              <a:headEnd/>
              <a:tailEnd/>
            </a:ln>
          </p:spPr>
          <p:txBody>
            <a:bodyPr/>
            <a:lstStyle/>
            <a:p>
              <a:pPr>
                <a:defRPr/>
              </a:pPr>
              <a:endParaRPr lang="it-IT"/>
            </a:p>
          </p:txBody>
        </p:sp>
        <p:sp>
          <p:nvSpPr>
            <p:cNvPr id="30" name="Freeform 156"/>
            <p:cNvSpPr>
              <a:spLocks/>
            </p:cNvSpPr>
            <p:nvPr/>
          </p:nvSpPr>
          <p:spPr bwMode="auto">
            <a:xfrm>
              <a:off x="3254375" y="5311775"/>
              <a:ext cx="577850" cy="550863"/>
            </a:xfrm>
            <a:custGeom>
              <a:avLst/>
              <a:gdLst>
                <a:gd name="T0" fmla="*/ 335 w 606"/>
                <a:gd name="T1" fmla="*/ 81 h 577"/>
                <a:gd name="T2" fmla="*/ 335 w 606"/>
                <a:gd name="T3" fmla="*/ 81 h 577"/>
                <a:gd name="T4" fmla="*/ 159 w 606"/>
                <a:gd name="T5" fmla="*/ 2 h 577"/>
                <a:gd name="T6" fmla="*/ 43 w 606"/>
                <a:gd name="T7" fmla="*/ 68 h 577"/>
                <a:gd name="T8" fmla="*/ 8 w 606"/>
                <a:gd name="T9" fmla="*/ 190 h 577"/>
                <a:gd name="T10" fmla="*/ 138 w 606"/>
                <a:gd name="T11" fmla="*/ 365 h 577"/>
                <a:gd name="T12" fmla="*/ 196 w 606"/>
                <a:gd name="T13" fmla="*/ 412 h 577"/>
                <a:gd name="T14" fmla="*/ 311 w 606"/>
                <a:gd name="T15" fmla="*/ 507 h 577"/>
                <a:gd name="T16" fmla="*/ 329 w 606"/>
                <a:gd name="T17" fmla="*/ 549 h 577"/>
                <a:gd name="T18" fmla="*/ 320 w 606"/>
                <a:gd name="T19" fmla="*/ 563 h 577"/>
                <a:gd name="T20" fmla="*/ 319 w 606"/>
                <a:gd name="T21" fmla="*/ 574 h 577"/>
                <a:gd name="T22" fmla="*/ 331 w 606"/>
                <a:gd name="T23" fmla="*/ 569 h 577"/>
                <a:gd name="T24" fmla="*/ 370 w 606"/>
                <a:gd name="T25" fmla="*/ 518 h 577"/>
                <a:gd name="T26" fmla="*/ 412 w 606"/>
                <a:gd name="T27" fmla="*/ 470 h 577"/>
                <a:gd name="T28" fmla="*/ 415 w 606"/>
                <a:gd name="T29" fmla="*/ 456 h 577"/>
                <a:gd name="T30" fmla="*/ 404 w 606"/>
                <a:gd name="T31" fmla="*/ 460 h 577"/>
                <a:gd name="T32" fmla="*/ 389 w 606"/>
                <a:gd name="T33" fmla="*/ 474 h 577"/>
                <a:gd name="T34" fmla="*/ 343 w 606"/>
                <a:gd name="T35" fmla="*/ 468 h 577"/>
                <a:gd name="T36" fmla="*/ 227 w 606"/>
                <a:gd name="T37" fmla="*/ 375 h 577"/>
                <a:gd name="T38" fmla="*/ 159 w 606"/>
                <a:gd name="T39" fmla="*/ 319 h 577"/>
                <a:gd name="T40" fmla="*/ 45 w 606"/>
                <a:gd name="T41" fmla="*/ 184 h 577"/>
                <a:gd name="T42" fmla="*/ 64 w 606"/>
                <a:gd name="T43" fmla="*/ 100 h 577"/>
                <a:gd name="T44" fmla="*/ 131 w 606"/>
                <a:gd name="T45" fmla="*/ 64 h 577"/>
                <a:gd name="T46" fmla="*/ 292 w 606"/>
                <a:gd name="T47" fmla="*/ 139 h 577"/>
                <a:gd name="T48" fmla="*/ 369 w 606"/>
                <a:gd name="T49" fmla="*/ 201 h 577"/>
                <a:gd name="T50" fmla="*/ 483 w 606"/>
                <a:gd name="T51" fmla="*/ 296 h 577"/>
                <a:gd name="T52" fmla="*/ 501 w 606"/>
                <a:gd name="T53" fmla="*/ 337 h 577"/>
                <a:gd name="T54" fmla="*/ 492 w 606"/>
                <a:gd name="T55" fmla="*/ 351 h 577"/>
                <a:gd name="T56" fmla="*/ 492 w 606"/>
                <a:gd name="T57" fmla="*/ 362 h 577"/>
                <a:gd name="T58" fmla="*/ 504 w 606"/>
                <a:gd name="T59" fmla="*/ 356 h 577"/>
                <a:gd name="T60" fmla="*/ 546 w 606"/>
                <a:gd name="T61" fmla="*/ 302 h 577"/>
                <a:gd name="T62" fmla="*/ 600 w 606"/>
                <a:gd name="T63" fmla="*/ 239 h 577"/>
                <a:gd name="T64" fmla="*/ 603 w 606"/>
                <a:gd name="T65" fmla="*/ 226 h 577"/>
                <a:gd name="T66" fmla="*/ 592 w 606"/>
                <a:gd name="T67" fmla="*/ 229 h 577"/>
                <a:gd name="T68" fmla="*/ 576 w 606"/>
                <a:gd name="T69" fmla="*/ 245 h 577"/>
                <a:gd name="T70" fmla="*/ 530 w 606"/>
                <a:gd name="T71" fmla="*/ 238 h 577"/>
                <a:gd name="T72" fmla="*/ 414 w 606"/>
                <a:gd name="T73" fmla="*/ 145 h 577"/>
                <a:gd name="T74" fmla="*/ 335 w 606"/>
                <a:gd name="T75" fmla="*/ 81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6" h="577">
                  <a:moveTo>
                    <a:pt x="335" y="81"/>
                  </a:moveTo>
                  <a:lnTo>
                    <a:pt x="335" y="81"/>
                  </a:lnTo>
                  <a:cubicBezTo>
                    <a:pt x="256" y="16"/>
                    <a:pt x="202" y="0"/>
                    <a:pt x="159" y="2"/>
                  </a:cubicBezTo>
                  <a:cubicBezTo>
                    <a:pt x="97" y="4"/>
                    <a:pt x="61" y="45"/>
                    <a:pt x="43" y="68"/>
                  </a:cubicBezTo>
                  <a:cubicBezTo>
                    <a:pt x="20" y="96"/>
                    <a:pt x="0" y="132"/>
                    <a:pt x="8" y="190"/>
                  </a:cubicBezTo>
                  <a:cubicBezTo>
                    <a:pt x="17" y="259"/>
                    <a:pt x="78" y="316"/>
                    <a:pt x="138" y="365"/>
                  </a:cubicBezTo>
                  <a:lnTo>
                    <a:pt x="196" y="412"/>
                  </a:lnTo>
                  <a:cubicBezTo>
                    <a:pt x="279" y="480"/>
                    <a:pt x="294" y="492"/>
                    <a:pt x="311" y="507"/>
                  </a:cubicBezTo>
                  <a:cubicBezTo>
                    <a:pt x="329" y="524"/>
                    <a:pt x="336" y="535"/>
                    <a:pt x="329" y="549"/>
                  </a:cubicBezTo>
                  <a:cubicBezTo>
                    <a:pt x="326" y="555"/>
                    <a:pt x="324" y="558"/>
                    <a:pt x="320" y="563"/>
                  </a:cubicBezTo>
                  <a:cubicBezTo>
                    <a:pt x="316" y="568"/>
                    <a:pt x="315" y="571"/>
                    <a:pt x="319" y="574"/>
                  </a:cubicBezTo>
                  <a:cubicBezTo>
                    <a:pt x="323" y="577"/>
                    <a:pt x="326" y="575"/>
                    <a:pt x="331" y="569"/>
                  </a:cubicBezTo>
                  <a:cubicBezTo>
                    <a:pt x="345" y="552"/>
                    <a:pt x="366" y="523"/>
                    <a:pt x="370" y="518"/>
                  </a:cubicBezTo>
                  <a:cubicBezTo>
                    <a:pt x="370" y="518"/>
                    <a:pt x="394" y="492"/>
                    <a:pt x="412" y="470"/>
                  </a:cubicBezTo>
                  <a:cubicBezTo>
                    <a:pt x="417" y="463"/>
                    <a:pt x="419" y="460"/>
                    <a:pt x="415" y="456"/>
                  </a:cubicBezTo>
                  <a:cubicBezTo>
                    <a:pt x="411" y="453"/>
                    <a:pt x="408" y="455"/>
                    <a:pt x="404" y="460"/>
                  </a:cubicBezTo>
                  <a:cubicBezTo>
                    <a:pt x="400" y="465"/>
                    <a:pt x="393" y="472"/>
                    <a:pt x="389" y="474"/>
                  </a:cubicBezTo>
                  <a:cubicBezTo>
                    <a:pt x="374" y="485"/>
                    <a:pt x="362" y="482"/>
                    <a:pt x="343" y="468"/>
                  </a:cubicBezTo>
                  <a:cubicBezTo>
                    <a:pt x="325" y="454"/>
                    <a:pt x="310" y="442"/>
                    <a:pt x="227" y="375"/>
                  </a:cubicBezTo>
                  <a:lnTo>
                    <a:pt x="159" y="319"/>
                  </a:lnTo>
                  <a:cubicBezTo>
                    <a:pt x="103" y="274"/>
                    <a:pt x="55" y="232"/>
                    <a:pt x="45" y="184"/>
                  </a:cubicBezTo>
                  <a:cubicBezTo>
                    <a:pt x="37" y="149"/>
                    <a:pt x="49" y="119"/>
                    <a:pt x="64" y="100"/>
                  </a:cubicBezTo>
                  <a:cubicBezTo>
                    <a:pt x="76" y="85"/>
                    <a:pt x="95" y="67"/>
                    <a:pt x="131" y="64"/>
                  </a:cubicBezTo>
                  <a:cubicBezTo>
                    <a:pt x="170" y="60"/>
                    <a:pt x="214" y="75"/>
                    <a:pt x="292" y="139"/>
                  </a:cubicBezTo>
                  <a:lnTo>
                    <a:pt x="369" y="201"/>
                  </a:lnTo>
                  <a:cubicBezTo>
                    <a:pt x="451" y="268"/>
                    <a:pt x="467" y="281"/>
                    <a:pt x="483" y="296"/>
                  </a:cubicBezTo>
                  <a:cubicBezTo>
                    <a:pt x="502" y="312"/>
                    <a:pt x="508" y="323"/>
                    <a:pt x="501" y="337"/>
                  </a:cubicBezTo>
                  <a:cubicBezTo>
                    <a:pt x="498" y="343"/>
                    <a:pt x="496" y="346"/>
                    <a:pt x="492" y="351"/>
                  </a:cubicBezTo>
                  <a:cubicBezTo>
                    <a:pt x="489" y="355"/>
                    <a:pt x="488" y="359"/>
                    <a:pt x="492" y="362"/>
                  </a:cubicBezTo>
                  <a:cubicBezTo>
                    <a:pt x="495" y="365"/>
                    <a:pt x="499" y="363"/>
                    <a:pt x="504" y="356"/>
                  </a:cubicBezTo>
                  <a:cubicBezTo>
                    <a:pt x="517" y="341"/>
                    <a:pt x="538" y="312"/>
                    <a:pt x="546" y="302"/>
                  </a:cubicBezTo>
                  <a:cubicBezTo>
                    <a:pt x="557" y="289"/>
                    <a:pt x="581" y="262"/>
                    <a:pt x="600" y="239"/>
                  </a:cubicBezTo>
                  <a:cubicBezTo>
                    <a:pt x="605" y="233"/>
                    <a:pt x="606" y="229"/>
                    <a:pt x="603" y="226"/>
                  </a:cubicBezTo>
                  <a:cubicBezTo>
                    <a:pt x="599" y="223"/>
                    <a:pt x="596" y="224"/>
                    <a:pt x="592" y="229"/>
                  </a:cubicBezTo>
                  <a:cubicBezTo>
                    <a:pt x="587" y="235"/>
                    <a:pt x="580" y="242"/>
                    <a:pt x="576" y="245"/>
                  </a:cubicBezTo>
                  <a:cubicBezTo>
                    <a:pt x="561" y="256"/>
                    <a:pt x="549" y="252"/>
                    <a:pt x="530" y="238"/>
                  </a:cubicBezTo>
                  <a:cubicBezTo>
                    <a:pt x="512" y="225"/>
                    <a:pt x="497" y="213"/>
                    <a:pt x="414" y="145"/>
                  </a:cubicBezTo>
                  <a:lnTo>
                    <a:pt x="335" y="81"/>
                  </a:lnTo>
                  <a:close/>
                </a:path>
              </a:pathLst>
            </a:custGeom>
            <a:grpFill/>
            <a:ln w="0">
              <a:solidFill>
                <a:schemeClr val="bg1"/>
              </a:solidFill>
              <a:prstDash val="solid"/>
              <a:round/>
              <a:headEnd/>
              <a:tailEnd/>
            </a:ln>
          </p:spPr>
          <p:txBody>
            <a:bodyPr/>
            <a:lstStyle/>
            <a:p>
              <a:pPr>
                <a:defRPr/>
              </a:pPr>
              <a:endParaRPr lang="it-IT"/>
            </a:p>
          </p:txBody>
        </p:sp>
        <p:sp>
          <p:nvSpPr>
            <p:cNvPr id="31" name="Freeform 157"/>
            <p:cNvSpPr>
              <a:spLocks/>
            </p:cNvSpPr>
            <p:nvPr/>
          </p:nvSpPr>
          <p:spPr bwMode="auto">
            <a:xfrm>
              <a:off x="2836862" y="5567363"/>
              <a:ext cx="593725" cy="676275"/>
            </a:xfrm>
            <a:custGeom>
              <a:avLst/>
              <a:gdLst>
                <a:gd name="T0" fmla="*/ 503 w 623"/>
                <a:gd name="T1" fmla="*/ 361 h 708"/>
                <a:gd name="T2" fmla="*/ 503 w 623"/>
                <a:gd name="T3" fmla="*/ 361 h 708"/>
                <a:gd name="T4" fmla="*/ 501 w 623"/>
                <a:gd name="T5" fmla="*/ 362 h 708"/>
                <a:gd name="T6" fmla="*/ 287 w 623"/>
                <a:gd name="T7" fmla="*/ 307 h 708"/>
                <a:gd name="T8" fmla="*/ 29 w 623"/>
                <a:gd name="T9" fmla="*/ 249 h 708"/>
                <a:gd name="T10" fmla="*/ 4 w 623"/>
                <a:gd name="T11" fmla="*/ 249 h 708"/>
                <a:gd name="T12" fmla="*/ 12 w 623"/>
                <a:gd name="T13" fmla="*/ 270 h 708"/>
                <a:gd name="T14" fmla="*/ 283 w 623"/>
                <a:gd name="T15" fmla="*/ 620 h 708"/>
                <a:gd name="T16" fmla="*/ 304 w 623"/>
                <a:gd name="T17" fmla="*/ 680 h 708"/>
                <a:gd name="T18" fmla="*/ 292 w 623"/>
                <a:gd name="T19" fmla="*/ 692 h 708"/>
                <a:gd name="T20" fmla="*/ 288 w 623"/>
                <a:gd name="T21" fmla="*/ 703 h 708"/>
                <a:gd name="T22" fmla="*/ 302 w 623"/>
                <a:gd name="T23" fmla="*/ 700 h 708"/>
                <a:gd name="T24" fmla="*/ 344 w 623"/>
                <a:gd name="T25" fmla="*/ 664 h 708"/>
                <a:gd name="T26" fmla="*/ 398 w 623"/>
                <a:gd name="T27" fmla="*/ 624 h 708"/>
                <a:gd name="T28" fmla="*/ 406 w 623"/>
                <a:gd name="T29" fmla="*/ 610 h 708"/>
                <a:gd name="T30" fmla="*/ 395 w 623"/>
                <a:gd name="T31" fmla="*/ 610 h 708"/>
                <a:gd name="T32" fmla="*/ 369 w 623"/>
                <a:gd name="T33" fmla="*/ 626 h 708"/>
                <a:gd name="T34" fmla="*/ 314 w 623"/>
                <a:gd name="T35" fmla="*/ 588 h 708"/>
                <a:gd name="T36" fmla="*/ 114 w 623"/>
                <a:gd name="T37" fmla="*/ 345 h 708"/>
                <a:gd name="T38" fmla="*/ 116 w 623"/>
                <a:gd name="T39" fmla="*/ 343 h 708"/>
                <a:gd name="T40" fmla="*/ 312 w 623"/>
                <a:gd name="T41" fmla="*/ 392 h 708"/>
                <a:gd name="T42" fmla="*/ 589 w 623"/>
                <a:gd name="T43" fmla="*/ 459 h 708"/>
                <a:gd name="T44" fmla="*/ 618 w 623"/>
                <a:gd name="T45" fmla="*/ 464 h 708"/>
                <a:gd name="T46" fmla="*/ 609 w 623"/>
                <a:gd name="T47" fmla="*/ 440 h 708"/>
                <a:gd name="T48" fmla="*/ 355 w 623"/>
                <a:gd name="T49" fmla="*/ 112 h 708"/>
                <a:gd name="T50" fmla="*/ 314 w 623"/>
                <a:gd name="T51" fmla="*/ 33 h 708"/>
                <a:gd name="T52" fmla="*/ 332 w 623"/>
                <a:gd name="T53" fmla="*/ 15 h 708"/>
                <a:gd name="T54" fmla="*/ 335 w 623"/>
                <a:gd name="T55" fmla="*/ 5 h 708"/>
                <a:gd name="T56" fmla="*/ 321 w 623"/>
                <a:gd name="T57" fmla="*/ 7 h 708"/>
                <a:gd name="T58" fmla="*/ 275 w 623"/>
                <a:gd name="T59" fmla="*/ 47 h 708"/>
                <a:gd name="T60" fmla="*/ 219 w 623"/>
                <a:gd name="T61" fmla="*/ 88 h 708"/>
                <a:gd name="T62" fmla="*/ 214 w 623"/>
                <a:gd name="T63" fmla="*/ 102 h 708"/>
                <a:gd name="T64" fmla="*/ 224 w 623"/>
                <a:gd name="T65" fmla="*/ 100 h 708"/>
                <a:gd name="T66" fmla="*/ 250 w 623"/>
                <a:gd name="T67" fmla="*/ 86 h 708"/>
                <a:gd name="T68" fmla="*/ 314 w 623"/>
                <a:gd name="T69" fmla="*/ 135 h 708"/>
                <a:gd name="T70" fmla="*/ 503 w 623"/>
                <a:gd name="T71" fmla="*/ 36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3" h="708">
                  <a:moveTo>
                    <a:pt x="503" y="361"/>
                  </a:moveTo>
                  <a:lnTo>
                    <a:pt x="503" y="361"/>
                  </a:lnTo>
                  <a:lnTo>
                    <a:pt x="501" y="362"/>
                  </a:lnTo>
                  <a:cubicBezTo>
                    <a:pt x="485" y="358"/>
                    <a:pt x="382" y="328"/>
                    <a:pt x="287" y="307"/>
                  </a:cubicBezTo>
                  <a:cubicBezTo>
                    <a:pt x="196" y="287"/>
                    <a:pt x="83" y="260"/>
                    <a:pt x="29" y="249"/>
                  </a:cubicBezTo>
                  <a:cubicBezTo>
                    <a:pt x="19" y="247"/>
                    <a:pt x="9" y="245"/>
                    <a:pt x="4" y="249"/>
                  </a:cubicBezTo>
                  <a:cubicBezTo>
                    <a:pt x="0" y="252"/>
                    <a:pt x="2" y="258"/>
                    <a:pt x="12" y="270"/>
                  </a:cubicBezTo>
                  <a:lnTo>
                    <a:pt x="283" y="620"/>
                  </a:lnTo>
                  <a:cubicBezTo>
                    <a:pt x="307" y="652"/>
                    <a:pt x="313" y="666"/>
                    <a:pt x="304" y="680"/>
                  </a:cubicBezTo>
                  <a:cubicBezTo>
                    <a:pt x="300" y="686"/>
                    <a:pt x="296" y="689"/>
                    <a:pt x="292" y="692"/>
                  </a:cubicBezTo>
                  <a:cubicBezTo>
                    <a:pt x="287" y="696"/>
                    <a:pt x="285" y="700"/>
                    <a:pt x="288" y="703"/>
                  </a:cubicBezTo>
                  <a:cubicBezTo>
                    <a:pt x="291" y="708"/>
                    <a:pt x="296" y="705"/>
                    <a:pt x="302" y="700"/>
                  </a:cubicBezTo>
                  <a:cubicBezTo>
                    <a:pt x="323" y="683"/>
                    <a:pt x="339" y="668"/>
                    <a:pt x="344" y="664"/>
                  </a:cubicBezTo>
                  <a:cubicBezTo>
                    <a:pt x="353" y="657"/>
                    <a:pt x="375" y="642"/>
                    <a:pt x="398" y="624"/>
                  </a:cubicBezTo>
                  <a:cubicBezTo>
                    <a:pt x="405" y="619"/>
                    <a:pt x="409" y="614"/>
                    <a:pt x="406" y="610"/>
                  </a:cubicBezTo>
                  <a:cubicBezTo>
                    <a:pt x="403" y="606"/>
                    <a:pt x="400" y="606"/>
                    <a:pt x="395" y="610"/>
                  </a:cubicBezTo>
                  <a:cubicBezTo>
                    <a:pt x="388" y="615"/>
                    <a:pt x="378" y="624"/>
                    <a:pt x="369" y="626"/>
                  </a:cubicBezTo>
                  <a:cubicBezTo>
                    <a:pt x="354" y="629"/>
                    <a:pt x="342" y="621"/>
                    <a:pt x="314" y="588"/>
                  </a:cubicBezTo>
                  <a:lnTo>
                    <a:pt x="114" y="345"/>
                  </a:lnTo>
                  <a:lnTo>
                    <a:pt x="116" y="343"/>
                  </a:lnTo>
                  <a:cubicBezTo>
                    <a:pt x="131" y="346"/>
                    <a:pt x="253" y="378"/>
                    <a:pt x="312" y="392"/>
                  </a:cubicBezTo>
                  <a:cubicBezTo>
                    <a:pt x="440" y="420"/>
                    <a:pt x="578" y="457"/>
                    <a:pt x="589" y="459"/>
                  </a:cubicBezTo>
                  <a:cubicBezTo>
                    <a:pt x="604" y="463"/>
                    <a:pt x="614" y="467"/>
                    <a:pt x="618" y="464"/>
                  </a:cubicBezTo>
                  <a:cubicBezTo>
                    <a:pt x="623" y="460"/>
                    <a:pt x="618" y="451"/>
                    <a:pt x="609" y="440"/>
                  </a:cubicBezTo>
                  <a:lnTo>
                    <a:pt x="355" y="112"/>
                  </a:lnTo>
                  <a:cubicBezTo>
                    <a:pt x="317" y="64"/>
                    <a:pt x="306" y="47"/>
                    <a:pt x="314" y="33"/>
                  </a:cubicBezTo>
                  <a:cubicBezTo>
                    <a:pt x="318" y="26"/>
                    <a:pt x="326" y="19"/>
                    <a:pt x="332" y="15"/>
                  </a:cubicBezTo>
                  <a:cubicBezTo>
                    <a:pt x="336" y="11"/>
                    <a:pt x="338" y="8"/>
                    <a:pt x="335" y="5"/>
                  </a:cubicBezTo>
                  <a:cubicBezTo>
                    <a:pt x="331" y="0"/>
                    <a:pt x="327" y="3"/>
                    <a:pt x="321" y="7"/>
                  </a:cubicBezTo>
                  <a:cubicBezTo>
                    <a:pt x="298" y="25"/>
                    <a:pt x="279" y="43"/>
                    <a:pt x="275" y="47"/>
                  </a:cubicBezTo>
                  <a:cubicBezTo>
                    <a:pt x="267" y="53"/>
                    <a:pt x="248" y="66"/>
                    <a:pt x="219" y="88"/>
                  </a:cubicBezTo>
                  <a:cubicBezTo>
                    <a:pt x="213" y="93"/>
                    <a:pt x="210" y="97"/>
                    <a:pt x="214" y="102"/>
                  </a:cubicBezTo>
                  <a:cubicBezTo>
                    <a:pt x="216" y="105"/>
                    <a:pt x="220" y="104"/>
                    <a:pt x="224" y="100"/>
                  </a:cubicBezTo>
                  <a:cubicBezTo>
                    <a:pt x="231" y="95"/>
                    <a:pt x="240" y="89"/>
                    <a:pt x="250" y="86"/>
                  </a:cubicBezTo>
                  <a:cubicBezTo>
                    <a:pt x="262" y="83"/>
                    <a:pt x="279" y="92"/>
                    <a:pt x="314" y="135"/>
                  </a:cubicBezTo>
                  <a:lnTo>
                    <a:pt x="503" y="361"/>
                  </a:lnTo>
                  <a:close/>
                </a:path>
              </a:pathLst>
            </a:custGeom>
            <a:grpFill/>
            <a:ln w="0">
              <a:solidFill>
                <a:schemeClr val="bg1"/>
              </a:solidFill>
              <a:prstDash val="solid"/>
              <a:round/>
              <a:headEnd/>
              <a:tailEnd/>
            </a:ln>
          </p:spPr>
          <p:txBody>
            <a:bodyPr/>
            <a:lstStyle/>
            <a:p>
              <a:pPr>
                <a:defRPr/>
              </a:pPr>
              <a:endParaRPr lang="it-IT"/>
            </a:p>
          </p:txBody>
        </p:sp>
        <p:sp>
          <p:nvSpPr>
            <p:cNvPr id="32" name="Freeform 158"/>
            <p:cNvSpPr>
              <a:spLocks/>
            </p:cNvSpPr>
            <p:nvPr/>
          </p:nvSpPr>
          <p:spPr bwMode="auto">
            <a:xfrm>
              <a:off x="2619375" y="5846763"/>
              <a:ext cx="398462" cy="515937"/>
            </a:xfrm>
            <a:custGeom>
              <a:avLst/>
              <a:gdLst>
                <a:gd name="T0" fmla="*/ 213 w 417"/>
                <a:gd name="T1" fmla="*/ 199 h 540"/>
                <a:gd name="T2" fmla="*/ 213 w 417"/>
                <a:gd name="T3" fmla="*/ 199 h 540"/>
                <a:gd name="T4" fmla="*/ 141 w 417"/>
                <a:gd name="T5" fmla="*/ 65 h 540"/>
                <a:gd name="T6" fmla="*/ 138 w 417"/>
                <a:gd name="T7" fmla="*/ 26 h 540"/>
                <a:gd name="T8" fmla="*/ 154 w 417"/>
                <a:gd name="T9" fmla="*/ 14 h 540"/>
                <a:gd name="T10" fmla="*/ 159 w 417"/>
                <a:gd name="T11" fmla="*/ 5 h 540"/>
                <a:gd name="T12" fmla="*/ 146 w 417"/>
                <a:gd name="T13" fmla="*/ 4 h 540"/>
                <a:gd name="T14" fmla="*/ 85 w 417"/>
                <a:gd name="T15" fmla="*/ 41 h 540"/>
                <a:gd name="T16" fmla="*/ 8 w 417"/>
                <a:gd name="T17" fmla="*/ 82 h 540"/>
                <a:gd name="T18" fmla="*/ 2 w 417"/>
                <a:gd name="T19" fmla="*/ 93 h 540"/>
                <a:gd name="T20" fmla="*/ 13 w 417"/>
                <a:gd name="T21" fmla="*/ 94 h 540"/>
                <a:gd name="T22" fmla="*/ 39 w 417"/>
                <a:gd name="T23" fmla="*/ 82 h 540"/>
                <a:gd name="T24" fmla="*/ 75 w 417"/>
                <a:gd name="T25" fmla="*/ 101 h 540"/>
                <a:gd name="T26" fmla="*/ 153 w 417"/>
                <a:gd name="T27" fmla="*/ 234 h 540"/>
                <a:gd name="T28" fmla="*/ 214 w 417"/>
                <a:gd name="T29" fmla="*/ 341 h 540"/>
                <a:gd name="T30" fmla="*/ 286 w 417"/>
                <a:gd name="T31" fmla="*/ 471 h 540"/>
                <a:gd name="T32" fmla="*/ 287 w 417"/>
                <a:gd name="T33" fmla="*/ 516 h 540"/>
                <a:gd name="T34" fmla="*/ 274 w 417"/>
                <a:gd name="T35" fmla="*/ 526 h 540"/>
                <a:gd name="T36" fmla="*/ 269 w 417"/>
                <a:gd name="T37" fmla="*/ 537 h 540"/>
                <a:gd name="T38" fmla="*/ 282 w 417"/>
                <a:gd name="T39" fmla="*/ 536 h 540"/>
                <a:gd name="T40" fmla="*/ 341 w 417"/>
                <a:gd name="T41" fmla="*/ 500 h 540"/>
                <a:gd name="T42" fmla="*/ 406 w 417"/>
                <a:gd name="T43" fmla="*/ 466 h 540"/>
                <a:gd name="T44" fmla="*/ 415 w 417"/>
                <a:gd name="T45" fmla="*/ 455 h 540"/>
                <a:gd name="T46" fmla="*/ 403 w 417"/>
                <a:gd name="T47" fmla="*/ 453 h 540"/>
                <a:gd name="T48" fmla="*/ 384 w 417"/>
                <a:gd name="T49" fmla="*/ 461 h 540"/>
                <a:gd name="T50" fmla="*/ 348 w 417"/>
                <a:gd name="T51" fmla="*/ 436 h 540"/>
                <a:gd name="T52" fmla="*/ 274 w 417"/>
                <a:gd name="T53" fmla="*/ 307 h 540"/>
                <a:gd name="T54" fmla="*/ 213 w 417"/>
                <a:gd name="T55" fmla="*/ 199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7" h="540">
                  <a:moveTo>
                    <a:pt x="213" y="199"/>
                  </a:moveTo>
                  <a:lnTo>
                    <a:pt x="213" y="199"/>
                  </a:lnTo>
                  <a:cubicBezTo>
                    <a:pt x="180" y="140"/>
                    <a:pt x="153" y="92"/>
                    <a:pt x="141" y="65"/>
                  </a:cubicBezTo>
                  <a:cubicBezTo>
                    <a:pt x="132" y="46"/>
                    <a:pt x="129" y="34"/>
                    <a:pt x="138" y="26"/>
                  </a:cubicBezTo>
                  <a:cubicBezTo>
                    <a:pt x="141" y="23"/>
                    <a:pt x="146" y="18"/>
                    <a:pt x="154" y="14"/>
                  </a:cubicBezTo>
                  <a:cubicBezTo>
                    <a:pt x="160" y="11"/>
                    <a:pt x="161" y="8"/>
                    <a:pt x="159" y="5"/>
                  </a:cubicBezTo>
                  <a:cubicBezTo>
                    <a:pt x="156" y="0"/>
                    <a:pt x="152" y="0"/>
                    <a:pt x="146" y="4"/>
                  </a:cubicBezTo>
                  <a:cubicBezTo>
                    <a:pt x="126" y="15"/>
                    <a:pt x="96" y="34"/>
                    <a:pt x="85" y="41"/>
                  </a:cubicBezTo>
                  <a:cubicBezTo>
                    <a:pt x="72" y="48"/>
                    <a:pt x="40" y="64"/>
                    <a:pt x="8" y="82"/>
                  </a:cubicBezTo>
                  <a:cubicBezTo>
                    <a:pt x="2" y="85"/>
                    <a:pt x="0" y="89"/>
                    <a:pt x="2" y="93"/>
                  </a:cubicBezTo>
                  <a:cubicBezTo>
                    <a:pt x="4" y="96"/>
                    <a:pt x="7" y="97"/>
                    <a:pt x="13" y="94"/>
                  </a:cubicBezTo>
                  <a:cubicBezTo>
                    <a:pt x="20" y="90"/>
                    <a:pt x="31" y="85"/>
                    <a:pt x="39" y="82"/>
                  </a:cubicBezTo>
                  <a:cubicBezTo>
                    <a:pt x="55" y="76"/>
                    <a:pt x="65" y="85"/>
                    <a:pt x="75" y="101"/>
                  </a:cubicBezTo>
                  <a:cubicBezTo>
                    <a:pt x="92" y="126"/>
                    <a:pt x="119" y="174"/>
                    <a:pt x="153" y="234"/>
                  </a:cubicBezTo>
                  <a:lnTo>
                    <a:pt x="214" y="341"/>
                  </a:lnTo>
                  <a:cubicBezTo>
                    <a:pt x="266" y="434"/>
                    <a:pt x="276" y="451"/>
                    <a:pt x="286" y="471"/>
                  </a:cubicBezTo>
                  <a:cubicBezTo>
                    <a:pt x="297" y="493"/>
                    <a:pt x="299" y="506"/>
                    <a:pt x="287" y="516"/>
                  </a:cubicBezTo>
                  <a:cubicBezTo>
                    <a:pt x="282" y="521"/>
                    <a:pt x="279" y="523"/>
                    <a:pt x="274" y="526"/>
                  </a:cubicBezTo>
                  <a:cubicBezTo>
                    <a:pt x="269" y="529"/>
                    <a:pt x="267" y="532"/>
                    <a:pt x="269" y="537"/>
                  </a:cubicBezTo>
                  <a:cubicBezTo>
                    <a:pt x="272" y="540"/>
                    <a:pt x="276" y="539"/>
                    <a:pt x="282" y="536"/>
                  </a:cubicBezTo>
                  <a:cubicBezTo>
                    <a:pt x="301" y="525"/>
                    <a:pt x="329" y="507"/>
                    <a:pt x="341" y="500"/>
                  </a:cubicBezTo>
                  <a:cubicBezTo>
                    <a:pt x="355" y="492"/>
                    <a:pt x="387" y="477"/>
                    <a:pt x="406" y="466"/>
                  </a:cubicBezTo>
                  <a:cubicBezTo>
                    <a:pt x="413" y="462"/>
                    <a:pt x="417" y="458"/>
                    <a:pt x="415" y="455"/>
                  </a:cubicBezTo>
                  <a:cubicBezTo>
                    <a:pt x="412" y="450"/>
                    <a:pt x="408" y="450"/>
                    <a:pt x="403" y="453"/>
                  </a:cubicBezTo>
                  <a:cubicBezTo>
                    <a:pt x="397" y="456"/>
                    <a:pt x="391" y="459"/>
                    <a:pt x="384" y="461"/>
                  </a:cubicBezTo>
                  <a:cubicBezTo>
                    <a:pt x="372" y="464"/>
                    <a:pt x="361" y="456"/>
                    <a:pt x="348" y="436"/>
                  </a:cubicBezTo>
                  <a:cubicBezTo>
                    <a:pt x="336" y="417"/>
                    <a:pt x="327" y="400"/>
                    <a:pt x="274" y="307"/>
                  </a:cubicBezTo>
                  <a:lnTo>
                    <a:pt x="213" y="199"/>
                  </a:lnTo>
                  <a:close/>
                </a:path>
              </a:pathLst>
            </a:custGeom>
            <a:grpFill/>
            <a:ln w="0">
              <a:solidFill>
                <a:schemeClr val="bg1"/>
              </a:solidFill>
              <a:prstDash val="solid"/>
              <a:round/>
              <a:headEnd/>
              <a:tailEnd/>
            </a:ln>
          </p:spPr>
          <p:txBody>
            <a:bodyPr/>
            <a:lstStyle/>
            <a:p>
              <a:pPr>
                <a:defRPr/>
              </a:pPr>
              <a:endParaRPr lang="it-IT"/>
            </a:p>
          </p:txBody>
        </p:sp>
        <p:sp>
          <p:nvSpPr>
            <p:cNvPr id="33" name="Freeform 159"/>
            <p:cNvSpPr>
              <a:spLocks/>
            </p:cNvSpPr>
            <p:nvPr/>
          </p:nvSpPr>
          <p:spPr bwMode="auto">
            <a:xfrm>
              <a:off x="2354262" y="6032500"/>
              <a:ext cx="423863" cy="561975"/>
            </a:xfrm>
            <a:custGeom>
              <a:avLst/>
              <a:gdLst>
                <a:gd name="T0" fmla="*/ 72 w 444"/>
                <a:gd name="T1" fmla="*/ 35 h 589"/>
                <a:gd name="T2" fmla="*/ 72 w 444"/>
                <a:gd name="T3" fmla="*/ 35 h 589"/>
                <a:gd name="T4" fmla="*/ 37 w 444"/>
                <a:gd name="T5" fmla="*/ 2 h 589"/>
                <a:gd name="T6" fmla="*/ 31 w 444"/>
                <a:gd name="T7" fmla="*/ 60 h 589"/>
                <a:gd name="T8" fmla="*/ 35 w 444"/>
                <a:gd name="T9" fmla="*/ 286 h 589"/>
                <a:gd name="T10" fmla="*/ 38 w 444"/>
                <a:gd name="T11" fmla="*/ 488 h 589"/>
                <a:gd name="T12" fmla="*/ 30 w 444"/>
                <a:gd name="T13" fmla="*/ 558 h 589"/>
                <a:gd name="T14" fmla="*/ 8 w 444"/>
                <a:gd name="T15" fmla="*/ 575 h 589"/>
                <a:gd name="T16" fmla="*/ 1 w 444"/>
                <a:gd name="T17" fmla="*/ 584 h 589"/>
                <a:gd name="T18" fmla="*/ 15 w 444"/>
                <a:gd name="T19" fmla="*/ 586 h 589"/>
                <a:gd name="T20" fmla="*/ 63 w 444"/>
                <a:gd name="T21" fmla="*/ 566 h 589"/>
                <a:gd name="T22" fmla="*/ 119 w 444"/>
                <a:gd name="T23" fmla="*/ 548 h 589"/>
                <a:gd name="T24" fmla="*/ 132 w 444"/>
                <a:gd name="T25" fmla="*/ 536 h 589"/>
                <a:gd name="T26" fmla="*/ 121 w 444"/>
                <a:gd name="T27" fmla="*/ 534 h 589"/>
                <a:gd name="T28" fmla="*/ 99 w 444"/>
                <a:gd name="T29" fmla="*/ 538 h 589"/>
                <a:gd name="T30" fmla="*/ 87 w 444"/>
                <a:gd name="T31" fmla="*/ 528 h 589"/>
                <a:gd name="T32" fmla="*/ 83 w 444"/>
                <a:gd name="T33" fmla="*/ 502 h 589"/>
                <a:gd name="T34" fmla="*/ 66 w 444"/>
                <a:gd name="T35" fmla="*/ 136 h 589"/>
                <a:gd name="T36" fmla="*/ 68 w 444"/>
                <a:gd name="T37" fmla="*/ 135 h 589"/>
                <a:gd name="T38" fmla="*/ 269 w 444"/>
                <a:gd name="T39" fmla="*/ 401 h 589"/>
                <a:gd name="T40" fmla="*/ 299 w 444"/>
                <a:gd name="T41" fmla="*/ 447 h 589"/>
                <a:gd name="T42" fmla="*/ 299 w 444"/>
                <a:gd name="T43" fmla="*/ 463 h 589"/>
                <a:gd name="T44" fmla="*/ 280 w 444"/>
                <a:gd name="T45" fmla="*/ 475 h 589"/>
                <a:gd name="T46" fmla="*/ 275 w 444"/>
                <a:gd name="T47" fmla="*/ 484 h 589"/>
                <a:gd name="T48" fmla="*/ 289 w 444"/>
                <a:gd name="T49" fmla="*/ 485 h 589"/>
                <a:gd name="T50" fmla="*/ 353 w 444"/>
                <a:gd name="T51" fmla="*/ 459 h 589"/>
                <a:gd name="T52" fmla="*/ 430 w 444"/>
                <a:gd name="T53" fmla="*/ 433 h 589"/>
                <a:gd name="T54" fmla="*/ 442 w 444"/>
                <a:gd name="T55" fmla="*/ 422 h 589"/>
                <a:gd name="T56" fmla="*/ 433 w 444"/>
                <a:gd name="T57" fmla="*/ 419 h 589"/>
                <a:gd name="T58" fmla="*/ 412 w 444"/>
                <a:gd name="T59" fmla="*/ 424 h 589"/>
                <a:gd name="T60" fmla="*/ 353 w 444"/>
                <a:gd name="T61" fmla="*/ 388 h 589"/>
                <a:gd name="T62" fmla="*/ 72 w 444"/>
                <a:gd name="T63" fmla="*/ 3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89">
                  <a:moveTo>
                    <a:pt x="72" y="35"/>
                  </a:moveTo>
                  <a:lnTo>
                    <a:pt x="72" y="35"/>
                  </a:lnTo>
                  <a:cubicBezTo>
                    <a:pt x="51" y="8"/>
                    <a:pt x="44" y="0"/>
                    <a:pt x="37" y="2"/>
                  </a:cubicBezTo>
                  <a:cubicBezTo>
                    <a:pt x="30" y="5"/>
                    <a:pt x="31" y="17"/>
                    <a:pt x="31" y="60"/>
                  </a:cubicBezTo>
                  <a:cubicBezTo>
                    <a:pt x="32" y="97"/>
                    <a:pt x="33" y="178"/>
                    <a:pt x="35" y="286"/>
                  </a:cubicBezTo>
                  <a:cubicBezTo>
                    <a:pt x="36" y="378"/>
                    <a:pt x="35" y="419"/>
                    <a:pt x="38" y="488"/>
                  </a:cubicBezTo>
                  <a:cubicBezTo>
                    <a:pt x="39" y="535"/>
                    <a:pt x="35" y="550"/>
                    <a:pt x="30" y="558"/>
                  </a:cubicBezTo>
                  <a:cubicBezTo>
                    <a:pt x="24" y="569"/>
                    <a:pt x="13" y="573"/>
                    <a:pt x="8" y="575"/>
                  </a:cubicBezTo>
                  <a:cubicBezTo>
                    <a:pt x="2" y="577"/>
                    <a:pt x="0" y="580"/>
                    <a:pt x="1" y="584"/>
                  </a:cubicBezTo>
                  <a:cubicBezTo>
                    <a:pt x="3" y="589"/>
                    <a:pt x="8" y="589"/>
                    <a:pt x="15" y="586"/>
                  </a:cubicBezTo>
                  <a:cubicBezTo>
                    <a:pt x="30" y="580"/>
                    <a:pt x="54" y="569"/>
                    <a:pt x="63" y="566"/>
                  </a:cubicBezTo>
                  <a:cubicBezTo>
                    <a:pt x="70" y="564"/>
                    <a:pt x="93" y="557"/>
                    <a:pt x="119" y="548"/>
                  </a:cubicBezTo>
                  <a:cubicBezTo>
                    <a:pt x="129" y="544"/>
                    <a:pt x="134" y="541"/>
                    <a:pt x="132" y="536"/>
                  </a:cubicBezTo>
                  <a:cubicBezTo>
                    <a:pt x="130" y="531"/>
                    <a:pt x="126" y="532"/>
                    <a:pt x="121" y="534"/>
                  </a:cubicBezTo>
                  <a:cubicBezTo>
                    <a:pt x="114" y="536"/>
                    <a:pt x="106" y="538"/>
                    <a:pt x="99" y="538"/>
                  </a:cubicBezTo>
                  <a:cubicBezTo>
                    <a:pt x="93" y="538"/>
                    <a:pt x="89" y="533"/>
                    <a:pt x="87" y="528"/>
                  </a:cubicBezTo>
                  <a:cubicBezTo>
                    <a:pt x="85" y="522"/>
                    <a:pt x="83" y="512"/>
                    <a:pt x="83" y="502"/>
                  </a:cubicBezTo>
                  <a:cubicBezTo>
                    <a:pt x="79" y="454"/>
                    <a:pt x="70" y="217"/>
                    <a:pt x="66" y="136"/>
                  </a:cubicBezTo>
                  <a:lnTo>
                    <a:pt x="68" y="135"/>
                  </a:lnTo>
                  <a:lnTo>
                    <a:pt x="269" y="401"/>
                  </a:lnTo>
                  <a:cubicBezTo>
                    <a:pt x="285" y="422"/>
                    <a:pt x="296" y="438"/>
                    <a:pt x="299" y="447"/>
                  </a:cubicBezTo>
                  <a:cubicBezTo>
                    <a:pt x="302" y="453"/>
                    <a:pt x="302" y="458"/>
                    <a:pt x="299" y="463"/>
                  </a:cubicBezTo>
                  <a:cubicBezTo>
                    <a:pt x="296" y="468"/>
                    <a:pt x="289" y="472"/>
                    <a:pt x="280" y="475"/>
                  </a:cubicBezTo>
                  <a:cubicBezTo>
                    <a:pt x="276" y="477"/>
                    <a:pt x="273" y="479"/>
                    <a:pt x="275" y="484"/>
                  </a:cubicBezTo>
                  <a:cubicBezTo>
                    <a:pt x="276" y="488"/>
                    <a:pt x="283" y="488"/>
                    <a:pt x="289" y="485"/>
                  </a:cubicBezTo>
                  <a:cubicBezTo>
                    <a:pt x="315" y="475"/>
                    <a:pt x="340" y="464"/>
                    <a:pt x="353" y="459"/>
                  </a:cubicBezTo>
                  <a:cubicBezTo>
                    <a:pt x="371" y="453"/>
                    <a:pt x="402" y="443"/>
                    <a:pt x="430" y="433"/>
                  </a:cubicBezTo>
                  <a:cubicBezTo>
                    <a:pt x="438" y="430"/>
                    <a:pt x="444" y="427"/>
                    <a:pt x="442" y="422"/>
                  </a:cubicBezTo>
                  <a:cubicBezTo>
                    <a:pt x="440" y="418"/>
                    <a:pt x="438" y="417"/>
                    <a:pt x="433" y="419"/>
                  </a:cubicBezTo>
                  <a:cubicBezTo>
                    <a:pt x="429" y="420"/>
                    <a:pt x="420" y="423"/>
                    <a:pt x="412" y="424"/>
                  </a:cubicBezTo>
                  <a:cubicBezTo>
                    <a:pt x="390" y="424"/>
                    <a:pt x="379" y="420"/>
                    <a:pt x="353" y="388"/>
                  </a:cubicBezTo>
                  <a:lnTo>
                    <a:pt x="72" y="35"/>
                  </a:lnTo>
                  <a:close/>
                </a:path>
              </a:pathLst>
            </a:custGeom>
            <a:grpFill/>
            <a:ln w="0">
              <a:solidFill>
                <a:schemeClr val="bg1"/>
              </a:solidFill>
              <a:prstDash val="solid"/>
              <a:round/>
              <a:headEnd/>
              <a:tailEnd/>
            </a:ln>
          </p:spPr>
          <p:txBody>
            <a:bodyPr/>
            <a:lstStyle/>
            <a:p>
              <a:pPr>
                <a:defRPr/>
              </a:pPr>
              <a:endParaRPr lang="it-IT"/>
            </a:p>
          </p:txBody>
        </p:sp>
        <p:sp>
          <p:nvSpPr>
            <p:cNvPr id="34" name="Freeform 160"/>
            <p:cNvSpPr>
              <a:spLocks/>
            </p:cNvSpPr>
            <p:nvPr/>
          </p:nvSpPr>
          <p:spPr bwMode="auto">
            <a:xfrm>
              <a:off x="1895475" y="6113463"/>
              <a:ext cx="339725" cy="544512"/>
            </a:xfrm>
            <a:custGeom>
              <a:avLst/>
              <a:gdLst>
                <a:gd name="T0" fmla="*/ 247 w 356"/>
                <a:gd name="T1" fmla="*/ 208 h 570"/>
                <a:gd name="T2" fmla="*/ 247 w 356"/>
                <a:gd name="T3" fmla="*/ 208 h 570"/>
                <a:gd name="T4" fmla="*/ 226 w 356"/>
                <a:gd name="T5" fmla="*/ 60 h 570"/>
                <a:gd name="T6" fmla="*/ 236 w 356"/>
                <a:gd name="T7" fmla="*/ 19 h 570"/>
                <a:gd name="T8" fmla="*/ 255 w 356"/>
                <a:gd name="T9" fmla="*/ 13 h 570"/>
                <a:gd name="T10" fmla="*/ 263 w 356"/>
                <a:gd name="T11" fmla="*/ 6 h 570"/>
                <a:gd name="T12" fmla="*/ 251 w 356"/>
                <a:gd name="T13" fmla="*/ 1 h 570"/>
                <a:gd name="T14" fmla="*/ 181 w 356"/>
                <a:gd name="T15" fmla="*/ 14 h 570"/>
                <a:gd name="T16" fmla="*/ 27 w 356"/>
                <a:gd name="T17" fmla="*/ 35 h 570"/>
                <a:gd name="T18" fmla="*/ 0 w 356"/>
                <a:gd name="T19" fmla="*/ 58 h 570"/>
                <a:gd name="T20" fmla="*/ 6 w 356"/>
                <a:gd name="T21" fmla="*/ 136 h 570"/>
                <a:gd name="T22" fmla="*/ 12 w 356"/>
                <a:gd name="T23" fmla="*/ 148 h 570"/>
                <a:gd name="T24" fmla="*/ 17 w 356"/>
                <a:gd name="T25" fmla="*/ 137 h 570"/>
                <a:gd name="T26" fmla="*/ 33 w 356"/>
                <a:gd name="T27" fmla="*/ 81 h 570"/>
                <a:gd name="T28" fmla="*/ 84 w 356"/>
                <a:gd name="T29" fmla="*/ 64 h 570"/>
                <a:gd name="T30" fmla="*/ 160 w 356"/>
                <a:gd name="T31" fmla="*/ 112 h 570"/>
                <a:gd name="T32" fmla="*/ 177 w 356"/>
                <a:gd name="T33" fmla="*/ 219 h 570"/>
                <a:gd name="T34" fmla="*/ 186 w 356"/>
                <a:gd name="T35" fmla="*/ 274 h 570"/>
                <a:gd name="T36" fmla="*/ 184 w 356"/>
                <a:gd name="T37" fmla="*/ 281 h 570"/>
                <a:gd name="T38" fmla="*/ 105 w 356"/>
                <a:gd name="T39" fmla="*/ 292 h 570"/>
                <a:gd name="T40" fmla="*/ 70 w 356"/>
                <a:gd name="T41" fmla="*/ 270 h 570"/>
                <a:gd name="T42" fmla="*/ 63 w 356"/>
                <a:gd name="T43" fmla="*/ 246 h 570"/>
                <a:gd name="T44" fmla="*/ 57 w 356"/>
                <a:gd name="T45" fmla="*/ 240 h 570"/>
                <a:gd name="T46" fmla="*/ 55 w 356"/>
                <a:gd name="T47" fmla="*/ 254 h 570"/>
                <a:gd name="T48" fmla="*/ 60 w 356"/>
                <a:gd name="T49" fmla="*/ 301 h 570"/>
                <a:gd name="T50" fmla="*/ 64 w 356"/>
                <a:gd name="T51" fmla="*/ 352 h 570"/>
                <a:gd name="T52" fmla="*/ 69 w 356"/>
                <a:gd name="T53" fmla="*/ 357 h 570"/>
                <a:gd name="T54" fmla="*/ 76 w 356"/>
                <a:gd name="T55" fmla="*/ 347 h 570"/>
                <a:gd name="T56" fmla="*/ 101 w 356"/>
                <a:gd name="T57" fmla="*/ 332 h 570"/>
                <a:gd name="T58" fmla="*/ 189 w 356"/>
                <a:gd name="T59" fmla="*/ 316 h 570"/>
                <a:gd name="T60" fmla="*/ 194 w 356"/>
                <a:gd name="T61" fmla="*/ 323 h 570"/>
                <a:gd name="T62" fmla="*/ 223 w 356"/>
                <a:gd name="T63" fmla="*/ 498 h 570"/>
                <a:gd name="T64" fmla="*/ 220 w 356"/>
                <a:gd name="T65" fmla="*/ 506 h 570"/>
                <a:gd name="T66" fmla="*/ 141 w 356"/>
                <a:gd name="T67" fmla="*/ 516 h 570"/>
                <a:gd name="T68" fmla="*/ 100 w 356"/>
                <a:gd name="T69" fmla="*/ 497 h 570"/>
                <a:gd name="T70" fmla="*/ 93 w 356"/>
                <a:gd name="T71" fmla="*/ 473 h 570"/>
                <a:gd name="T72" fmla="*/ 86 w 356"/>
                <a:gd name="T73" fmla="*/ 464 h 570"/>
                <a:gd name="T74" fmla="*/ 82 w 356"/>
                <a:gd name="T75" fmla="*/ 472 h 570"/>
                <a:gd name="T76" fmla="*/ 86 w 356"/>
                <a:gd name="T77" fmla="*/ 518 h 570"/>
                <a:gd name="T78" fmla="*/ 89 w 356"/>
                <a:gd name="T79" fmla="*/ 564 h 570"/>
                <a:gd name="T80" fmla="*/ 94 w 356"/>
                <a:gd name="T81" fmla="*/ 570 h 570"/>
                <a:gd name="T82" fmla="*/ 102 w 356"/>
                <a:gd name="T83" fmla="*/ 565 h 570"/>
                <a:gd name="T84" fmla="*/ 125 w 356"/>
                <a:gd name="T85" fmla="*/ 557 h 570"/>
                <a:gd name="T86" fmla="*/ 264 w 356"/>
                <a:gd name="T87" fmla="*/ 534 h 570"/>
                <a:gd name="T88" fmla="*/ 344 w 356"/>
                <a:gd name="T89" fmla="*/ 523 h 570"/>
                <a:gd name="T90" fmla="*/ 355 w 356"/>
                <a:gd name="T91" fmla="*/ 515 h 570"/>
                <a:gd name="T92" fmla="*/ 344 w 356"/>
                <a:gd name="T93" fmla="*/ 510 h 570"/>
                <a:gd name="T94" fmla="*/ 322 w 356"/>
                <a:gd name="T95" fmla="*/ 512 h 570"/>
                <a:gd name="T96" fmla="*/ 292 w 356"/>
                <a:gd name="T97" fmla="*/ 476 h 570"/>
                <a:gd name="T98" fmla="*/ 267 w 356"/>
                <a:gd name="T99" fmla="*/ 330 h 570"/>
                <a:gd name="T100" fmla="*/ 247 w 356"/>
                <a:gd name="T101" fmla="*/ 208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6" h="570">
                  <a:moveTo>
                    <a:pt x="247" y="208"/>
                  </a:moveTo>
                  <a:lnTo>
                    <a:pt x="247" y="208"/>
                  </a:lnTo>
                  <a:cubicBezTo>
                    <a:pt x="237" y="144"/>
                    <a:pt x="228" y="89"/>
                    <a:pt x="226" y="60"/>
                  </a:cubicBezTo>
                  <a:cubicBezTo>
                    <a:pt x="225" y="39"/>
                    <a:pt x="225" y="24"/>
                    <a:pt x="236" y="19"/>
                  </a:cubicBezTo>
                  <a:cubicBezTo>
                    <a:pt x="240" y="17"/>
                    <a:pt x="247" y="14"/>
                    <a:pt x="255" y="13"/>
                  </a:cubicBezTo>
                  <a:cubicBezTo>
                    <a:pt x="262" y="12"/>
                    <a:pt x="264" y="10"/>
                    <a:pt x="263" y="6"/>
                  </a:cubicBezTo>
                  <a:cubicBezTo>
                    <a:pt x="262" y="1"/>
                    <a:pt x="258" y="0"/>
                    <a:pt x="251" y="1"/>
                  </a:cubicBezTo>
                  <a:cubicBezTo>
                    <a:pt x="229" y="5"/>
                    <a:pt x="194" y="12"/>
                    <a:pt x="181" y="14"/>
                  </a:cubicBezTo>
                  <a:cubicBezTo>
                    <a:pt x="149" y="20"/>
                    <a:pt x="111" y="22"/>
                    <a:pt x="27" y="35"/>
                  </a:cubicBezTo>
                  <a:cubicBezTo>
                    <a:pt x="6" y="39"/>
                    <a:pt x="1" y="40"/>
                    <a:pt x="0" y="58"/>
                  </a:cubicBezTo>
                  <a:cubicBezTo>
                    <a:pt x="0" y="73"/>
                    <a:pt x="3" y="120"/>
                    <a:pt x="6" y="136"/>
                  </a:cubicBezTo>
                  <a:cubicBezTo>
                    <a:pt x="7" y="143"/>
                    <a:pt x="8" y="149"/>
                    <a:pt x="12" y="148"/>
                  </a:cubicBezTo>
                  <a:cubicBezTo>
                    <a:pt x="16" y="147"/>
                    <a:pt x="17" y="144"/>
                    <a:pt x="17" y="137"/>
                  </a:cubicBezTo>
                  <a:cubicBezTo>
                    <a:pt x="16" y="108"/>
                    <a:pt x="20" y="92"/>
                    <a:pt x="33" y="81"/>
                  </a:cubicBezTo>
                  <a:cubicBezTo>
                    <a:pt x="46" y="71"/>
                    <a:pt x="69" y="67"/>
                    <a:pt x="84" y="64"/>
                  </a:cubicBezTo>
                  <a:cubicBezTo>
                    <a:pt x="140" y="55"/>
                    <a:pt x="151" y="64"/>
                    <a:pt x="160" y="112"/>
                  </a:cubicBezTo>
                  <a:cubicBezTo>
                    <a:pt x="164" y="132"/>
                    <a:pt x="174" y="196"/>
                    <a:pt x="177" y="219"/>
                  </a:cubicBezTo>
                  <a:lnTo>
                    <a:pt x="186" y="274"/>
                  </a:lnTo>
                  <a:cubicBezTo>
                    <a:pt x="187" y="278"/>
                    <a:pt x="187" y="281"/>
                    <a:pt x="184" y="281"/>
                  </a:cubicBezTo>
                  <a:cubicBezTo>
                    <a:pt x="171" y="283"/>
                    <a:pt x="116" y="292"/>
                    <a:pt x="105" y="292"/>
                  </a:cubicBezTo>
                  <a:cubicBezTo>
                    <a:pt x="84" y="293"/>
                    <a:pt x="75" y="283"/>
                    <a:pt x="70" y="270"/>
                  </a:cubicBezTo>
                  <a:cubicBezTo>
                    <a:pt x="67" y="261"/>
                    <a:pt x="65" y="252"/>
                    <a:pt x="63" y="246"/>
                  </a:cubicBezTo>
                  <a:cubicBezTo>
                    <a:pt x="63" y="242"/>
                    <a:pt x="61" y="239"/>
                    <a:pt x="57" y="240"/>
                  </a:cubicBezTo>
                  <a:cubicBezTo>
                    <a:pt x="52" y="241"/>
                    <a:pt x="54" y="249"/>
                    <a:pt x="55" y="254"/>
                  </a:cubicBezTo>
                  <a:cubicBezTo>
                    <a:pt x="55" y="259"/>
                    <a:pt x="59" y="287"/>
                    <a:pt x="60" y="301"/>
                  </a:cubicBezTo>
                  <a:cubicBezTo>
                    <a:pt x="64" y="336"/>
                    <a:pt x="63" y="348"/>
                    <a:pt x="64" y="352"/>
                  </a:cubicBezTo>
                  <a:cubicBezTo>
                    <a:pt x="64" y="356"/>
                    <a:pt x="66" y="357"/>
                    <a:pt x="69" y="357"/>
                  </a:cubicBezTo>
                  <a:cubicBezTo>
                    <a:pt x="71" y="357"/>
                    <a:pt x="73" y="353"/>
                    <a:pt x="76" y="347"/>
                  </a:cubicBezTo>
                  <a:cubicBezTo>
                    <a:pt x="80" y="339"/>
                    <a:pt x="88" y="335"/>
                    <a:pt x="101" y="332"/>
                  </a:cubicBezTo>
                  <a:cubicBezTo>
                    <a:pt x="113" y="328"/>
                    <a:pt x="177" y="318"/>
                    <a:pt x="189" y="316"/>
                  </a:cubicBezTo>
                  <a:cubicBezTo>
                    <a:pt x="193" y="315"/>
                    <a:pt x="194" y="318"/>
                    <a:pt x="194" y="323"/>
                  </a:cubicBezTo>
                  <a:lnTo>
                    <a:pt x="223" y="498"/>
                  </a:lnTo>
                  <a:cubicBezTo>
                    <a:pt x="224" y="503"/>
                    <a:pt x="223" y="505"/>
                    <a:pt x="220" y="506"/>
                  </a:cubicBezTo>
                  <a:cubicBezTo>
                    <a:pt x="209" y="507"/>
                    <a:pt x="151" y="516"/>
                    <a:pt x="141" y="516"/>
                  </a:cubicBezTo>
                  <a:cubicBezTo>
                    <a:pt x="113" y="516"/>
                    <a:pt x="106" y="509"/>
                    <a:pt x="100" y="497"/>
                  </a:cubicBezTo>
                  <a:cubicBezTo>
                    <a:pt x="96" y="489"/>
                    <a:pt x="93" y="477"/>
                    <a:pt x="93" y="473"/>
                  </a:cubicBezTo>
                  <a:cubicBezTo>
                    <a:pt x="92" y="466"/>
                    <a:pt x="90" y="463"/>
                    <a:pt x="86" y="464"/>
                  </a:cubicBezTo>
                  <a:cubicBezTo>
                    <a:pt x="82" y="464"/>
                    <a:pt x="82" y="469"/>
                    <a:pt x="82" y="472"/>
                  </a:cubicBezTo>
                  <a:cubicBezTo>
                    <a:pt x="82" y="481"/>
                    <a:pt x="86" y="511"/>
                    <a:pt x="86" y="518"/>
                  </a:cubicBezTo>
                  <a:cubicBezTo>
                    <a:pt x="90" y="550"/>
                    <a:pt x="88" y="559"/>
                    <a:pt x="89" y="564"/>
                  </a:cubicBezTo>
                  <a:cubicBezTo>
                    <a:pt x="90" y="567"/>
                    <a:pt x="91" y="570"/>
                    <a:pt x="94" y="570"/>
                  </a:cubicBezTo>
                  <a:cubicBezTo>
                    <a:pt x="96" y="569"/>
                    <a:pt x="99" y="567"/>
                    <a:pt x="102" y="565"/>
                  </a:cubicBezTo>
                  <a:cubicBezTo>
                    <a:pt x="106" y="563"/>
                    <a:pt x="115" y="561"/>
                    <a:pt x="125" y="557"/>
                  </a:cubicBezTo>
                  <a:cubicBezTo>
                    <a:pt x="136" y="555"/>
                    <a:pt x="246" y="537"/>
                    <a:pt x="264" y="534"/>
                  </a:cubicBezTo>
                  <a:cubicBezTo>
                    <a:pt x="279" y="532"/>
                    <a:pt x="314" y="528"/>
                    <a:pt x="344" y="523"/>
                  </a:cubicBezTo>
                  <a:cubicBezTo>
                    <a:pt x="352" y="522"/>
                    <a:pt x="356" y="520"/>
                    <a:pt x="355" y="515"/>
                  </a:cubicBezTo>
                  <a:cubicBezTo>
                    <a:pt x="354" y="510"/>
                    <a:pt x="350" y="509"/>
                    <a:pt x="344" y="510"/>
                  </a:cubicBezTo>
                  <a:cubicBezTo>
                    <a:pt x="337" y="512"/>
                    <a:pt x="327" y="512"/>
                    <a:pt x="322" y="512"/>
                  </a:cubicBezTo>
                  <a:cubicBezTo>
                    <a:pt x="303" y="510"/>
                    <a:pt x="297" y="500"/>
                    <a:pt x="292" y="476"/>
                  </a:cubicBezTo>
                  <a:cubicBezTo>
                    <a:pt x="287" y="454"/>
                    <a:pt x="284" y="435"/>
                    <a:pt x="267" y="330"/>
                  </a:cubicBezTo>
                  <a:lnTo>
                    <a:pt x="247" y="208"/>
                  </a:lnTo>
                  <a:close/>
                </a:path>
              </a:pathLst>
            </a:custGeom>
            <a:grpFill/>
            <a:ln w="0">
              <a:solidFill>
                <a:schemeClr val="bg1"/>
              </a:solidFill>
              <a:prstDash val="solid"/>
              <a:round/>
              <a:headEnd/>
              <a:tailEnd/>
            </a:ln>
          </p:spPr>
          <p:txBody>
            <a:bodyPr/>
            <a:lstStyle/>
            <a:p>
              <a:pPr>
                <a:defRPr/>
              </a:pPr>
              <a:endParaRPr lang="it-IT"/>
            </a:p>
          </p:txBody>
        </p:sp>
        <p:sp>
          <p:nvSpPr>
            <p:cNvPr id="35" name="Freeform 161"/>
            <p:cNvSpPr>
              <a:spLocks noEditPoints="1"/>
            </p:cNvSpPr>
            <p:nvPr/>
          </p:nvSpPr>
          <p:spPr bwMode="auto">
            <a:xfrm>
              <a:off x="1436687" y="6154738"/>
              <a:ext cx="415925" cy="514350"/>
            </a:xfrm>
            <a:custGeom>
              <a:avLst/>
              <a:gdLst>
                <a:gd name="T0" fmla="*/ 383 w 435"/>
                <a:gd name="T1" fmla="*/ 211 h 539"/>
                <a:gd name="T2" fmla="*/ 383 w 435"/>
                <a:gd name="T3" fmla="*/ 211 h 539"/>
                <a:gd name="T4" fmla="*/ 388 w 435"/>
                <a:gd name="T5" fmla="*/ 61 h 539"/>
                <a:gd name="T6" fmla="*/ 405 w 435"/>
                <a:gd name="T7" fmla="*/ 23 h 539"/>
                <a:gd name="T8" fmla="*/ 426 w 435"/>
                <a:gd name="T9" fmla="*/ 21 h 539"/>
                <a:gd name="T10" fmla="*/ 435 w 435"/>
                <a:gd name="T11" fmla="*/ 15 h 539"/>
                <a:gd name="T12" fmla="*/ 424 w 435"/>
                <a:gd name="T13" fmla="*/ 8 h 539"/>
                <a:gd name="T14" fmla="*/ 355 w 435"/>
                <a:gd name="T15" fmla="*/ 9 h 539"/>
                <a:gd name="T16" fmla="*/ 273 w 435"/>
                <a:gd name="T17" fmla="*/ 5 h 539"/>
                <a:gd name="T18" fmla="*/ 261 w 435"/>
                <a:gd name="T19" fmla="*/ 12 h 539"/>
                <a:gd name="T20" fmla="*/ 268 w 435"/>
                <a:gd name="T21" fmla="*/ 18 h 539"/>
                <a:gd name="T22" fmla="*/ 295 w 435"/>
                <a:gd name="T23" fmla="*/ 21 h 539"/>
                <a:gd name="T24" fmla="*/ 316 w 435"/>
                <a:gd name="T25" fmla="*/ 60 h 539"/>
                <a:gd name="T26" fmla="*/ 316 w 435"/>
                <a:gd name="T27" fmla="*/ 210 h 539"/>
                <a:gd name="T28" fmla="*/ 316 w 435"/>
                <a:gd name="T29" fmla="*/ 220 h 539"/>
                <a:gd name="T30" fmla="*/ 311 w 435"/>
                <a:gd name="T31" fmla="*/ 225 h 539"/>
                <a:gd name="T32" fmla="*/ 263 w 435"/>
                <a:gd name="T33" fmla="*/ 223 h 539"/>
                <a:gd name="T34" fmla="*/ 253 w 435"/>
                <a:gd name="T35" fmla="*/ 218 h 539"/>
                <a:gd name="T36" fmla="*/ 199 w 435"/>
                <a:gd name="T37" fmla="*/ 120 h 539"/>
                <a:gd name="T38" fmla="*/ 124 w 435"/>
                <a:gd name="T39" fmla="*/ 15 h 539"/>
                <a:gd name="T40" fmla="*/ 64 w 435"/>
                <a:gd name="T41" fmla="*/ 1 h 539"/>
                <a:gd name="T42" fmla="*/ 11 w 435"/>
                <a:gd name="T43" fmla="*/ 0 h 539"/>
                <a:gd name="T44" fmla="*/ 0 w 435"/>
                <a:gd name="T45" fmla="*/ 7 h 539"/>
                <a:gd name="T46" fmla="*/ 7 w 435"/>
                <a:gd name="T47" fmla="*/ 12 h 539"/>
                <a:gd name="T48" fmla="*/ 23 w 435"/>
                <a:gd name="T49" fmla="*/ 15 h 539"/>
                <a:gd name="T50" fmla="*/ 84 w 435"/>
                <a:gd name="T51" fmla="*/ 64 h 539"/>
                <a:gd name="T52" fmla="*/ 203 w 435"/>
                <a:gd name="T53" fmla="*/ 251 h 539"/>
                <a:gd name="T54" fmla="*/ 126 w 435"/>
                <a:gd name="T55" fmla="*/ 406 h 539"/>
                <a:gd name="T56" fmla="*/ 162 w 435"/>
                <a:gd name="T57" fmla="*/ 503 h 539"/>
                <a:gd name="T58" fmla="*/ 264 w 435"/>
                <a:gd name="T59" fmla="*/ 535 h 539"/>
                <a:gd name="T60" fmla="*/ 344 w 435"/>
                <a:gd name="T61" fmla="*/ 535 h 539"/>
                <a:gd name="T62" fmla="*/ 420 w 435"/>
                <a:gd name="T63" fmla="*/ 538 h 539"/>
                <a:gd name="T64" fmla="*/ 433 w 435"/>
                <a:gd name="T65" fmla="*/ 532 h 539"/>
                <a:gd name="T66" fmla="*/ 424 w 435"/>
                <a:gd name="T67" fmla="*/ 526 h 539"/>
                <a:gd name="T68" fmla="*/ 402 w 435"/>
                <a:gd name="T69" fmla="*/ 523 h 539"/>
                <a:gd name="T70" fmla="*/ 378 w 435"/>
                <a:gd name="T71" fmla="*/ 483 h 539"/>
                <a:gd name="T72" fmla="*/ 380 w 435"/>
                <a:gd name="T73" fmla="*/ 334 h 539"/>
                <a:gd name="T74" fmla="*/ 383 w 435"/>
                <a:gd name="T75" fmla="*/ 211 h 539"/>
                <a:gd name="T76" fmla="*/ 311 w 435"/>
                <a:gd name="T77" fmla="*/ 491 h 539"/>
                <a:gd name="T78" fmla="*/ 311 w 435"/>
                <a:gd name="T79" fmla="*/ 491 h 539"/>
                <a:gd name="T80" fmla="*/ 306 w 435"/>
                <a:gd name="T81" fmla="*/ 500 h 539"/>
                <a:gd name="T82" fmla="*/ 276 w 435"/>
                <a:gd name="T83" fmla="*/ 503 h 539"/>
                <a:gd name="T84" fmla="*/ 192 w 435"/>
                <a:gd name="T85" fmla="*/ 373 h 539"/>
                <a:gd name="T86" fmla="*/ 228 w 435"/>
                <a:gd name="T87" fmla="*/ 268 h 539"/>
                <a:gd name="T88" fmla="*/ 268 w 435"/>
                <a:gd name="T89" fmla="*/ 257 h 539"/>
                <a:gd name="T90" fmla="*/ 310 w 435"/>
                <a:gd name="T91" fmla="*/ 265 h 539"/>
                <a:gd name="T92" fmla="*/ 315 w 435"/>
                <a:gd name="T93" fmla="*/ 277 h 539"/>
                <a:gd name="T94" fmla="*/ 311 w 435"/>
                <a:gd name="T95" fmla="*/ 491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5" h="539">
                  <a:moveTo>
                    <a:pt x="383" y="211"/>
                  </a:moveTo>
                  <a:lnTo>
                    <a:pt x="383" y="211"/>
                  </a:lnTo>
                  <a:cubicBezTo>
                    <a:pt x="384" y="146"/>
                    <a:pt x="385" y="91"/>
                    <a:pt x="388" y="61"/>
                  </a:cubicBezTo>
                  <a:cubicBezTo>
                    <a:pt x="391" y="41"/>
                    <a:pt x="394" y="26"/>
                    <a:pt x="405" y="23"/>
                  </a:cubicBezTo>
                  <a:cubicBezTo>
                    <a:pt x="410" y="22"/>
                    <a:pt x="417" y="20"/>
                    <a:pt x="426" y="21"/>
                  </a:cubicBezTo>
                  <a:cubicBezTo>
                    <a:pt x="432" y="21"/>
                    <a:pt x="435" y="19"/>
                    <a:pt x="435" y="15"/>
                  </a:cubicBezTo>
                  <a:cubicBezTo>
                    <a:pt x="435" y="10"/>
                    <a:pt x="431" y="8"/>
                    <a:pt x="424" y="8"/>
                  </a:cubicBezTo>
                  <a:cubicBezTo>
                    <a:pt x="401" y="8"/>
                    <a:pt x="366" y="9"/>
                    <a:pt x="355" y="9"/>
                  </a:cubicBezTo>
                  <a:cubicBezTo>
                    <a:pt x="347" y="9"/>
                    <a:pt x="305" y="6"/>
                    <a:pt x="273" y="5"/>
                  </a:cubicBezTo>
                  <a:cubicBezTo>
                    <a:pt x="265" y="5"/>
                    <a:pt x="261" y="7"/>
                    <a:pt x="261" y="12"/>
                  </a:cubicBezTo>
                  <a:cubicBezTo>
                    <a:pt x="261" y="15"/>
                    <a:pt x="263" y="17"/>
                    <a:pt x="268" y="18"/>
                  </a:cubicBezTo>
                  <a:cubicBezTo>
                    <a:pt x="275" y="18"/>
                    <a:pt x="287" y="19"/>
                    <a:pt x="295" y="21"/>
                  </a:cubicBezTo>
                  <a:cubicBezTo>
                    <a:pt x="312" y="24"/>
                    <a:pt x="315" y="40"/>
                    <a:pt x="316" y="60"/>
                  </a:cubicBezTo>
                  <a:cubicBezTo>
                    <a:pt x="319" y="89"/>
                    <a:pt x="318" y="145"/>
                    <a:pt x="316" y="210"/>
                  </a:cubicBezTo>
                  <a:lnTo>
                    <a:pt x="316" y="220"/>
                  </a:lnTo>
                  <a:cubicBezTo>
                    <a:pt x="316" y="224"/>
                    <a:pt x="314" y="225"/>
                    <a:pt x="311" y="225"/>
                  </a:cubicBezTo>
                  <a:lnTo>
                    <a:pt x="263" y="223"/>
                  </a:lnTo>
                  <a:cubicBezTo>
                    <a:pt x="259" y="223"/>
                    <a:pt x="255" y="222"/>
                    <a:pt x="253" y="218"/>
                  </a:cubicBezTo>
                  <a:cubicBezTo>
                    <a:pt x="246" y="207"/>
                    <a:pt x="221" y="159"/>
                    <a:pt x="199" y="120"/>
                  </a:cubicBezTo>
                  <a:cubicBezTo>
                    <a:pt x="169" y="65"/>
                    <a:pt x="148" y="32"/>
                    <a:pt x="124" y="15"/>
                  </a:cubicBezTo>
                  <a:cubicBezTo>
                    <a:pt x="110" y="5"/>
                    <a:pt x="96" y="2"/>
                    <a:pt x="64" y="1"/>
                  </a:cubicBezTo>
                  <a:lnTo>
                    <a:pt x="11" y="0"/>
                  </a:lnTo>
                  <a:cubicBezTo>
                    <a:pt x="4" y="0"/>
                    <a:pt x="0" y="1"/>
                    <a:pt x="0" y="7"/>
                  </a:cubicBezTo>
                  <a:cubicBezTo>
                    <a:pt x="0" y="10"/>
                    <a:pt x="2" y="12"/>
                    <a:pt x="7" y="12"/>
                  </a:cubicBezTo>
                  <a:cubicBezTo>
                    <a:pt x="11" y="13"/>
                    <a:pt x="16" y="13"/>
                    <a:pt x="23" y="15"/>
                  </a:cubicBezTo>
                  <a:cubicBezTo>
                    <a:pt x="31" y="17"/>
                    <a:pt x="54" y="23"/>
                    <a:pt x="84" y="64"/>
                  </a:cubicBezTo>
                  <a:cubicBezTo>
                    <a:pt x="117" y="108"/>
                    <a:pt x="154" y="171"/>
                    <a:pt x="203" y="251"/>
                  </a:cubicBezTo>
                  <a:cubicBezTo>
                    <a:pt x="145" y="307"/>
                    <a:pt x="127" y="354"/>
                    <a:pt x="126" y="406"/>
                  </a:cubicBezTo>
                  <a:cubicBezTo>
                    <a:pt x="125" y="453"/>
                    <a:pt x="146" y="490"/>
                    <a:pt x="162" y="503"/>
                  </a:cubicBezTo>
                  <a:cubicBezTo>
                    <a:pt x="192" y="530"/>
                    <a:pt x="229" y="535"/>
                    <a:pt x="264" y="535"/>
                  </a:cubicBezTo>
                  <a:cubicBezTo>
                    <a:pt x="282" y="536"/>
                    <a:pt x="325" y="534"/>
                    <a:pt x="344" y="535"/>
                  </a:cubicBezTo>
                  <a:cubicBezTo>
                    <a:pt x="355" y="535"/>
                    <a:pt x="391" y="538"/>
                    <a:pt x="420" y="538"/>
                  </a:cubicBezTo>
                  <a:cubicBezTo>
                    <a:pt x="429" y="539"/>
                    <a:pt x="433" y="537"/>
                    <a:pt x="433" y="532"/>
                  </a:cubicBezTo>
                  <a:cubicBezTo>
                    <a:pt x="433" y="527"/>
                    <a:pt x="430" y="526"/>
                    <a:pt x="424" y="526"/>
                  </a:cubicBezTo>
                  <a:cubicBezTo>
                    <a:pt x="416" y="526"/>
                    <a:pt x="406" y="525"/>
                    <a:pt x="402" y="523"/>
                  </a:cubicBezTo>
                  <a:cubicBezTo>
                    <a:pt x="383" y="518"/>
                    <a:pt x="379" y="507"/>
                    <a:pt x="378" y="483"/>
                  </a:cubicBezTo>
                  <a:cubicBezTo>
                    <a:pt x="378" y="460"/>
                    <a:pt x="378" y="441"/>
                    <a:pt x="380" y="334"/>
                  </a:cubicBezTo>
                  <a:lnTo>
                    <a:pt x="383" y="211"/>
                  </a:lnTo>
                  <a:close/>
                  <a:moveTo>
                    <a:pt x="311" y="491"/>
                  </a:moveTo>
                  <a:lnTo>
                    <a:pt x="311" y="491"/>
                  </a:lnTo>
                  <a:cubicBezTo>
                    <a:pt x="311" y="496"/>
                    <a:pt x="310" y="499"/>
                    <a:pt x="306" y="500"/>
                  </a:cubicBezTo>
                  <a:cubicBezTo>
                    <a:pt x="300" y="502"/>
                    <a:pt x="290" y="503"/>
                    <a:pt x="276" y="503"/>
                  </a:cubicBezTo>
                  <a:cubicBezTo>
                    <a:pt x="243" y="502"/>
                    <a:pt x="190" y="472"/>
                    <a:pt x="192" y="373"/>
                  </a:cubicBezTo>
                  <a:cubicBezTo>
                    <a:pt x="194" y="315"/>
                    <a:pt x="210" y="283"/>
                    <a:pt x="228" y="268"/>
                  </a:cubicBezTo>
                  <a:cubicBezTo>
                    <a:pt x="238" y="259"/>
                    <a:pt x="245" y="256"/>
                    <a:pt x="268" y="257"/>
                  </a:cubicBezTo>
                  <a:cubicBezTo>
                    <a:pt x="282" y="257"/>
                    <a:pt x="298" y="260"/>
                    <a:pt x="310" y="265"/>
                  </a:cubicBezTo>
                  <a:cubicBezTo>
                    <a:pt x="314" y="267"/>
                    <a:pt x="315" y="270"/>
                    <a:pt x="315" y="277"/>
                  </a:cubicBezTo>
                  <a:lnTo>
                    <a:pt x="311" y="491"/>
                  </a:lnTo>
                  <a:close/>
                </a:path>
              </a:pathLst>
            </a:custGeom>
            <a:grpFill/>
            <a:ln w="0">
              <a:solidFill>
                <a:schemeClr val="bg1"/>
              </a:solidFill>
              <a:prstDash val="solid"/>
              <a:round/>
              <a:headEnd/>
              <a:tailEnd/>
            </a:ln>
          </p:spPr>
          <p:txBody>
            <a:bodyPr/>
            <a:lstStyle/>
            <a:p>
              <a:pPr>
                <a:defRPr/>
              </a:pPr>
              <a:endParaRPr lang="it-IT"/>
            </a:p>
          </p:txBody>
        </p:sp>
        <p:sp>
          <p:nvSpPr>
            <p:cNvPr id="36" name="Freeform 162"/>
            <p:cNvSpPr>
              <a:spLocks/>
            </p:cNvSpPr>
            <p:nvPr/>
          </p:nvSpPr>
          <p:spPr bwMode="auto">
            <a:xfrm>
              <a:off x="1100137" y="6129338"/>
              <a:ext cx="306388" cy="525462"/>
            </a:xfrm>
            <a:custGeom>
              <a:avLst/>
              <a:gdLst>
                <a:gd name="T0" fmla="*/ 235 w 321"/>
                <a:gd name="T1" fmla="*/ 6 h 551"/>
                <a:gd name="T2" fmla="*/ 235 w 321"/>
                <a:gd name="T3" fmla="*/ 6 h 551"/>
                <a:gd name="T4" fmla="*/ 142 w 321"/>
                <a:gd name="T5" fmla="*/ 16 h 551"/>
                <a:gd name="T6" fmla="*/ 66 w 321"/>
                <a:gd name="T7" fmla="*/ 125 h 551"/>
                <a:gd name="T8" fmla="*/ 121 w 321"/>
                <a:gd name="T9" fmla="*/ 319 h 551"/>
                <a:gd name="T10" fmla="*/ 133 w 321"/>
                <a:gd name="T11" fmla="*/ 337 h 551"/>
                <a:gd name="T12" fmla="*/ 171 w 321"/>
                <a:gd name="T13" fmla="*/ 447 h 551"/>
                <a:gd name="T14" fmla="*/ 92 w 321"/>
                <a:gd name="T15" fmla="*/ 505 h 551"/>
                <a:gd name="T16" fmla="*/ 38 w 321"/>
                <a:gd name="T17" fmla="*/ 459 h 551"/>
                <a:gd name="T18" fmla="*/ 33 w 321"/>
                <a:gd name="T19" fmla="*/ 411 h 551"/>
                <a:gd name="T20" fmla="*/ 30 w 321"/>
                <a:gd name="T21" fmla="*/ 397 h 551"/>
                <a:gd name="T22" fmla="*/ 20 w 321"/>
                <a:gd name="T23" fmla="*/ 417 h 551"/>
                <a:gd name="T24" fmla="*/ 1 w 321"/>
                <a:gd name="T25" fmla="*/ 499 h 551"/>
                <a:gd name="T26" fmla="*/ 7 w 321"/>
                <a:gd name="T27" fmla="*/ 509 h 551"/>
                <a:gd name="T28" fmla="*/ 78 w 321"/>
                <a:gd name="T29" fmla="*/ 535 h 551"/>
                <a:gd name="T30" fmla="*/ 231 w 321"/>
                <a:gd name="T31" fmla="*/ 431 h 551"/>
                <a:gd name="T32" fmla="*/ 183 w 321"/>
                <a:gd name="T33" fmla="*/ 252 h 551"/>
                <a:gd name="T34" fmla="*/ 163 w 321"/>
                <a:gd name="T35" fmla="*/ 222 h 551"/>
                <a:gd name="T36" fmla="*/ 131 w 321"/>
                <a:gd name="T37" fmla="*/ 101 h 551"/>
                <a:gd name="T38" fmla="*/ 221 w 321"/>
                <a:gd name="T39" fmla="*/ 37 h 551"/>
                <a:gd name="T40" fmla="*/ 286 w 321"/>
                <a:gd name="T41" fmla="*/ 123 h 551"/>
                <a:gd name="T42" fmla="*/ 283 w 321"/>
                <a:gd name="T43" fmla="*/ 159 h 551"/>
                <a:gd name="T44" fmla="*/ 286 w 321"/>
                <a:gd name="T45" fmla="*/ 172 h 551"/>
                <a:gd name="T46" fmla="*/ 297 w 321"/>
                <a:gd name="T47" fmla="*/ 155 h 551"/>
                <a:gd name="T48" fmla="*/ 318 w 321"/>
                <a:gd name="T49" fmla="*/ 66 h 551"/>
                <a:gd name="T50" fmla="*/ 312 w 321"/>
                <a:gd name="T51" fmla="*/ 40 h 551"/>
                <a:gd name="T52" fmla="*/ 235 w 321"/>
                <a:gd name="T53" fmla="*/ 6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551">
                  <a:moveTo>
                    <a:pt x="235" y="6"/>
                  </a:moveTo>
                  <a:lnTo>
                    <a:pt x="235" y="6"/>
                  </a:lnTo>
                  <a:cubicBezTo>
                    <a:pt x="206" y="0"/>
                    <a:pt x="174" y="0"/>
                    <a:pt x="142" y="16"/>
                  </a:cubicBezTo>
                  <a:cubicBezTo>
                    <a:pt x="96" y="41"/>
                    <a:pt x="74" y="85"/>
                    <a:pt x="66" y="125"/>
                  </a:cubicBezTo>
                  <a:cubicBezTo>
                    <a:pt x="53" y="191"/>
                    <a:pt x="68" y="242"/>
                    <a:pt x="121" y="319"/>
                  </a:cubicBezTo>
                  <a:lnTo>
                    <a:pt x="133" y="337"/>
                  </a:lnTo>
                  <a:cubicBezTo>
                    <a:pt x="170" y="389"/>
                    <a:pt x="178" y="416"/>
                    <a:pt x="171" y="447"/>
                  </a:cubicBezTo>
                  <a:cubicBezTo>
                    <a:pt x="163" y="489"/>
                    <a:pt x="132" y="513"/>
                    <a:pt x="92" y="505"/>
                  </a:cubicBezTo>
                  <a:cubicBezTo>
                    <a:pt x="56" y="498"/>
                    <a:pt x="44" y="474"/>
                    <a:pt x="38" y="459"/>
                  </a:cubicBezTo>
                  <a:cubicBezTo>
                    <a:pt x="31" y="439"/>
                    <a:pt x="32" y="417"/>
                    <a:pt x="33" y="411"/>
                  </a:cubicBezTo>
                  <a:cubicBezTo>
                    <a:pt x="35" y="403"/>
                    <a:pt x="34" y="398"/>
                    <a:pt x="30" y="397"/>
                  </a:cubicBezTo>
                  <a:cubicBezTo>
                    <a:pt x="26" y="396"/>
                    <a:pt x="23" y="402"/>
                    <a:pt x="20" y="417"/>
                  </a:cubicBezTo>
                  <a:cubicBezTo>
                    <a:pt x="9" y="470"/>
                    <a:pt x="3" y="490"/>
                    <a:pt x="1" y="499"/>
                  </a:cubicBezTo>
                  <a:cubicBezTo>
                    <a:pt x="0" y="504"/>
                    <a:pt x="3" y="506"/>
                    <a:pt x="7" y="509"/>
                  </a:cubicBezTo>
                  <a:cubicBezTo>
                    <a:pt x="21" y="516"/>
                    <a:pt x="42" y="528"/>
                    <a:pt x="78" y="535"/>
                  </a:cubicBezTo>
                  <a:cubicBezTo>
                    <a:pt x="154" y="551"/>
                    <a:pt x="216" y="507"/>
                    <a:pt x="231" y="431"/>
                  </a:cubicBezTo>
                  <a:cubicBezTo>
                    <a:pt x="243" y="375"/>
                    <a:pt x="232" y="323"/>
                    <a:pt x="183" y="252"/>
                  </a:cubicBezTo>
                  <a:lnTo>
                    <a:pt x="163" y="222"/>
                  </a:lnTo>
                  <a:cubicBezTo>
                    <a:pt x="126" y="168"/>
                    <a:pt x="124" y="134"/>
                    <a:pt x="131" y="101"/>
                  </a:cubicBezTo>
                  <a:cubicBezTo>
                    <a:pt x="139" y="64"/>
                    <a:pt x="171" y="27"/>
                    <a:pt x="221" y="37"/>
                  </a:cubicBezTo>
                  <a:cubicBezTo>
                    <a:pt x="255" y="44"/>
                    <a:pt x="284" y="69"/>
                    <a:pt x="286" y="123"/>
                  </a:cubicBezTo>
                  <a:cubicBezTo>
                    <a:pt x="286" y="135"/>
                    <a:pt x="285" y="150"/>
                    <a:pt x="283" y="159"/>
                  </a:cubicBezTo>
                  <a:cubicBezTo>
                    <a:pt x="282" y="164"/>
                    <a:pt x="282" y="171"/>
                    <a:pt x="286" y="172"/>
                  </a:cubicBezTo>
                  <a:cubicBezTo>
                    <a:pt x="291" y="172"/>
                    <a:pt x="294" y="165"/>
                    <a:pt x="297" y="155"/>
                  </a:cubicBezTo>
                  <a:cubicBezTo>
                    <a:pt x="299" y="144"/>
                    <a:pt x="310" y="103"/>
                    <a:pt x="318" y="66"/>
                  </a:cubicBezTo>
                  <a:cubicBezTo>
                    <a:pt x="321" y="50"/>
                    <a:pt x="320" y="47"/>
                    <a:pt x="312" y="40"/>
                  </a:cubicBezTo>
                  <a:cubicBezTo>
                    <a:pt x="291" y="22"/>
                    <a:pt x="267" y="12"/>
                    <a:pt x="235" y="6"/>
                  </a:cubicBezTo>
                  <a:close/>
                </a:path>
              </a:pathLst>
            </a:custGeom>
            <a:grpFill/>
            <a:ln w="0">
              <a:solidFill>
                <a:schemeClr val="bg1"/>
              </a:solidFill>
              <a:prstDash val="solid"/>
              <a:round/>
              <a:headEnd/>
              <a:tailEnd/>
            </a:ln>
          </p:spPr>
          <p:txBody>
            <a:bodyPr/>
            <a:lstStyle/>
            <a:p>
              <a:pPr>
                <a:defRPr/>
              </a:pPr>
              <a:endParaRPr lang="it-IT"/>
            </a:p>
          </p:txBody>
        </p:sp>
        <p:sp>
          <p:nvSpPr>
            <p:cNvPr id="37" name="Freeform 163"/>
            <p:cNvSpPr>
              <a:spLocks/>
            </p:cNvSpPr>
            <p:nvPr/>
          </p:nvSpPr>
          <p:spPr bwMode="auto">
            <a:xfrm>
              <a:off x="796925" y="6029325"/>
              <a:ext cx="315912" cy="533400"/>
            </a:xfrm>
            <a:custGeom>
              <a:avLst/>
              <a:gdLst>
                <a:gd name="T0" fmla="*/ 219 w 332"/>
                <a:gd name="T1" fmla="*/ 235 h 558"/>
                <a:gd name="T2" fmla="*/ 219 w 332"/>
                <a:gd name="T3" fmla="*/ 235 h 558"/>
                <a:gd name="T4" fmla="*/ 273 w 332"/>
                <a:gd name="T5" fmla="*/ 91 h 558"/>
                <a:gd name="T6" fmla="*/ 300 w 332"/>
                <a:gd name="T7" fmla="*/ 64 h 558"/>
                <a:gd name="T8" fmla="*/ 320 w 332"/>
                <a:gd name="T9" fmla="*/ 68 h 558"/>
                <a:gd name="T10" fmla="*/ 330 w 332"/>
                <a:gd name="T11" fmla="*/ 66 h 558"/>
                <a:gd name="T12" fmla="*/ 322 w 332"/>
                <a:gd name="T13" fmla="*/ 55 h 558"/>
                <a:gd name="T14" fmla="*/ 255 w 332"/>
                <a:gd name="T15" fmla="*/ 34 h 558"/>
                <a:gd name="T16" fmla="*/ 173 w 332"/>
                <a:gd name="T17" fmla="*/ 2 h 558"/>
                <a:gd name="T18" fmla="*/ 160 w 332"/>
                <a:gd name="T19" fmla="*/ 5 h 558"/>
                <a:gd name="T20" fmla="*/ 167 w 332"/>
                <a:gd name="T21" fmla="*/ 14 h 558"/>
                <a:gd name="T22" fmla="*/ 193 w 332"/>
                <a:gd name="T23" fmla="*/ 26 h 558"/>
                <a:gd name="T24" fmla="*/ 203 w 332"/>
                <a:gd name="T25" fmla="*/ 66 h 558"/>
                <a:gd name="T26" fmla="*/ 154 w 332"/>
                <a:gd name="T27" fmla="*/ 211 h 558"/>
                <a:gd name="T28" fmla="*/ 112 w 332"/>
                <a:gd name="T29" fmla="*/ 328 h 558"/>
                <a:gd name="T30" fmla="*/ 62 w 332"/>
                <a:gd name="T31" fmla="*/ 468 h 558"/>
                <a:gd name="T32" fmla="*/ 29 w 332"/>
                <a:gd name="T33" fmla="*/ 498 h 558"/>
                <a:gd name="T34" fmla="*/ 12 w 332"/>
                <a:gd name="T35" fmla="*/ 495 h 558"/>
                <a:gd name="T36" fmla="*/ 1 w 332"/>
                <a:gd name="T37" fmla="*/ 498 h 558"/>
                <a:gd name="T38" fmla="*/ 11 w 332"/>
                <a:gd name="T39" fmla="*/ 508 h 558"/>
                <a:gd name="T40" fmla="*/ 76 w 332"/>
                <a:gd name="T41" fmla="*/ 528 h 558"/>
                <a:gd name="T42" fmla="*/ 144 w 332"/>
                <a:gd name="T43" fmla="*/ 555 h 558"/>
                <a:gd name="T44" fmla="*/ 158 w 332"/>
                <a:gd name="T45" fmla="*/ 554 h 558"/>
                <a:gd name="T46" fmla="*/ 152 w 332"/>
                <a:gd name="T47" fmla="*/ 544 h 558"/>
                <a:gd name="T48" fmla="*/ 134 w 332"/>
                <a:gd name="T49" fmla="*/ 535 h 558"/>
                <a:gd name="T50" fmla="*/ 129 w 332"/>
                <a:gd name="T51" fmla="*/ 492 h 558"/>
                <a:gd name="T52" fmla="*/ 178 w 332"/>
                <a:gd name="T53" fmla="*/ 351 h 558"/>
                <a:gd name="T54" fmla="*/ 219 w 332"/>
                <a:gd name="T55" fmla="*/ 235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2" h="558">
                  <a:moveTo>
                    <a:pt x="219" y="235"/>
                  </a:moveTo>
                  <a:lnTo>
                    <a:pt x="219" y="235"/>
                  </a:lnTo>
                  <a:cubicBezTo>
                    <a:pt x="242" y="170"/>
                    <a:pt x="260" y="118"/>
                    <a:pt x="273" y="91"/>
                  </a:cubicBezTo>
                  <a:cubicBezTo>
                    <a:pt x="281" y="73"/>
                    <a:pt x="288" y="63"/>
                    <a:pt x="300" y="64"/>
                  </a:cubicBezTo>
                  <a:cubicBezTo>
                    <a:pt x="305" y="64"/>
                    <a:pt x="312" y="65"/>
                    <a:pt x="320" y="68"/>
                  </a:cubicBezTo>
                  <a:cubicBezTo>
                    <a:pt x="326" y="70"/>
                    <a:pt x="329" y="69"/>
                    <a:pt x="330" y="66"/>
                  </a:cubicBezTo>
                  <a:cubicBezTo>
                    <a:pt x="332" y="61"/>
                    <a:pt x="329" y="58"/>
                    <a:pt x="322" y="55"/>
                  </a:cubicBezTo>
                  <a:cubicBezTo>
                    <a:pt x="301" y="48"/>
                    <a:pt x="267" y="38"/>
                    <a:pt x="255" y="34"/>
                  </a:cubicBezTo>
                  <a:cubicBezTo>
                    <a:pt x="240" y="28"/>
                    <a:pt x="208" y="15"/>
                    <a:pt x="173" y="2"/>
                  </a:cubicBezTo>
                  <a:cubicBezTo>
                    <a:pt x="167" y="0"/>
                    <a:pt x="162" y="1"/>
                    <a:pt x="160" y="5"/>
                  </a:cubicBezTo>
                  <a:cubicBezTo>
                    <a:pt x="159" y="9"/>
                    <a:pt x="161" y="12"/>
                    <a:pt x="167" y="14"/>
                  </a:cubicBezTo>
                  <a:cubicBezTo>
                    <a:pt x="175" y="16"/>
                    <a:pt x="186" y="22"/>
                    <a:pt x="193" y="26"/>
                  </a:cubicBezTo>
                  <a:cubicBezTo>
                    <a:pt x="208" y="34"/>
                    <a:pt x="208" y="47"/>
                    <a:pt x="203" y="66"/>
                  </a:cubicBezTo>
                  <a:cubicBezTo>
                    <a:pt x="195" y="95"/>
                    <a:pt x="176" y="147"/>
                    <a:pt x="154" y="211"/>
                  </a:cubicBezTo>
                  <a:lnTo>
                    <a:pt x="112" y="328"/>
                  </a:lnTo>
                  <a:cubicBezTo>
                    <a:pt x="77" y="428"/>
                    <a:pt x="70" y="447"/>
                    <a:pt x="62" y="468"/>
                  </a:cubicBezTo>
                  <a:cubicBezTo>
                    <a:pt x="52" y="490"/>
                    <a:pt x="44" y="500"/>
                    <a:pt x="29" y="498"/>
                  </a:cubicBezTo>
                  <a:cubicBezTo>
                    <a:pt x="22" y="497"/>
                    <a:pt x="17" y="497"/>
                    <a:pt x="12" y="495"/>
                  </a:cubicBezTo>
                  <a:cubicBezTo>
                    <a:pt x="7" y="493"/>
                    <a:pt x="3" y="493"/>
                    <a:pt x="1" y="498"/>
                  </a:cubicBezTo>
                  <a:cubicBezTo>
                    <a:pt x="0" y="502"/>
                    <a:pt x="4" y="505"/>
                    <a:pt x="11" y="508"/>
                  </a:cubicBezTo>
                  <a:cubicBezTo>
                    <a:pt x="31" y="515"/>
                    <a:pt x="63" y="524"/>
                    <a:pt x="76" y="528"/>
                  </a:cubicBezTo>
                  <a:cubicBezTo>
                    <a:pt x="91" y="534"/>
                    <a:pt x="124" y="548"/>
                    <a:pt x="144" y="555"/>
                  </a:cubicBezTo>
                  <a:cubicBezTo>
                    <a:pt x="152" y="558"/>
                    <a:pt x="157" y="558"/>
                    <a:pt x="158" y="554"/>
                  </a:cubicBezTo>
                  <a:cubicBezTo>
                    <a:pt x="160" y="549"/>
                    <a:pt x="158" y="546"/>
                    <a:pt x="152" y="544"/>
                  </a:cubicBezTo>
                  <a:cubicBezTo>
                    <a:pt x="146" y="542"/>
                    <a:pt x="139" y="539"/>
                    <a:pt x="134" y="535"/>
                  </a:cubicBezTo>
                  <a:cubicBezTo>
                    <a:pt x="124" y="528"/>
                    <a:pt x="122" y="514"/>
                    <a:pt x="129" y="492"/>
                  </a:cubicBezTo>
                  <a:cubicBezTo>
                    <a:pt x="136" y="470"/>
                    <a:pt x="142" y="451"/>
                    <a:pt x="178" y="351"/>
                  </a:cubicBezTo>
                  <a:lnTo>
                    <a:pt x="219" y="235"/>
                  </a:lnTo>
                  <a:close/>
                </a:path>
              </a:pathLst>
            </a:custGeom>
            <a:grpFill/>
            <a:ln w="0">
              <a:solidFill>
                <a:schemeClr val="bg1"/>
              </a:solidFill>
              <a:prstDash val="solid"/>
              <a:round/>
              <a:headEnd/>
              <a:tailEnd/>
            </a:ln>
          </p:spPr>
          <p:txBody>
            <a:bodyPr/>
            <a:lstStyle/>
            <a:p>
              <a:pPr>
                <a:defRPr/>
              </a:pPr>
              <a:endParaRPr lang="it-IT"/>
            </a:p>
          </p:txBody>
        </p:sp>
        <p:sp>
          <p:nvSpPr>
            <p:cNvPr id="38" name="Freeform 164"/>
            <p:cNvSpPr>
              <a:spLocks/>
            </p:cNvSpPr>
            <p:nvPr/>
          </p:nvSpPr>
          <p:spPr bwMode="auto">
            <a:xfrm>
              <a:off x="319087" y="5878513"/>
              <a:ext cx="461963" cy="577850"/>
            </a:xfrm>
            <a:custGeom>
              <a:avLst/>
              <a:gdLst>
                <a:gd name="T0" fmla="*/ 348 w 484"/>
                <a:gd name="T1" fmla="*/ 240 h 605"/>
                <a:gd name="T2" fmla="*/ 348 w 484"/>
                <a:gd name="T3" fmla="*/ 240 h 605"/>
                <a:gd name="T4" fmla="*/ 419 w 484"/>
                <a:gd name="T5" fmla="*/ 108 h 605"/>
                <a:gd name="T6" fmla="*/ 452 w 484"/>
                <a:gd name="T7" fmla="*/ 81 h 605"/>
                <a:gd name="T8" fmla="*/ 471 w 484"/>
                <a:gd name="T9" fmla="*/ 88 h 605"/>
                <a:gd name="T10" fmla="*/ 481 w 484"/>
                <a:gd name="T11" fmla="*/ 87 h 605"/>
                <a:gd name="T12" fmla="*/ 475 w 484"/>
                <a:gd name="T13" fmla="*/ 76 h 605"/>
                <a:gd name="T14" fmla="*/ 411 w 484"/>
                <a:gd name="T15" fmla="*/ 45 h 605"/>
                <a:gd name="T16" fmla="*/ 333 w 484"/>
                <a:gd name="T17" fmla="*/ 3 h 605"/>
                <a:gd name="T18" fmla="*/ 321 w 484"/>
                <a:gd name="T19" fmla="*/ 4 h 605"/>
                <a:gd name="T20" fmla="*/ 326 w 484"/>
                <a:gd name="T21" fmla="*/ 13 h 605"/>
                <a:gd name="T22" fmla="*/ 350 w 484"/>
                <a:gd name="T23" fmla="*/ 29 h 605"/>
                <a:gd name="T24" fmla="*/ 352 w 484"/>
                <a:gd name="T25" fmla="*/ 73 h 605"/>
                <a:gd name="T26" fmla="*/ 286 w 484"/>
                <a:gd name="T27" fmla="*/ 207 h 605"/>
                <a:gd name="T28" fmla="*/ 154 w 484"/>
                <a:gd name="T29" fmla="*/ 463 h 605"/>
                <a:gd name="T30" fmla="*/ 92 w 484"/>
                <a:gd name="T31" fmla="*/ 429 h 605"/>
                <a:gd name="T32" fmla="*/ 51 w 484"/>
                <a:gd name="T33" fmla="*/ 363 h 605"/>
                <a:gd name="T34" fmla="*/ 54 w 484"/>
                <a:gd name="T35" fmla="*/ 356 h 605"/>
                <a:gd name="T36" fmla="*/ 55 w 484"/>
                <a:gd name="T37" fmla="*/ 341 h 605"/>
                <a:gd name="T38" fmla="*/ 45 w 484"/>
                <a:gd name="T39" fmla="*/ 348 h 605"/>
                <a:gd name="T40" fmla="*/ 7 w 484"/>
                <a:gd name="T41" fmla="*/ 420 h 605"/>
                <a:gd name="T42" fmla="*/ 4 w 484"/>
                <a:gd name="T43" fmla="*/ 435 h 605"/>
                <a:gd name="T44" fmla="*/ 55 w 484"/>
                <a:gd name="T45" fmla="*/ 454 h 605"/>
                <a:gd name="T46" fmla="*/ 252 w 484"/>
                <a:gd name="T47" fmla="*/ 556 h 605"/>
                <a:gd name="T48" fmla="*/ 300 w 484"/>
                <a:gd name="T49" fmla="*/ 585 h 605"/>
                <a:gd name="T50" fmla="*/ 318 w 484"/>
                <a:gd name="T51" fmla="*/ 603 h 605"/>
                <a:gd name="T52" fmla="*/ 330 w 484"/>
                <a:gd name="T53" fmla="*/ 594 h 605"/>
                <a:gd name="T54" fmla="*/ 378 w 484"/>
                <a:gd name="T55" fmla="*/ 528 h 605"/>
                <a:gd name="T56" fmla="*/ 378 w 484"/>
                <a:gd name="T57" fmla="*/ 516 h 605"/>
                <a:gd name="T58" fmla="*/ 369 w 484"/>
                <a:gd name="T59" fmla="*/ 521 h 605"/>
                <a:gd name="T60" fmla="*/ 349 w 484"/>
                <a:gd name="T61" fmla="*/ 538 h 605"/>
                <a:gd name="T62" fmla="*/ 292 w 484"/>
                <a:gd name="T63" fmla="*/ 531 h 605"/>
                <a:gd name="T64" fmla="*/ 216 w 484"/>
                <a:gd name="T65" fmla="*/ 495 h 605"/>
                <a:gd name="T66" fmla="*/ 348 w 484"/>
                <a:gd name="T67" fmla="*/ 24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4" h="605">
                  <a:moveTo>
                    <a:pt x="348" y="240"/>
                  </a:moveTo>
                  <a:lnTo>
                    <a:pt x="348" y="240"/>
                  </a:lnTo>
                  <a:cubicBezTo>
                    <a:pt x="378" y="182"/>
                    <a:pt x="403" y="133"/>
                    <a:pt x="419" y="108"/>
                  </a:cubicBezTo>
                  <a:cubicBezTo>
                    <a:pt x="430" y="91"/>
                    <a:pt x="440" y="79"/>
                    <a:pt x="452" y="81"/>
                  </a:cubicBezTo>
                  <a:cubicBezTo>
                    <a:pt x="457" y="83"/>
                    <a:pt x="463" y="84"/>
                    <a:pt x="471" y="88"/>
                  </a:cubicBezTo>
                  <a:cubicBezTo>
                    <a:pt x="477" y="91"/>
                    <a:pt x="480" y="91"/>
                    <a:pt x="481" y="87"/>
                  </a:cubicBezTo>
                  <a:cubicBezTo>
                    <a:pt x="484" y="83"/>
                    <a:pt x="481" y="79"/>
                    <a:pt x="475" y="76"/>
                  </a:cubicBezTo>
                  <a:cubicBezTo>
                    <a:pt x="455" y="66"/>
                    <a:pt x="422" y="51"/>
                    <a:pt x="411" y="45"/>
                  </a:cubicBezTo>
                  <a:cubicBezTo>
                    <a:pt x="397" y="38"/>
                    <a:pt x="366" y="20"/>
                    <a:pt x="333" y="3"/>
                  </a:cubicBezTo>
                  <a:cubicBezTo>
                    <a:pt x="328" y="0"/>
                    <a:pt x="323" y="0"/>
                    <a:pt x="321" y="4"/>
                  </a:cubicBezTo>
                  <a:cubicBezTo>
                    <a:pt x="319" y="7"/>
                    <a:pt x="321" y="11"/>
                    <a:pt x="326" y="13"/>
                  </a:cubicBezTo>
                  <a:cubicBezTo>
                    <a:pt x="334" y="17"/>
                    <a:pt x="344" y="24"/>
                    <a:pt x="350" y="29"/>
                  </a:cubicBezTo>
                  <a:cubicBezTo>
                    <a:pt x="364" y="39"/>
                    <a:pt x="360" y="55"/>
                    <a:pt x="352" y="73"/>
                  </a:cubicBezTo>
                  <a:cubicBezTo>
                    <a:pt x="341" y="101"/>
                    <a:pt x="316" y="150"/>
                    <a:pt x="286" y="207"/>
                  </a:cubicBezTo>
                  <a:lnTo>
                    <a:pt x="154" y="463"/>
                  </a:lnTo>
                  <a:lnTo>
                    <a:pt x="92" y="429"/>
                  </a:lnTo>
                  <a:cubicBezTo>
                    <a:pt x="48" y="404"/>
                    <a:pt x="44" y="380"/>
                    <a:pt x="51" y="363"/>
                  </a:cubicBezTo>
                  <a:lnTo>
                    <a:pt x="54" y="356"/>
                  </a:lnTo>
                  <a:cubicBezTo>
                    <a:pt x="58" y="346"/>
                    <a:pt x="59" y="343"/>
                    <a:pt x="55" y="341"/>
                  </a:cubicBezTo>
                  <a:cubicBezTo>
                    <a:pt x="52" y="339"/>
                    <a:pt x="49" y="342"/>
                    <a:pt x="45" y="348"/>
                  </a:cubicBezTo>
                  <a:cubicBezTo>
                    <a:pt x="37" y="365"/>
                    <a:pt x="13" y="407"/>
                    <a:pt x="7" y="420"/>
                  </a:cubicBezTo>
                  <a:cubicBezTo>
                    <a:pt x="2" y="429"/>
                    <a:pt x="0" y="433"/>
                    <a:pt x="4" y="435"/>
                  </a:cubicBezTo>
                  <a:cubicBezTo>
                    <a:pt x="8" y="437"/>
                    <a:pt x="23" y="437"/>
                    <a:pt x="55" y="454"/>
                  </a:cubicBezTo>
                  <a:lnTo>
                    <a:pt x="252" y="556"/>
                  </a:lnTo>
                  <a:cubicBezTo>
                    <a:pt x="269" y="564"/>
                    <a:pt x="287" y="575"/>
                    <a:pt x="300" y="585"/>
                  </a:cubicBezTo>
                  <a:cubicBezTo>
                    <a:pt x="312" y="592"/>
                    <a:pt x="314" y="601"/>
                    <a:pt x="318" y="603"/>
                  </a:cubicBezTo>
                  <a:cubicBezTo>
                    <a:pt x="321" y="605"/>
                    <a:pt x="324" y="602"/>
                    <a:pt x="330" y="594"/>
                  </a:cubicBezTo>
                  <a:cubicBezTo>
                    <a:pt x="334" y="590"/>
                    <a:pt x="372" y="538"/>
                    <a:pt x="378" y="528"/>
                  </a:cubicBezTo>
                  <a:cubicBezTo>
                    <a:pt x="381" y="521"/>
                    <a:pt x="382" y="518"/>
                    <a:pt x="378" y="516"/>
                  </a:cubicBezTo>
                  <a:cubicBezTo>
                    <a:pt x="375" y="514"/>
                    <a:pt x="373" y="516"/>
                    <a:pt x="369" y="521"/>
                  </a:cubicBezTo>
                  <a:cubicBezTo>
                    <a:pt x="365" y="525"/>
                    <a:pt x="359" y="531"/>
                    <a:pt x="349" y="538"/>
                  </a:cubicBezTo>
                  <a:cubicBezTo>
                    <a:pt x="335" y="548"/>
                    <a:pt x="321" y="545"/>
                    <a:pt x="292" y="531"/>
                  </a:cubicBezTo>
                  <a:lnTo>
                    <a:pt x="216" y="495"/>
                  </a:lnTo>
                  <a:lnTo>
                    <a:pt x="348" y="240"/>
                  </a:lnTo>
                  <a:close/>
                </a:path>
              </a:pathLst>
            </a:custGeom>
            <a:grpFill/>
            <a:ln w="0">
              <a:solidFill>
                <a:schemeClr val="bg1"/>
              </a:solidFill>
              <a:prstDash val="solid"/>
              <a:round/>
              <a:headEnd/>
              <a:tailEnd/>
            </a:ln>
          </p:spPr>
          <p:txBody>
            <a:bodyPr/>
            <a:lstStyle/>
            <a:p>
              <a:pPr>
                <a:defRPr/>
              </a:pPr>
              <a:endParaRPr lang="it-IT"/>
            </a:p>
          </p:txBody>
        </p:sp>
        <p:sp>
          <p:nvSpPr>
            <p:cNvPr id="39" name="Freeform 165"/>
            <p:cNvSpPr>
              <a:spLocks noEditPoints="1"/>
            </p:cNvSpPr>
            <p:nvPr/>
          </p:nvSpPr>
          <p:spPr bwMode="auto">
            <a:xfrm>
              <a:off x="74612" y="5583238"/>
              <a:ext cx="498475" cy="547687"/>
            </a:xfrm>
            <a:custGeom>
              <a:avLst/>
              <a:gdLst>
                <a:gd name="T0" fmla="*/ 193 w 522"/>
                <a:gd name="T1" fmla="*/ 258 h 574"/>
                <a:gd name="T2" fmla="*/ 193 w 522"/>
                <a:gd name="T3" fmla="*/ 258 h 574"/>
                <a:gd name="T4" fmla="*/ 192 w 522"/>
                <a:gd name="T5" fmla="*/ 250 h 574"/>
                <a:gd name="T6" fmla="*/ 249 w 522"/>
                <a:gd name="T7" fmla="*/ 106 h 574"/>
                <a:gd name="T8" fmla="*/ 263 w 522"/>
                <a:gd name="T9" fmla="*/ 97 h 574"/>
                <a:gd name="T10" fmla="*/ 273 w 522"/>
                <a:gd name="T11" fmla="*/ 97 h 574"/>
                <a:gd name="T12" fmla="*/ 264 w 522"/>
                <a:gd name="T13" fmla="*/ 82 h 574"/>
                <a:gd name="T14" fmla="*/ 182 w 522"/>
                <a:gd name="T15" fmla="*/ 15 h 574"/>
                <a:gd name="T16" fmla="*/ 157 w 522"/>
                <a:gd name="T17" fmla="*/ 4 h 574"/>
                <a:gd name="T18" fmla="*/ 159 w 522"/>
                <a:gd name="T19" fmla="*/ 13 h 574"/>
                <a:gd name="T20" fmla="*/ 176 w 522"/>
                <a:gd name="T21" fmla="*/ 30 h 574"/>
                <a:gd name="T22" fmla="*/ 167 w 522"/>
                <a:gd name="T23" fmla="*/ 120 h 574"/>
                <a:gd name="T24" fmla="*/ 7 w 522"/>
                <a:gd name="T25" fmla="*/ 545 h 574"/>
                <a:gd name="T26" fmla="*/ 4 w 522"/>
                <a:gd name="T27" fmla="*/ 571 h 574"/>
                <a:gd name="T28" fmla="*/ 34 w 522"/>
                <a:gd name="T29" fmla="*/ 559 h 574"/>
                <a:gd name="T30" fmla="*/ 419 w 522"/>
                <a:gd name="T31" fmla="*/ 302 h 574"/>
                <a:gd name="T32" fmla="*/ 495 w 522"/>
                <a:gd name="T33" fmla="*/ 282 h 574"/>
                <a:gd name="T34" fmla="*/ 510 w 522"/>
                <a:gd name="T35" fmla="*/ 292 h 574"/>
                <a:gd name="T36" fmla="*/ 518 w 522"/>
                <a:gd name="T37" fmla="*/ 292 h 574"/>
                <a:gd name="T38" fmla="*/ 514 w 522"/>
                <a:gd name="T39" fmla="*/ 280 h 574"/>
                <a:gd name="T40" fmla="*/ 461 w 522"/>
                <a:gd name="T41" fmla="*/ 240 h 574"/>
                <a:gd name="T42" fmla="*/ 416 w 522"/>
                <a:gd name="T43" fmla="*/ 201 h 574"/>
                <a:gd name="T44" fmla="*/ 404 w 522"/>
                <a:gd name="T45" fmla="*/ 201 h 574"/>
                <a:gd name="T46" fmla="*/ 407 w 522"/>
                <a:gd name="T47" fmla="*/ 210 h 574"/>
                <a:gd name="T48" fmla="*/ 414 w 522"/>
                <a:gd name="T49" fmla="*/ 216 h 574"/>
                <a:gd name="T50" fmla="*/ 418 w 522"/>
                <a:gd name="T51" fmla="*/ 247 h 574"/>
                <a:gd name="T52" fmla="*/ 385 w 522"/>
                <a:gd name="T53" fmla="*/ 275 h 574"/>
                <a:gd name="T54" fmla="*/ 298 w 522"/>
                <a:gd name="T55" fmla="*/ 334 h 574"/>
                <a:gd name="T56" fmla="*/ 291 w 522"/>
                <a:gd name="T57" fmla="*/ 336 h 574"/>
                <a:gd name="T58" fmla="*/ 193 w 522"/>
                <a:gd name="T59" fmla="*/ 258 h 574"/>
                <a:gd name="T60" fmla="*/ 260 w 522"/>
                <a:gd name="T61" fmla="*/ 356 h 574"/>
                <a:gd name="T62" fmla="*/ 260 w 522"/>
                <a:gd name="T63" fmla="*/ 356 h 574"/>
                <a:gd name="T64" fmla="*/ 259 w 522"/>
                <a:gd name="T65" fmla="*/ 361 h 574"/>
                <a:gd name="T66" fmla="*/ 111 w 522"/>
                <a:gd name="T67" fmla="*/ 464 h 574"/>
                <a:gd name="T68" fmla="*/ 105 w 522"/>
                <a:gd name="T69" fmla="*/ 467 h 574"/>
                <a:gd name="T70" fmla="*/ 106 w 522"/>
                <a:gd name="T71" fmla="*/ 460 h 574"/>
                <a:gd name="T72" fmla="*/ 175 w 522"/>
                <a:gd name="T73" fmla="*/ 293 h 574"/>
                <a:gd name="T74" fmla="*/ 180 w 522"/>
                <a:gd name="T75" fmla="*/ 292 h 574"/>
                <a:gd name="T76" fmla="*/ 260 w 522"/>
                <a:gd name="T77" fmla="*/ 35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2" h="574">
                  <a:moveTo>
                    <a:pt x="193" y="258"/>
                  </a:moveTo>
                  <a:lnTo>
                    <a:pt x="193" y="258"/>
                  </a:lnTo>
                  <a:cubicBezTo>
                    <a:pt x="191" y="256"/>
                    <a:pt x="191" y="254"/>
                    <a:pt x="192" y="250"/>
                  </a:cubicBezTo>
                  <a:lnTo>
                    <a:pt x="249" y="106"/>
                  </a:lnTo>
                  <a:cubicBezTo>
                    <a:pt x="252" y="98"/>
                    <a:pt x="259" y="95"/>
                    <a:pt x="263" y="97"/>
                  </a:cubicBezTo>
                  <a:cubicBezTo>
                    <a:pt x="268" y="100"/>
                    <a:pt x="271" y="100"/>
                    <a:pt x="273" y="97"/>
                  </a:cubicBezTo>
                  <a:cubicBezTo>
                    <a:pt x="276" y="93"/>
                    <a:pt x="271" y="89"/>
                    <a:pt x="264" y="82"/>
                  </a:cubicBezTo>
                  <a:cubicBezTo>
                    <a:pt x="229" y="53"/>
                    <a:pt x="197" y="27"/>
                    <a:pt x="182" y="15"/>
                  </a:cubicBezTo>
                  <a:cubicBezTo>
                    <a:pt x="165" y="2"/>
                    <a:pt x="161" y="0"/>
                    <a:pt x="157" y="4"/>
                  </a:cubicBezTo>
                  <a:cubicBezTo>
                    <a:pt x="154" y="8"/>
                    <a:pt x="156" y="10"/>
                    <a:pt x="159" y="13"/>
                  </a:cubicBezTo>
                  <a:cubicBezTo>
                    <a:pt x="165" y="17"/>
                    <a:pt x="171" y="23"/>
                    <a:pt x="176" y="30"/>
                  </a:cubicBezTo>
                  <a:cubicBezTo>
                    <a:pt x="183" y="40"/>
                    <a:pt x="190" y="58"/>
                    <a:pt x="167" y="120"/>
                  </a:cubicBezTo>
                  <a:cubicBezTo>
                    <a:pt x="129" y="226"/>
                    <a:pt x="21" y="506"/>
                    <a:pt x="7" y="545"/>
                  </a:cubicBezTo>
                  <a:cubicBezTo>
                    <a:pt x="1" y="561"/>
                    <a:pt x="0" y="568"/>
                    <a:pt x="4" y="571"/>
                  </a:cubicBezTo>
                  <a:cubicBezTo>
                    <a:pt x="8" y="574"/>
                    <a:pt x="16" y="570"/>
                    <a:pt x="34" y="559"/>
                  </a:cubicBezTo>
                  <a:lnTo>
                    <a:pt x="419" y="302"/>
                  </a:lnTo>
                  <a:cubicBezTo>
                    <a:pt x="449" y="281"/>
                    <a:pt x="472" y="269"/>
                    <a:pt x="495" y="282"/>
                  </a:cubicBezTo>
                  <a:cubicBezTo>
                    <a:pt x="499" y="284"/>
                    <a:pt x="506" y="289"/>
                    <a:pt x="510" y="292"/>
                  </a:cubicBezTo>
                  <a:cubicBezTo>
                    <a:pt x="513" y="295"/>
                    <a:pt x="516" y="295"/>
                    <a:pt x="518" y="292"/>
                  </a:cubicBezTo>
                  <a:cubicBezTo>
                    <a:pt x="522" y="287"/>
                    <a:pt x="520" y="284"/>
                    <a:pt x="514" y="280"/>
                  </a:cubicBezTo>
                  <a:cubicBezTo>
                    <a:pt x="492" y="261"/>
                    <a:pt x="466" y="244"/>
                    <a:pt x="461" y="240"/>
                  </a:cubicBezTo>
                  <a:cubicBezTo>
                    <a:pt x="448" y="229"/>
                    <a:pt x="430" y="212"/>
                    <a:pt x="416" y="201"/>
                  </a:cubicBezTo>
                  <a:cubicBezTo>
                    <a:pt x="411" y="197"/>
                    <a:pt x="408" y="196"/>
                    <a:pt x="404" y="201"/>
                  </a:cubicBezTo>
                  <a:cubicBezTo>
                    <a:pt x="402" y="204"/>
                    <a:pt x="402" y="206"/>
                    <a:pt x="407" y="210"/>
                  </a:cubicBezTo>
                  <a:lnTo>
                    <a:pt x="414" y="216"/>
                  </a:lnTo>
                  <a:cubicBezTo>
                    <a:pt x="428" y="226"/>
                    <a:pt x="426" y="237"/>
                    <a:pt x="418" y="247"/>
                  </a:cubicBezTo>
                  <a:cubicBezTo>
                    <a:pt x="413" y="253"/>
                    <a:pt x="400" y="265"/>
                    <a:pt x="385" y="275"/>
                  </a:cubicBezTo>
                  <a:lnTo>
                    <a:pt x="298" y="334"/>
                  </a:lnTo>
                  <a:cubicBezTo>
                    <a:pt x="295" y="337"/>
                    <a:pt x="293" y="337"/>
                    <a:pt x="291" y="336"/>
                  </a:cubicBezTo>
                  <a:lnTo>
                    <a:pt x="193" y="258"/>
                  </a:lnTo>
                  <a:close/>
                  <a:moveTo>
                    <a:pt x="260" y="356"/>
                  </a:moveTo>
                  <a:lnTo>
                    <a:pt x="260" y="356"/>
                  </a:lnTo>
                  <a:cubicBezTo>
                    <a:pt x="262" y="358"/>
                    <a:pt x="261" y="360"/>
                    <a:pt x="259" y="361"/>
                  </a:cubicBezTo>
                  <a:lnTo>
                    <a:pt x="111" y="464"/>
                  </a:lnTo>
                  <a:cubicBezTo>
                    <a:pt x="109" y="466"/>
                    <a:pt x="106" y="468"/>
                    <a:pt x="105" y="467"/>
                  </a:cubicBezTo>
                  <a:cubicBezTo>
                    <a:pt x="103" y="466"/>
                    <a:pt x="105" y="463"/>
                    <a:pt x="106" y="460"/>
                  </a:cubicBezTo>
                  <a:lnTo>
                    <a:pt x="175" y="293"/>
                  </a:lnTo>
                  <a:cubicBezTo>
                    <a:pt x="176" y="291"/>
                    <a:pt x="177" y="290"/>
                    <a:pt x="180" y="292"/>
                  </a:cubicBezTo>
                  <a:lnTo>
                    <a:pt x="260" y="356"/>
                  </a:lnTo>
                  <a:close/>
                </a:path>
              </a:pathLst>
            </a:custGeom>
            <a:grpFill/>
            <a:ln w="0">
              <a:solidFill>
                <a:schemeClr val="bg1"/>
              </a:solidFill>
              <a:prstDash val="solid"/>
              <a:round/>
              <a:headEnd/>
              <a:tailEnd/>
            </a:ln>
          </p:spPr>
          <p:txBody>
            <a:bodyPr/>
            <a:lstStyle/>
            <a:p>
              <a:pPr>
                <a:defRPr/>
              </a:pPr>
              <a:endParaRPr lang="it-IT"/>
            </a:p>
          </p:txBody>
        </p:sp>
        <p:sp>
          <p:nvSpPr>
            <p:cNvPr id="40" name="Freeform 166"/>
            <p:cNvSpPr>
              <a:spLocks/>
            </p:cNvSpPr>
            <p:nvPr/>
          </p:nvSpPr>
          <p:spPr bwMode="auto">
            <a:xfrm>
              <a:off x="-306388" y="5445125"/>
              <a:ext cx="503238" cy="425450"/>
            </a:xfrm>
            <a:custGeom>
              <a:avLst/>
              <a:gdLst>
                <a:gd name="T0" fmla="*/ 485 w 528"/>
                <a:gd name="T1" fmla="*/ 55 h 446"/>
                <a:gd name="T2" fmla="*/ 485 w 528"/>
                <a:gd name="T3" fmla="*/ 55 h 446"/>
                <a:gd name="T4" fmla="*/ 404 w 528"/>
                <a:gd name="T5" fmla="*/ 8 h 446"/>
                <a:gd name="T6" fmla="*/ 279 w 528"/>
                <a:gd name="T7" fmla="*/ 50 h 446"/>
                <a:gd name="T8" fmla="*/ 207 w 528"/>
                <a:gd name="T9" fmla="*/ 238 h 446"/>
                <a:gd name="T10" fmla="*/ 207 w 528"/>
                <a:gd name="T11" fmla="*/ 260 h 446"/>
                <a:gd name="T12" fmla="*/ 171 w 528"/>
                <a:gd name="T13" fmla="*/ 372 h 446"/>
                <a:gd name="T14" fmla="*/ 73 w 528"/>
                <a:gd name="T15" fmla="*/ 370 h 446"/>
                <a:gd name="T16" fmla="*/ 57 w 528"/>
                <a:gd name="T17" fmla="*/ 302 h 446"/>
                <a:gd name="T18" fmla="*/ 82 w 528"/>
                <a:gd name="T19" fmla="*/ 260 h 446"/>
                <a:gd name="T20" fmla="*/ 88 w 528"/>
                <a:gd name="T21" fmla="*/ 247 h 446"/>
                <a:gd name="T22" fmla="*/ 68 w 528"/>
                <a:gd name="T23" fmla="*/ 257 h 446"/>
                <a:gd name="T24" fmla="*/ 4 w 528"/>
                <a:gd name="T25" fmla="*/ 311 h 446"/>
                <a:gd name="T26" fmla="*/ 3 w 528"/>
                <a:gd name="T27" fmla="*/ 323 h 446"/>
                <a:gd name="T28" fmla="*/ 44 w 528"/>
                <a:gd name="T29" fmla="*/ 386 h 446"/>
                <a:gd name="T30" fmla="*/ 229 w 528"/>
                <a:gd name="T31" fmla="*/ 394 h 446"/>
                <a:gd name="T32" fmla="*/ 297 w 528"/>
                <a:gd name="T33" fmla="*/ 221 h 446"/>
                <a:gd name="T34" fmla="*/ 299 w 528"/>
                <a:gd name="T35" fmla="*/ 185 h 446"/>
                <a:gd name="T36" fmla="*/ 345 w 528"/>
                <a:gd name="T37" fmla="*/ 69 h 446"/>
                <a:gd name="T38" fmla="*/ 454 w 528"/>
                <a:gd name="T39" fmla="*/ 72 h 446"/>
                <a:gd name="T40" fmla="*/ 455 w 528"/>
                <a:gd name="T41" fmla="*/ 179 h 446"/>
                <a:gd name="T42" fmla="*/ 432 w 528"/>
                <a:gd name="T43" fmla="*/ 207 h 446"/>
                <a:gd name="T44" fmla="*/ 427 w 528"/>
                <a:gd name="T45" fmla="*/ 219 h 446"/>
                <a:gd name="T46" fmla="*/ 445 w 528"/>
                <a:gd name="T47" fmla="*/ 212 h 446"/>
                <a:gd name="T48" fmla="*/ 515 w 528"/>
                <a:gd name="T49" fmla="*/ 152 h 446"/>
                <a:gd name="T50" fmla="*/ 526 w 528"/>
                <a:gd name="T51" fmla="*/ 129 h 446"/>
                <a:gd name="T52" fmla="*/ 485 w 528"/>
                <a:gd name="T53" fmla="*/ 5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8" h="446">
                  <a:moveTo>
                    <a:pt x="485" y="55"/>
                  </a:moveTo>
                  <a:lnTo>
                    <a:pt x="485" y="55"/>
                  </a:lnTo>
                  <a:cubicBezTo>
                    <a:pt x="465" y="33"/>
                    <a:pt x="439" y="14"/>
                    <a:pt x="404" y="8"/>
                  </a:cubicBezTo>
                  <a:cubicBezTo>
                    <a:pt x="352" y="0"/>
                    <a:pt x="309" y="23"/>
                    <a:pt x="279" y="50"/>
                  </a:cubicBezTo>
                  <a:cubicBezTo>
                    <a:pt x="229" y="95"/>
                    <a:pt x="211" y="145"/>
                    <a:pt x="207" y="238"/>
                  </a:cubicBezTo>
                  <a:lnTo>
                    <a:pt x="207" y="260"/>
                  </a:lnTo>
                  <a:cubicBezTo>
                    <a:pt x="205" y="324"/>
                    <a:pt x="195" y="350"/>
                    <a:pt x="171" y="372"/>
                  </a:cubicBezTo>
                  <a:cubicBezTo>
                    <a:pt x="140" y="400"/>
                    <a:pt x="100" y="401"/>
                    <a:pt x="73" y="370"/>
                  </a:cubicBezTo>
                  <a:cubicBezTo>
                    <a:pt x="48" y="343"/>
                    <a:pt x="53" y="317"/>
                    <a:pt x="57" y="302"/>
                  </a:cubicBezTo>
                  <a:cubicBezTo>
                    <a:pt x="63" y="281"/>
                    <a:pt x="77" y="264"/>
                    <a:pt x="82" y="260"/>
                  </a:cubicBezTo>
                  <a:cubicBezTo>
                    <a:pt x="88" y="254"/>
                    <a:pt x="90" y="250"/>
                    <a:pt x="88" y="247"/>
                  </a:cubicBezTo>
                  <a:cubicBezTo>
                    <a:pt x="85" y="244"/>
                    <a:pt x="79" y="246"/>
                    <a:pt x="68" y="257"/>
                  </a:cubicBezTo>
                  <a:cubicBezTo>
                    <a:pt x="27" y="293"/>
                    <a:pt x="11" y="305"/>
                    <a:pt x="4" y="311"/>
                  </a:cubicBezTo>
                  <a:cubicBezTo>
                    <a:pt x="0" y="314"/>
                    <a:pt x="0" y="318"/>
                    <a:pt x="3" y="323"/>
                  </a:cubicBezTo>
                  <a:cubicBezTo>
                    <a:pt x="9" y="337"/>
                    <a:pt x="19" y="359"/>
                    <a:pt x="44" y="386"/>
                  </a:cubicBezTo>
                  <a:cubicBezTo>
                    <a:pt x="96" y="444"/>
                    <a:pt x="172" y="446"/>
                    <a:pt x="229" y="394"/>
                  </a:cubicBezTo>
                  <a:cubicBezTo>
                    <a:pt x="271" y="356"/>
                    <a:pt x="294" y="308"/>
                    <a:pt x="297" y="221"/>
                  </a:cubicBezTo>
                  <a:lnTo>
                    <a:pt x="299" y="185"/>
                  </a:lnTo>
                  <a:cubicBezTo>
                    <a:pt x="301" y="121"/>
                    <a:pt x="320" y="92"/>
                    <a:pt x="345" y="69"/>
                  </a:cubicBezTo>
                  <a:cubicBezTo>
                    <a:pt x="372" y="45"/>
                    <a:pt x="421" y="34"/>
                    <a:pt x="454" y="72"/>
                  </a:cubicBezTo>
                  <a:cubicBezTo>
                    <a:pt x="478" y="98"/>
                    <a:pt x="486" y="135"/>
                    <a:pt x="455" y="179"/>
                  </a:cubicBezTo>
                  <a:cubicBezTo>
                    <a:pt x="448" y="189"/>
                    <a:pt x="439" y="201"/>
                    <a:pt x="432" y="207"/>
                  </a:cubicBezTo>
                  <a:cubicBezTo>
                    <a:pt x="428" y="210"/>
                    <a:pt x="424" y="215"/>
                    <a:pt x="427" y="219"/>
                  </a:cubicBezTo>
                  <a:cubicBezTo>
                    <a:pt x="430" y="222"/>
                    <a:pt x="437" y="218"/>
                    <a:pt x="445" y="212"/>
                  </a:cubicBezTo>
                  <a:cubicBezTo>
                    <a:pt x="454" y="205"/>
                    <a:pt x="487" y="178"/>
                    <a:pt x="515" y="152"/>
                  </a:cubicBezTo>
                  <a:cubicBezTo>
                    <a:pt x="527" y="142"/>
                    <a:pt x="528" y="138"/>
                    <a:pt x="526" y="129"/>
                  </a:cubicBezTo>
                  <a:cubicBezTo>
                    <a:pt x="520" y="102"/>
                    <a:pt x="507" y="80"/>
                    <a:pt x="485" y="55"/>
                  </a:cubicBezTo>
                  <a:close/>
                </a:path>
              </a:pathLst>
            </a:custGeom>
            <a:grpFill/>
            <a:ln w="0">
              <a:solidFill>
                <a:schemeClr val="bg1"/>
              </a:solidFill>
              <a:prstDash val="solid"/>
              <a:round/>
              <a:headEnd/>
              <a:tailEnd/>
            </a:ln>
          </p:spPr>
          <p:txBody>
            <a:bodyPr/>
            <a:lstStyle/>
            <a:p>
              <a:pPr>
                <a:defRPr/>
              </a:pPr>
              <a:endParaRPr lang="it-IT"/>
            </a:p>
          </p:txBody>
        </p:sp>
        <p:sp>
          <p:nvSpPr>
            <p:cNvPr id="41" name="Freeform 167"/>
            <p:cNvSpPr>
              <a:spLocks/>
            </p:cNvSpPr>
            <p:nvPr/>
          </p:nvSpPr>
          <p:spPr bwMode="auto">
            <a:xfrm>
              <a:off x="847725" y="2049464"/>
              <a:ext cx="428625" cy="142875"/>
            </a:xfrm>
            <a:custGeom>
              <a:avLst/>
              <a:gdLst>
                <a:gd name="T0" fmla="*/ 450 w 450"/>
                <a:gd name="T1" fmla="*/ 0 h 149"/>
                <a:gd name="T2" fmla="*/ 450 w 450"/>
                <a:gd name="T3" fmla="*/ 0 h 149"/>
                <a:gd name="T4" fmla="*/ 0 w 450"/>
                <a:gd name="T5" fmla="*/ 149 h 149"/>
              </a:gdLst>
              <a:ahLst/>
              <a:cxnLst>
                <a:cxn ang="0">
                  <a:pos x="T0" y="T1"/>
                </a:cxn>
                <a:cxn ang="0">
                  <a:pos x="T2" y="T3"/>
                </a:cxn>
                <a:cxn ang="0">
                  <a:pos x="T4" y="T5"/>
                </a:cxn>
              </a:cxnLst>
              <a:rect l="0" t="0" r="r" b="b"/>
              <a:pathLst>
                <a:path w="450" h="149">
                  <a:moveTo>
                    <a:pt x="450" y="0"/>
                  </a:moveTo>
                  <a:lnTo>
                    <a:pt x="450" y="0"/>
                  </a:lnTo>
                  <a:cubicBezTo>
                    <a:pt x="293" y="32"/>
                    <a:pt x="142" y="83"/>
                    <a:pt x="0" y="149"/>
                  </a:cubicBezTo>
                </a:path>
              </a:pathLst>
            </a:custGeom>
            <a:grpFill/>
            <a:ln w="31750" cap="flat">
              <a:solidFill>
                <a:schemeClr val="bg1"/>
              </a:solidFill>
              <a:prstDash val="solid"/>
              <a:miter lim="800000"/>
              <a:headEnd/>
              <a:tailEnd/>
            </a:ln>
            <a:extLst/>
          </p:spPr>
          <p:txBody>
            <a:bodyPr/>
            <a:lstStyle/>
            <a:p>
              <a:pPr>
                <a:defRPr/>
              </a:pPr>
              <a:endParaRPr lang="it-IT"/>
            </a:p>
          </p:txBody>
        </p:sp>
        <p:sp>
          <p:nvSpPr>
            <p:cNvPr id="42" name="Freeform 168"/>
            <p:cNvSpPr>
              <a:spLocks/>
            </p:cNvSpPr>
            <p:nvPr/>
          </p:nvSpPr>
          <p:spPr bwMode="auto">
            <a:xfrm>
              <a:off x="1598612" y="1635126"/>
              <a:ext cx="66675" cy="19050"/>
            </a:xfrm>
            <a:custGeom>
              <a:avLst/>
              <a:gdLst>
                <a:gd name="T0" fmla="*/ 7 w 70"/>
                <a:gd name="T1" fmla="*/ 1 h 20"/>
                <a:gd name="T2" fmla="*/ 7 w 70"/>
                <a:gd name="T3" fmla="*/ 1 h 20"/>
                <a:gd name="T4" fmla="*/ 2 w 70"/>
                <a:gd name="T5" fmla="*/ 19 h 20"/>
                <a:gd name="T6" fmla="*/ 66 w 70"/>
                <a:gd name="T7" fmla="*/ 19 h 20"/>
                <a:gd name="T8" fmla="*/ 66 w 70"/>
                <a:gd name="T9" fmla="*/ 8 h 20"/>
                <a:gd name="T10" fmla="*/ 14 w 70"/>
                <a:gd name="T11" fmla="*/ 0 h 20"/>
                <a:gd name="T12" fmla="*/ 7 w 70"/>
                <a:gd name="T13" fmla="*/ 1 h 20"/>
              </a:gdLst>
              <a:ahLst/>
              <a:cxnLst>
                <a:cxn ang="0">
                  <a:pos x="T0" y="T1"/>
                </a:cxn>
                <a:cxn ang="0">
                  <a:pos x="T2" y="T3"/>
                </a:cxn>
                <a:cxn ang="0">
                  <a:pos x="T4" y="T5"/>
                </a:cxn>
                <a:cxn ang="0">
                  <a:pos x="T6" y="T7"/>
                </a:cxn>
                <a:cxn ang="0">
                  <a:pos x="T8" y="T9"/>
                </a:cxn>
                <a:cxn ang="0">
                  <a:pos x="T10" y="T11"/>
                </a:cxn>
                <a:cxn ang="0">
                  <a:pos x="T12" y="T13"/>
                </a:cxn>
              </a:cxnLst>
              <a:rect l="0" t="0" r="r" b="b"/>
              <a:pathLst>
                <a:path w="70" h="20">
                  <a:moveTo>
                    <a:pt x="7" y="1"/>
                  </a:moveTo>
                  <a:lnTo>
                    <a:pt x="7" y="1"/>
                  </a:lnTo>
                  <a:cubicBezTo>
                    <a:pt x="7" y="8"/>
                    <a:pt x="0" y="13"/>
                    <a:pt x="2" y="19"/>
                  </a:cubicBezTo>
                  <a:cubicBezTo>
                    <a:pt x="9" y="18"/>
                    <a:pt x="59" y="20"/>
                    <a:pt x="66" y="19"/>
                  </a:cubicBezTo>
                  <a:cubicBezTo>
                    <a:pt x="70" y="19"/>
                    <a:pt x="65" y="13"/>
                    <a:pt x="66" y="8"/>
                  </a:cubicBezTo>
                  <a:cubicBezTo>
                    <a:pt x="65" y="5"/>
                    <a:pt x="29" y="0"/>
                    <a:pt x="14" y="0"/>
                  </a:cubicBezTo>
                  <a:cubicBezTo>
                    <a:pt x="12" y="0"/>
                    <a:pt x="7" y="1"/>
                    <a:pt x="7" y="1"/>
                  </a:cubicBezTo>
                  <a:close/>
                </a:path>
              </a:pathLst>
            </a:custGeom>
            <a:grpFill/>
            <a:ln w="0">
              <a:solidFill>
                <a:schemeClr val="bg1"/>
              </a:solidFill>
              <a:prstDash val="solid"/>
              <a:round/>
              <a:headEnd/>
              <a:tailEnd/>
            </a:ln>
          </p:spPr>
          <p:txBody>
            <a:bodyPr/>
            <a:lstStyle/>
            <a:p>
              <a:pPr>
                <a:defRPr/>
              </a:pPr>
              <a:endParaRPr lang="it-IT"/>
            </a:p>
          </p:txBody>
        </p:sp>
        <p:sp>
          <p:nvSpPr>
            <p:cNvPr id="43" name="Freeform 169"/>
            <p:cNvSpPr>
              <a:spLocks/>
            </p:cNvSpPr>
            <p:nvPr/>
          </p:nvSpPr>
          <p:spPr bwMode="auto">
            <a:xfrm>
              <a:off x="1598612" y="1635126"/>
              <a:ext cx="66675" cy="19050"/>
            </a:xfrm>
            <a:custGeom>
              <a:avLst/>
              <a:gdLst>
                <a:gd name="T0" fmla="*/ 7 w 70"/>
                <a:gd name="T1" fmla="*/ 1 h 20"/>
                <a:gd name="T2" fmla="*/ 7 w 70"/>
                <a:gd name="T3" fmla="*/ 1 h 20"/>
                <a:gd name="T4" fmla="*/ 2 w 70"/>
                <a:gd name="T5" fmla="*/ 19 h 20"/>
                <a:gd name="T6" fmla="*/ 66 w 70"/>
                <a:gd name="T7" fmla="*/ 19 h 20"/>
                <a:gd name="T8" fmla="*/ 66 w 70"/>
                <a:gd name="T9" fmla="*/ 8 h 20"/>
                <a:gd name="T10" fmla="*/ 14 w 70"/>
                <a:gd name="T11" fmla="*/ 0 h 20"/>
                <a:gd name="T12" fmla="*/ 7 w 70"/>
                <a:gd name="T13" fmla="*/ 1 h 20"/>
                <a:gd name="T14" fmla="*/ 7 w 70"/>
                <a:gd name="T15" fmla="*/ 1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0">
                  <a:moveTo>
                    <a:pt x="7" y="1"/>
                  </a:moveTo>
                  <a:lnTo>
                    <a:pt x="7" y="1"/>
                  </a:lnTo>
                  <a:cubicBezTo>
                    <a:pt x="7" y="8"/>
                    <a:pt x="0" y="13"/>
                    <a:pt x="2" y="19"/>
                  </a:cubicBezTo>
                  <a:cubicBezTo>
                    <a:pt x="9" y="18"/>
                    <a:pt x="59" y="20"/>
                    <a:pt x="66" y="19"/>
                  </a:cubicBezTo>
                  <a:cubicBezTo>
                    <a:pt x="70" y="19"/>
                    <a:pt x="65" y="13"/>
                    <a:pt x="66" y="8"/>
                  </a:cubicBezTo>
                  <a:cubicBezTo>
                    <a:pt x="65" y="5"/>
                    <a:pt x="29" y="0"/>
                    <a:pt x="14" y="0"/>
                  </a:cubicBezTo>
                  <a:cubicBezTo>
                    <a:pt x="12" y="0"/>
                    <a:pt x="7" y="1"/>
                    <a:pt x="7" y="1"/>
                  </a:cubicBezTo>
                  <a:lnTo>
                    <a:pt x="7" y="1"/>
                  </a:lnTo>
                  <a:close/>
                </a:path>
              </a:pathLst>
            </a:custGeom>
            <a:grpFill/>
            <a:ln w="3175" cap="flat">
              <a:solidFill>
                <a:schemeClr val="bg1"/>
              </a:solidFill>
              <a:prstDash val="solid"/>
              <a:miter lim="800000"/>
              <a:headEnd/>
              <a:tailEnd/>
            </a:ln>
            <a:extLst/>
          </p:spPr>
          <p:txBody>
            <a:bodyPr/>
            <a:lstStyle/>
            <a:p>
              <a:pPr>
                <a:defRPr/>
              </a:pPr>
              <a:endParaRPr lang="it-IT"/>
            </a:p>
          </p:txBody>
        </p:sp>
        <p:sp>
          <p:nvSpPr>
            <p:cNvPr id="44" name="Freeform 170"/>
            <p:cNvSpPr>
              <a:spLocks/>
            </p:cNvSpPr>
            <p:nvPr/>
          </p:nvSpPr>
          <p:spPr bwMode="auto">
            <a:xfrm>
              <a:off x="-292100" y="2027239"/>
              <a:ext cx="3930650" cy="3962399"/>
            </a:xfrm>
            <a:custGeom>
              <a:avLst/>
              <a:gdLst>
                <a:gd name="T0" fmla="*/ 1076 w 4123"/>
                <a:gd name="T1" fmla="*/ 233 h 4149"/>
                <a:gd name="T2" fmla="*/ 1076 w 4123"/>
                <a:gd name="T3" fmla="*/ 233 h 4149"/>
                <a:gd name="T4" fmla="*/ 0 w 4123"/>
                <a:gd name="T5" fmla="*/ 2065 h 4149"/>
                <a:gd name="T6" fmla="*/ 2061 w 4123"/>
                <a:gd name="T7" fmla="*/ 4149 h 4149"/>
                <a:gd name="T8" fmla="*/ 4123 w 4123"/>
                <a:gd name="T9" fmla="*/ 2065 h 4149"/>
                <a:gd name="T10" fmla="*/ 2341 w 4123"/>
                <a:gd name="T11" fmla="*/ 0 h 4149"/>
              </a:gdLst>
              <a:ahLst/>
              <a:cxnLst>
                <a:cxn ang="0">
                  <a:pos x="T0" y="T1"/>
                </a:cxn>
                <a:cxn ang="0">
                  <a:pos x="T2" y="T3"/>
                </a:cxn>
                <a:cxn ang="0">
                  <a:pos x="T4" y="T5"/>
                </a:cxn>
                <a:cxn ang="0">
                  <a:pos x="T6" y="T7"/>
                </a:cxn>
                <a:cxn ang="0">
                  <a:pos x="T8" y="T9"/>
                </a:cxn>
                <a:cxn ang="0">
                  <a:pos x="T10" y="T11"/>
                </a:cxn>
              </a:cxnLst>
              <a:rect l="0" t="0" r="r" b="b"/>
              <a:pathLst>
                <a:path w="4123" h="4149">
                  <a:moveTo>
                    <a:pt x="1076" y="233"/>
                  </a:moveTo>
                  <a:lnTo>
                    <a:pt x="1076" y="233"/>
                  </a:lnTo>
                  <a:cubicBezTo>
                    <a:pt x="434" y="586"/>
                    <a:pt x="0" y="1274"/>
                    <a:pt x="0" y="2065"/>
                  </a:cubicBezTo>
                  <a:cubicBezTo>
                    <a:pt x="0" y="3216"/>
                    <a:pt x="922" y="4149"/>
                    <a:pt x="2061" y="4149"/>
                  </a:cubicBezTo>
                  <a:cubicBezTo>
                    <a:pt x="3200" y="4149"/>
                    <a:pt x="4123" y="3216"/>
                    <a:pt x="4123" y="2065"/>
                  </a:cubicBezTo>
                  <a:cubicBezTo>
                    <a:pt x="4123" y="1010"/>
                    <a:pt x="3347" y="138"/>
                    <a:pt x="2341" y="0"/>
                  </a:cubicBezTo>
                </a:path>
              </a:pathLst>
            </a:custGeom>
            <a:grpFill/>
            <a:ln w="31750" cap="flat">
              <a:solidFill>
                <a:schemeClr val="bg1"/>
              </a:solidFill>
              <a:prstDash val="solid"/>
              <a:miter lim="800000"/>
              <a:headEnd/>
              <a:tailEnd/>
            </a:ln>
            <a:extLst/>
          </p:spPr>
          <p:txBody>
            <a:bodyPr/>
            <a:lstStyle/>
            <a:p>
              <a:pPr>
                <a:defRPr/>
              </a:pPr>
              <a:endParaRPr lang="it-IT"/>
            </a:p>
          </p:txBody>
        </p:sp>
        <p:sp>
          <p:nvSpPr>
            <p:cNvPr id="45" name="Line 171"/>
            <p:cNvSpPr>
              <a:spLocks noChangeShapeType="1"/>
            </p:cNvSpPr>
            <p:nvPr/>
          </p:nvSpPr>
          <p:spPr bwMode="auto">
            <a:xfrm>
              <a:off x="2206625" y="1074739"/>
              <a:ext cx="0" cy="0"/>
            </a:xfrm>
            <a:prstGeom prst="line">
              <a:avLst/>
            </a:prstGeom>
            <a:grpFill/>
            <a:ln w="42863" cap="flat">
              <a:solidFill>
                <a:schemeClr val="bg1"/>
              </a:solidFill>
              <a:prstDash val="solid"/>
              <a:miter lim="800000"/>
              <a:headEnd/>
              <a:tailEnd/>
            </a:ln>
            <a:extLst/>
          </p:spPr>
          <p:txBody>
            <a:bodyPr/>
            <a:lstStyle/>
            <a:p>
              <a:pPr>
                <a:defRPr/>
              </a:pPr>
              <a:endParaRPr lang="it-IT"/>
            </a:p>
          </p:txBody>
        </p:sp>
        <p:sp>
          <p:nvSpPr>
            <p:cNvPr id="46" name="Freeform 172"/>
            <p:cNvSpPr>
              <a:spLocks noEditPoints="1"/>
            </p:cNvSpPr>
            <p:nvPr/>
          </p:nvSpPr>
          <p:spPr bwMode="auto">
            <a:xfrm>
              <a:off x="60325" y="857251"/>
              <a:ext cx="3333750" cy="5137149"/>
            </a:xfrm>
            <a:custGeom>
              <a:avLst/>
              <a:gdLst>
                <a:gd name="T0" fmla="*/ 2098 w 3496"/>
                <a:gd name="T1" fmla="*/ 757 h 5379"/>
                <a:gd name="T2" fmla="*/ 687 w 3496"/>
                <a:gd name="T3" fmla="*/ 1718 h 5379"/>
                <a:gd name="T4" fmla="*/ 314 w 3496"/>
                <a:gd name="T5" fmla="*/ 4242 h 5379"/>
                <a:gd name="T6" fmla="*/ 1126 w 3496"/>
                <a:gd name="T7" fmla="*/ 4651 h 5379"/>
                <a:gd name="T8" fmla="*/ 1731 w 3496"/>
                <a:gd name="T9" fmla="*/ 5257 h 5379"/>
                <a:gd name="T10" fmla="*/ 1979 w 3496"/>
                <a:gd name="T11" fmla="*/ 4405 h 5379"/>
                <a:gd name="T12" fmla="*/ 2516 w 3496"/>
                <a:gd name="T13" fmla="*/ 4835 h 5379"/>
                <a:gd name="T14" fmla="*/ 3071 w 3496"/>
                <a:gd name="T15" fmla="*/ 4813 h 5379"/>
                <a:gd name="T16" fmla="*/ 2845 w 3496"/>
                <a:gd name="T17" fmla="*/ 3421 h 5379"/>
                <a:gd name="T18" fmla="*/ 3138 w 3496"/>
                <a:gd name="T19" fmla="*/ 3832 h 5379"/>
                <a:gd name="T20" fmla="*/ 2606 w 3496"/>
                <a:gd name="T21" fmla="*/ 3326 h 5379"/>
                <a:gd name="T22" fmla="*/ 1876 w 3496"/>
                <a:gd name="T23" fmla="*/ 3789 h 5379"/>
                <a:gd name="T24" fmla="*/ 2363 w 3496"/>
                <a:gd name="T25" fmla="*/ 2801 h 5379"/>
                <a:gd name="T26" fmla="*/ 1741 w 3496"/>
                <a:gd name="T27" fmla="*/ 1904 h 5379"/>
                <a:gd name="T28" fmla="*/ 1627 w 3496"/>
                <a:gd name="T29" fmla="*/ 1615 h 5379"/>
                <a:gd name="T30" fmla="*/ 1701 w 3496"/>
                <a:gd name="T31" fmla="*/ 1462 h 5379"/>
                <a:gd name="T32" fmla="*/ 2058 w 3496"/>
                <a:gd name="T33" fmla="*/ 546 h 5379"/>
                <a:gd name="T34" fmla="*/ 1959 w 3496"/>
                <a:gd name="T35" fmla="*/ 320 h 5379"/>
                <a:gd name="T36" fmla="*/ 1576 w 3496"/>
                <a:gd name="T37" fmla="*/ 422 h 5379"/>
                <a:gd name="T38" fmla="*/ 1279 w 3496"/>
                <a:gd name="T39" fmla="*/ 832 h 5379"/>
                <a:gd name="T40" fmla="*/ 1285 w 3496"/>
                <a:gd name="T41" fmla="*/ 743 h 5379"/>
                <a:gd name="T42" fmla="*/ 2035 w 3496"/>
                <a:gd name="T43" fmla="*/ 788 h 5379"/>
                <a:gd name="T44" fmla="*/ 1713 w 3496"/>
                <a:gd name="T45" fmla="*/ 1972 h 5379"/>
                <a:gd name="T46" fmla="*/ 752 w 3496"/>
                <a:gd name="T47" fmla="*/ 3617 h 5379"/>
                <a:gd name="T48" fmla="*/ 1400 w 3496"/>
                <a:gd name="T49" fmla="*/ 3517 h 5379"/>
                <a:gd name="T50" fmla="*/ 783 w 3496"/>
                <a:gd name="T51" fmla="*/ 3205 h 5379"/>
                <a:gd name="T52" fmla="*/ 1103 w 3496"/>
                <a:gd name="T53" fmla="*/ 2616 h 5379"/>
                <a:gd name="T54" fmla="*/ 939 w 3496"/>
                <a:gd name="T55" fmla="*/ 3393 h 5379"/>
                <a:gd name="T56" fmla="*/ 1329 w 3496"/>
                <a:gd name="T57" fmla="*/ 2896 h 5379"/>
                <a:gd name="T58" fmla="*/ 1487 w 3496"/>
                <a:gd name="T59" fmla="*/ 2772 h 5379"/>
                <a:gd name="T60" fmla="*/ 1991 w 3496"/>
                <a:gd name="T61" fmla="*/ 2675 h 5379"/>
                <a:gd name="T62" fmla="*/ 2545 w 3496"/>
                <a:gd name="T63" fmla="*/ 4545 h 5379"/>
                <a:gd name="T64" fmla="*/ 2018 w 3496"/>
                <a:gd name="T65" fmla="*/ 3861 h 5379"/>
                <a:gd name="T66" fmla="*/ 2017 w 3496"/>
                <a:gd name="T67" fmla="*/ 4245 h 5379"/>
                <a:gd name="T68" fmla="*/ 1173 w 3496"/>
                <a:gd name="T69" fmla="*/ 4586 h 5379"/>
                <a:gd name="T70" fmla="*/ 1043 w 3496"/>
                <a:gd name="T71" fmla="*/ 4734 h 5379"/>
                <a:gd name="T72" fmla="*/ 1600 w 3496"/>
                <a:gd name="T73" fmla="*/ 4175 h 5379"/>
                <a:gd name="T74" fmla="*/ 783 w 3496"/>
                <a:gd name="T75" fmla="*/ 4512 h 5379"/>
                <a:gd name="T76" fmla="*/ 335 w 3496"/>
                <a:gd name="T77" fmla="*/ 4153 h 5379"/>
                <a:gd name="T78" fmla="*/ 597 w 3496"/>
                <a:gd name="T79" fmla="*/ 2466 h 5379"/>
                <a:gd name="T80" fmla="*/ 573 w 3496"/>
                <a:gd name="T81" fmla="*/ 3078 h 5379"/>
                <a:gd name="T82" fmla="*/ 640 w 3496"/>
                <a:gd name="T83" fmla="*/ 3900 h 5379"/>
                <a:gd name="T84" fmla="*/ 1316 w 3496"/>
                <a:gd name="T85" fmla="*/ 3855 h 5379"/>
                <a:gd name="T86" fmla="*/ 407 w 3496"/>
                <a:gd name="T87" fmla="*/ 2397 h 5379"/>
                <a:gd name="T88" fmla="*/ 865 w 3496"/>
                <a:gd name="T89" fmla="*/ 2137 h 5379"/>
                <a:gd name="T90" fmla="*/ 840 w 3496"/>
                <a:gd name="T91" fmla="*/ 1590 h 5379"/>
                <a:gd name="T92" fmla="*/ 882 w 3496"/>
                <a:gd name="T93" fmla="*/ 1601 h 5379"/>
                <a:gd name="T94" fmla="*/ 1114 w 3496"/>
                <a:gd name="T95" fmla="*/ 2201 h 5379"/>
                <a:gd name="T96" fmla="*/ 1283 w 3496"/>
                <a:gd name="T97" fmla="*/ 307 h 5379"/>
                <a:gd name="T98" fmla="*/ 1664 w 3496"/>
                <a:gd name="T99" fmla="*/ 255 h 5379"/>
                <a:gd name="T100" fmla="*/ 2149 w 3496"/>
                <a:gd name="T101" fmla="*/ 295 h 5379"/>
                <a:gd name="T102" fmla="*/ 2101 w 3496"/>
                <a:gd name="T103" fmla="*/ 1578 h 5379"/>
                <a:gd name="T104" fmla="*/ 2877 w 3496"/>
                <a:gd name="T105" fmla="*/ 2426 h 5379"/>
                <a:gd name="T106" fmla="*/ 2384 w 3496"/>
                <a:gd name="T107" fmla="*/ 2927 h 5379"/>
                <a:gd name="T108" fmla="*/ 2197 w 3496"/>
                <a:gd name="T109" fmla="*/ 1528 h 5379"/>
                <a:gd name="T110" fmla="*/ 3263 w 3496"/>
                <a:gd name="T111" fmla="*/ 3493 h 5379"/>
                <a:gd name="T112" fmla="*/ 2870 w 3496"/>
                <a:gd name="T113" fmla="*/ 2768 h 5379"/>
                <a:gd name="T114" fmla="*/ 3265 w 3496"/>
                <a:gd name="T115" fmla="*/ 3495 h 5379"/>
                <a:gd name="T116" fmla="*/ 1563 w 3496"/>
                <a:gd name="T117" fmla="*/ 847 h 5379"/>
                <a:gd name="T118" fmla="*/ 1620 w 3496"/>
                <a:gd name="T119" fmla="*/ 740 h 5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96" h="5379">
                  <a:moveTo>
                    <a:pt x="3437" y="3632"/>
                  </a:moveTo>
                  <a:lnTo>
                    <a:pt x="3437" y="3632"/>
                  </a:lnTo>
                  <a:cubicBezTo>
                    <a:pt x="3337" y="3508"/>
                    <a:pt x="3279" y="3371"/>
                    <a:pt x="3231" y="3219"/>
                  </a:cubicBezTo>
                  <a:cubicBezTo>
                    <a:pt x="3200" y="3122"/>
                    <a:pt x="3176" y="3031"/>
                    <a:pt x="3173" y="2929"/>
                  </a:cubicBezTo>
                  <a:cubicBezTo>
                    <a:pt x="3171" y="2869"/>
                    <a:pt x="3162" y="2798"/>
                    <a:pt x="3128" y="2752"/>
                  </a:cubicBezTo>
                  <a:cubicBezTo>
                    <a:pt x="3081" y="2687"/>
                    <a:pt x="3061" y="2622"/>
                    <a:pt x="3058" y="2546"/>
                  </a:cubicBezTo>
                  <a:cubicBezTo>
                    <a:pt x="3057" y="2503"/>
                    <a:pt x="3047" y="2460"/>
                    <a:pt x="3036" y="2418"/>
                  </a:cubicBezTo>
                  <a:cubicBezTo>
                    <a:pt x="2963" y="2154"/>
                    <a:pt x="2816" y="1928"/>
                    <a:pt x="2670" y="1701"/>
                  </a:cubicBezTo>
                  <a:cubicBezTo>
                    <a:pt x="2662" y="1687"/>
                    <a:pt x="2648" y="1674"/>
                    <a:pt x="2634" y="1667"/>
                  </a:cubicBezTo>
                  <a:cubicBezTo>
                    <a:pt x="2486" y="1597"/>
                    <a:pt x="2338" y="1528"/>
                    <a:pt x="2190" y="1459"/>
                  </a:cubicBezTo>
                  <a:cubicBezTo>
                    <a:pt x="2151" y="1441"/>
                    <a:pt x="2109" y="1427"/>
                    <a:pt x="2071" y="1408"/>
                  </a:cubicBezTo>
                  <a:cubicBezTo>
                    <a:pt x="2019" y="1383"/>
                    <a:pt x="1981" y="1342"/>
                    <a:pt x="1996" y="1282"/>
                  </a:cubicBezTo>
                  <a:cubicBezTo>
                    <a:pt x="2022" y="1177"/>
                    <a:pt x="2051" y="1070"/>
                    <a:pt x="2084" y="966"/>
                  </a:cubicBezTo>
                  <a:cubicBezTo>
                    <a:pt x="2106" y="896"/>
                    <a:pt x="2135" y="829"/>
                    <a:pt x="2098" y="757"/>
                  </a:cubicBezTo>
                  <a:cubicBezTo>
                    <a:pt x="2066" y="696"/>
                    <a:pt x="2071" y="636"/>
                    <a:pt x="2100" y="577"/>
                  </a:cubicBezTo>
                  <a:cubicBezTo>
                    <a:pt x="2130" y="514"/>
                    <a:pt x="2166" y="454"/>
                    <a:pt x="2194" y="390"/>
                  </a:cubicBezTo>
                  <a:cubicBezTo>
                    <a:pt x="2236" y="299"/>
                    <a:pt x="2223" y="300"/>
                    <a:pt x="2151" y="251"/>
                  </a:cubicBezTo>
                  <a:cubicBezTo>
                    <a:pt x="2109" y="223"/>
                    <a:pt x="2044" y="188"/>
                    <a:pt x="1997" y="170"/>
                  </a:cubicBezTo>
                  <a:cubicBezTo>
                    <a:pt x="1532" y="0"/>
                    <a:pt x="1250" y="179"/>
                    <a:pt x="1160" y="227"/>
                  </a:cubicBezTo>
                  <a:cubicBezTo>
                    <a:pt x="1167" y="259"/>
                    <a:pt x="1174" y="295"/>
                    <a:pt x="1181" y="330"/>
                  </a:cubicBezTo>
                  <a:cubicBezTo>
                    <a:pt x="1193" y="385"/>
                    <a:pt x="1261" y="552"/>
                    <a:pt x="1255" y="586"/>
                  </a:cubicBezTo>
                  <a:cubicBezTo>
                    <a:pt x="1203" y="903"/>
                    <a:pt x="1220" y="903"/>
                    <a:pt x="1252" y="1155"/>
                  </a:cubicBezTo>
                  <a:cubicBezTo>
                    <a:pt x="1258" y="1220"/>
                    <a:pt x="1260" y="1342"/>
                    <a:pt x="1260" y="1342"/>
                  </a:cubicBezTo>
                  <a:cubicBezTo>
                    <a:pt x="1194" y="1385"/>
                    <a:pt x="1013" y="1504"/>
                    <a:pt x="1013" y="1504"/>
                  </a:cubicBezTo>
                  <a:cubicBezTo>
                    <a:pt x="993" y="1458"/>
                    <a:pt x="941" y="1435"/>
                    <a:pt x="913" y="1422"/>
                  </a:cubicBezTo>
                  <a:cubicBezTo>
                    <a:pt x="888" y="1410"/>
                    <a:pt x="875" y="1411"/>
                    <a:pt x="852" y="1394"/>
                  </a:cubicBezTo>
                  <a:cubicBezTo>
                    <a:pt x="811" y="1366"/>
                    <a:pt x="795" y="1357"/>
                    <a:pt x="738" y="1320"/>
                  </a:cubicBezTo>
                  <a:cubicBezTo>
                    <a:pt x="723" y="1467"/>
                    <a:pt x="583" y="1584"/>
                    <a:pt x="687" y="1718"/>
                  </a:cubicBezTo>
                  <a:cubicBezTo>
                    <a:pt x="589" y="1789"/>
                    <a:pt x="500" y="1877"/>
                    <a:pt x="434" y="1976"/>
                  </a:cubicBezTo>
                  <a:cubicBezTo>
                    <a:pt x="375" y="2064"/>
                    <a:pt x="332" y="2162"/>
                    <a:pt x="292" y="2260"/>
                  </a:cubicBezTo>
                  <a:cubicBezTo>
                    <a:pt x="165" y="2564"/>
                    <a:pt x="94" y="2882"/>
                    <a:pt x="120" y="3211"/>
                  </a:cubicBezTo>
                  <a:cubicBezTo>
                    <a:pt x="131" y="3352"/>
                    <a:pt x="136" y="3481"/>
                    <a:pt x="68" y="3609"/>
                  </a:cubicBezTo>
                  <a:cubicBezTo>
                    <a:pt x="0" y="3739"/>
                    <a:pt x="25" y="3853"/>
                    <a:pt x="137" y="3952"/>
                  </a:cubicBezTo>
                  <a:cubicBezTo>
                    <a:pt x="170" y="3981"/>
                    <a:pt x="201" y="4029"/>
                    <a:pt x="207" y="4071"/>
                  </a:cubicBezTo>
                  <a:cubicBezTo>
                    <a:pt x="234" y="4296"/>
                    <a:pt x="247" y="4522"/>
                    <a:pt x="277" y="4746"/>
                  </a:cubicBezTo>
                  <a:cubicBezTo>
                    <a:pt x="285" y="4804"/>
                    <a:pt x="272" y="4795"/>
                    <a:pt x="341" y="4875"/>
                  </a:cubicBezTo>
                  <a:cubicBezTo>
                    <a:pt x="343" y="4876"/>
                    <a:pt x="378" y="4898"/>
                    <a:pt x="331" y="4853"/>
                  </a:cubicBezTo>
                  <a:cubicBezTo>
                    <a:pt x="294" y="4818"/>
                    <a:pt x="316" y="4744"/>
                    <a:pt x="312" y="4703"/>
                  </a:cubicBezTo>
                  <a:cubicBezTo>
                    <a:pt x="298" y="4545"/>
                    <a:pt x="284" y="4386"/>
                    <a:pt x="270" y="4228"/>
                  </a:cubicBezTo>
                  <a:cubicBezTo>
                    <a:pt x="266" y="4182"/>
                    <a:pt x="259" y="4137"/>
                    <a:pt x="253" y="4086"/>
                  </a:cubicBezTo>
                  <a:cubicBezTo>
                    <a:pt x="268" y="4092"/>
                    <a:pt x="275" y="4093"/>
                    <a:pt x="276" y="4096"/>
                  </a:cubicBezTo>
                  <a:cubicBezTo>
                    <a:pt x="289" y="4144"/>
                    <a:pt x="302" y="4193"/>
                    <a:pt x="314" y="4242"/>
                  </a:cubicBezTo>
                  <a:cubicBezTo>
                    <a:pt x="381" y="4513"/>
                    <a:pt x="453" y="4783"/>
                    <a:pt x="586" y="5031"/>
                  </a:cubicBezTo>
                  <a:cubicBezTo>
                    <a:pt x="604" y="5064"/>
                    <a:pt x="675" y="5113"/>
                    <a:pt x="706" y="5118"/>
                  </a:cubicBezTo>
                  <a:cubicBezTo>
                    <a:pt x="805" y="5133"/>
                    <a:pt x="867" y="5131"/>
                    <a:pt x="967" y="5131"/>
                  </a:cubicBezTo>
                  <a:cubicBezTo>
                    <a:pt x="1034" y="5131"/>
                    <a:pt x="1076" y="5093"/>
                    <a:pt x="1096" y="5026"/>
                  </a:cubicBezTo>
                  <a:cubicBezTo>
                    <a:pt x="1107" y="4991"/>
                    <a:pt x="1111" y="4826"/>
                    <a:pt x="1130" y="4793"/>
                  </a:cubicBezTo>
                  <a:cubicBezTo>
                    <a:pt x="1141" y="4797"/>
                    <a:pt x="1170" y="4964"/>
                    <a:pt x="1182" y="4967"/>
                  </a:cubicBezTo>
                  <a:cubicBezTo>
                    <a:pt x="1165" y="5099"/>
                    <a:pt x="1152" y="5167"/>
                    <a:pt x="1135" y="5299"/>
                  </a:cubicBezTo>
                  <a:cubicBezTo>
                    <a:pt x="1138" y="5300"/>
                    <a:pt x="1154" y="5304"/>
                    <a:pt x="1157" y="5306"/>
                  </a:cubicBezTo>
                  <a:cubicBezTo>
                    <a:pt x="1180" y="5253"/>
                    <a:pt x="1184" y="5167"/>
                    <a:pt x="1207" y="5114"/>
                  </a:cubicBezTo>
                  <a:cubicBezTo>
                    <a:pt x="1212" y="5115"/>
                    <a:pt x="1233" y="5145"/>
                    <a:pt x="1231" y="5183"/>
                  </a:cubicBezTo>
                  <a:cubicBezTo>
                    <a:pt x="1231" y="5241"/>
                    <a:pt x="1231" y="5256"/>
                    <a:pt x="1231" y="5321"/>
                  </a:cubicBezTo>
                  <a:cubicBezTo>
                    <a:pt x="1248" y="5310"/>
                    <a:pt x="1248" y="5224"/>
                    <a:pt x="1256" y="5219"/>
                  </a:cubicBezTo>
                  <a:cubicBezTo>
                    <a:pt x="1265" y="5242"/>
                    <a:pt x="1304" y="5326"/>
                    <a:pt x="1326" y="5343"/>
                  </a:cubicBezTo>
                  <a:cubicBezTo>
                    <a:pt x="1222" y="5100"/>
                    <a:pt x="1197" y="4898"/>
                    <a:pt x="1126" y="4651"/>
                  </a:cubicBezTo>
                  <a:cubicBezTo>
                    <a:pt x="1256" y="4635"/>
                    <a:pt x="1362" y="4581"/>
                    <a:pt x="1440" y="4483"/>
                  </a:cubicBezTo>
                  <a:cubicBezTo>
                    <a:pt x="1491" y="4419"/>
                    <a:pt x="1533" y="4348"/>
                    <a:pt x="1579" y="4281"/>
                  </a:cubicBezTo>
                  <a:cubicBezTo>
                    <a:pt x="1615" y="4229"/>
                    <a:pt x="1652" y="4177"/>
                    <a:pt x="1688" y="4125"/>
                  </a:cubicBezTo>
                  <a:cubicBezTo>
                    <a:pt x="1723" y="4188"/>
                    <a:pt x="1752" y="4240"/>
                    <a:pt x="1788" y="4303"/>
                  </a:cubicBezTo>
                  <a:cubicBezTo>
                    <a:pt x="1690" y="4660"/>
                    <a:pt x="1605" y="5009"/>
                    <a:pt x="1485" y="5369"/>
                  </a:cubicBezTo>
                  <a:cubicBezTo>
                    <a:pt x="1488" y="5371"/>
                    <a:pt x="1507" y="5367"/>
                    <a:pt x="1509" y="5369"/>
                  </a:cubicBezTo>
                  <a:cubicBezTo>
                    <a:pt x="1528" y="5340"/>
                    <a:pt x="1587" y="5153"/>
                    <a:pt x="1612" y="5114"/>
                  </a:cubicBezTo>
                  <a:cubicBezTo>
                    <a:pt x="1624" y="5143"/>
                    <a:pt x="1591" y="5341"/>
                    <a:pt x="1552" y="5372"/>
                  </a:cubicBezTo>
                  <a:cubicBezTo>
                    <a:pt x="1580" y="5372"/>
                    <a:pt x="1607" y="5372"/>
                    <a:pt x="1629" y="5372"/>
                  </a:cubicBezTo>
                  <a:cubicBezTo>
                    <a:pt x="1637" y="5219"/>
                    <a:pt x="1644" y="5095"/>
                    <a:pt x="1652" y="4945"/>
                  </a:cubicBezTo>
                  <a:cubicBezTo>
                    <a:pt x="1661" y="4946"/>
                    <a:pt x="1686" y="4838"/>
                    <a:pt x="1695" y="4838"/>
                  </a:cubicBezTo>
                  <a:cubicBezTo>
                    <a:pt x="1695" y="4989"/>
                    <a:pt x="1673" y="5226"/>
                    <a:pt x="1673" y="5376"/>
                  </a:cubicBezTo>
                  <a:cubicBezTo>
                    <a:pt x="1680" y="5378"/>
                    <a:pt x="1725" y="5379"/>
                    <a:pt x="1727" y="5365"/>
                  </a:cubicBezTo>
                  <a:cubicBezTo>
                    <a:pt x="1732" y="5329"/>
                    <a:pt x="1729" y="5293"/>
                    <a:pt x="1731" y="5257"/>
                  </a:cubicBezTo>
                  <a:cubicBezTo>
                    <a:pt x="1743" y="5066"/>
                    <a:pt x="1716" y="4859"/>
                    <a:pt x="1729" y="4669"/>
                  </a:cubicBezTo>
                  <a:cubicBezTo>
                    <a:pt x="1739" y="4669"/>
                    <a:pt x="1774" y="4509"/>
                    <a:pt x="1785" y="4509"/>
                  </a:cubicBezTo>
                  <a:cubicBezTo>
                    <a:pt x="1785" y="4743"/>
                    <a:pt x="1800" y="5143"/>
                    <a:pt x="1800" y="5376"/>
                  </a:cubicBezTo>
                  <a:cubicBezTo>
                    <a:pt x="1810" y="5377"/>
                    <a:pt x="1822" y="5370"/>
                    <a:pt x="1832" y="5372"/>
                  </a:cubicBezTo>
                  <a:cubicBezTo>
                    <a:pt x="1837" y="5352"/>
                    <a:pt x="1840" y="5350"/>
                    <a:pt x="1843" y="5331"/>
                  </a:cubicBezTo>
                  <a:cubicBezTo>
                    <a:pt x="1848" y="5298"/>
                    <a:pt x="1850" y="5264"/>
                    <a:pt x="1857" y="5232"/>
                  </a:cubicBezTo>
                  <a:cubicBezTo>
                    <a:pt x="1871" y="5159"/>
                    <a:pt x="1856" y="5054"/>
                    <a:pt x="1857" y="4981"/>
                  </a:cubicBezTo>
                  <a:cubicBezTo>
                    <a:pt x="1858" y="4840"/>
                    <a:pt x="1827" y="4679"/>
                    <a:pt x="1823" y="4537"/>
                  </a:cubicBezTo>
                  <a:lnTo>
                    <a:pt x="1826" y="4379"/>
                  </a:lnTo>
                  <a:cubicBezTo>
                    <a:pt x="1835" y="4380"/>
                    <a:pt x="1924" y="4292"/>
                    <a:pt x="1920" y="4453"/>
                  </a:cubicBezTo>
                  <a:cubicBezTo>
                    <a:pt x="1932" y="4758"/>
                    <a:pt x="1945" y="5051"/>
                    <a:pt x="1957" y="5357"/>
                  </a:cubicBezTo>
                  <a:cubicBezTo>
                    <a:pt x="1966" y="5358"/>
                    <a:pt x="1981" y="5353"/>
                    <a:pt x="1991" y="5354"/>
                  </a:cubicBezTo>
                  <a:cubicBezTo>
                    <a:pt x="1995" y="5325"/>
                    <a:pt x="1997" y="5315"/>
                    <a:pt x="1996" y="5287"/>
                  </a:cubicBezTo>
                  <a:cubicBezTo>
                    <a:pt x="1991" y="4993"/>
                    <a:pt x="1985" y="4699"/>
                    <a:pt x="1979" y="4405"/>
                  </a:cubicBezTo>
                  <a:cubicBezTo>
                    <a:pt x="1978" y="4339"/>
                    <a:pt x="1995" y="4326"/>
                    <a:pt x="2061" y="4337"/>
                  </a:cubicBezTo>
                  <a:cubicBezTo>
                    <a:pt x="2114" y="4346"/>
                    <a:pt x="2168" y="4353"/>
                    <a:pt x="2234" y="4362"/>
                  </a:cubicBezTo>
                  <a:cubicBezTo>
                    <a:pt x="2234" y="4674"/>
                    <a:pt x="2233" y="4981"/>
                    <a:pt x="2233" y="5301"/>
                  </a:cubicBezTo>
                  <a:cubicBezTo>
                    <a:pt x="2243" y="5301"/>
                    <a:pt x="2253" y="5301"/>
                    <a:pt x="2263" y="5301"/>
                  </a:cubicBezTo>
                  <a:lnTo>
                    <a:pt x="2263" y="4525"/>
                  </a:lnTo>
                  <a:cubicBezTo>
                    <a:pt x="2269" y="4525"/>
                    <a:pt x="2276" y="4525"/>
                    <a:pt x="2283" y="4524"/>
                  </a:cubicBezTo>
                  <a:cubicBezTo>
                    <a:pt x="2364" y="4751"/>
                    <a:pt x="2376" y="4991"/>
                    <a:pt x="2399" y="5231"/>
                  </a:cubicBezTo>
                  <a:cubicBezTo>
                    <a:pt x="2429" y="5220"/>
                    <a:pt x="2407" y="5228"/>
                    <a:pt x="2437" y="5218"/>
                  </a:cubicBezTo>
                  <a:cubicBezTo>
                    <a:pt x="2437" y="5153"/>
                    <a:pt x="2480" y="4963"/>
                    <a:pt x="2489" y="4906"/>
                  </a:cubicBezTo>
                  <a:cubicBezTo>
                    <a:pt x="2491" y="4906"/>
                    <a:pt x="2489" y="5011"/>
                    <a:pt x="2491" y="5011"/>
                  </a:cubicBezTo>
                  <a:cubicBezTo>
                    <a:pt x="2498" y="5070"/>
                    <a:pt x="2505" y="5128"/>
                    <a:pt x="2511" y="5187"/>
                  </a:cubicBezTo>
                  <a:cubicBezTo>
                    <a:pt x="2520" y="5189"/>
                    <a:pt x="2529" y="5190"/>
                    <a:pt x="2537" y="5191"/>
                  </a:cubicBezTo>
                  <a:cubicBezTo>
                    <a:pt x="2543" y="5172"/>
                    <a:pt x="2556" y="5153"/>
                    <a:pt x="2554" y="5134"/>
                  </a:cubicBezTo>
                  <a:cubicBezTo>
                    <a:pt x="2543" y="5034"/>
                    <a:pt x="2527" y="4935"/>
                    <a:pt x="2516" y="4835"/>
                  </a:cubicBezTo>
                  <a:cubicBezTo>
                    <a:pt x="2512" y="4793"/>
                    <a:pt x="2510" y="4684"/>
                    <a:pt x="2510" y="4642"/>
                  </a:cubicBezTo>
                  <a:cubicBezTo>
                    <a:pt x="2547" y="4684"/>
                    <a:pt x="2589" y="4794"/>
                    <a:pt x="2599" y="4842"/>
                  </a:cubicBezTo>
                  <a:cubicBezTo>
                    <a:pt x="2617" y="4942"/>
                    <a:pt x="2620" y="5026"/>
                    <a:pt x="2632" y="5143"/>
                  </a:cubicBezTo>
                  <a:cubicBezTo>
                    <a:pt x="2644" y="5111"/>
                    <a:pt x="2659" y="5107"/>
                    <a:pt x="2661" y="5084"/>
                  </a:cubicBezTo>
                  <a:cubicBezTo>
                    <a:pt x="2670" y="4995"/>
                    <a:pt x="2674" y="4906"/>
                    <a:pt x="2680" y="4817"/>
                  </a:cubicBezTo>
                  <a:cubicBezTo>
                    <a:pt x="2702" y="4508"/>
                    <a:pt x="2724" y="4199"/>
                    <a:pt x="2745" y="3890"/>
                  </a:cubicBezTo>
                  <a:cubicBezTo>
                    <a:pt x="2746" y="3871"/>
                    <a:pt x="2746" y="3852"/>
                    <a:pt x="2743" y="3833"/>
                  </a:cubicBezTo>
                  <a:cubicBezTo>
                    <a:pt x="2735" y="3765"/>
                    <a:pt x="2704" y="3709"/>
                    <a:pt x="2633" y="3698"/>
                  </a:cubicBezTo>
                  <a:cubicBezTo>
                    <a:pt x="2543" y="3685"/>
                    <a:pt x="2451" y="3682"/>
                    <a:pt x="2363" y="3675"/>
                  </a:cubicBezTo>
                  <a:cubicBezTo>
                    <a:pt x="2360" y="3680"/>
                    <a:pt x="2364" y="3669"/>
                    <a:pt x="2372" y="3660"/>
                  </a:cubicBezTo>
                  <a:cubicBezTo>
                    <a:pt x="2503" y="3519"/>
                    <a:pt x="2727" y="3540"/>
                    <a:pt x="2824" y="3705"/>
                  </a:cubicBezTo>
                  <a:cubicBezTo>
                    <a:pt x="2850" y="3748"/>
                    <a:pt x="2876" y="3794"/>
                    <a:pt x="2888" y="3842"/>
                  </a:cubicBezTo>
                  <a:cubicBezTo>
                    <a:pt x="2935" y="4016"/>
                    <a:pt x="2983" y="4190"/>
                    <a:pt x="3016" y="4366"/>
                  </a:cubicBezTo>
                  <a:cubicBezTo>
                    <a:pt x="3051" y="4553"/>
                    <a:pt x="3056" y="4687"/>
                    <a:pt x="3071" y="4813"/>
                  </a:cubicBezTo>
                  <a:cubicBezTo>
                    <a:pt x="3084" y="4802"/>
                    <a:pt x="3098" y="4792"/>
                    <a:pt x="3102" y="4781"/>
                  </a:cubicBezTo>
                  <a:cubicBezTo>
                    <a:pt x="3131" y="4713"/>
                    <a:pt x="3166" y="4672"/>
                    <a:pt x="3188" y="4602"/>
                  </a:cubicBezTo>
                  <a:cubicBezTo>
                    <a:pt x="3208" y="4538"/>
                    <a:pt x="3230" y="4471"/>
                    <a:pt x="3226" y="4407"/>
                  </a:cubicBezTo>
                  <a:cubicBezTo>
                    <a:pt x="3223" y="4349"/>
                    <a:pt x="3233" y="4305"/>
                    <a:pt x="3266" y="4261"/>
                  </a:cubicBezTo>
                  <a:cubicBezTo>
                    <a:pt x="3290" y="4231"/>
                    <a:pt x="3310" y="4198"/>
                    <a:pt x="3331" y="4166"/>
                  </a:cubicBezTo>
                  <a:cubicBezTo>
                    <a:pt x="3372" y="4101"/>
                    <a:pt x="3402" y="4032"/>
                    <a:pt x="3380" y="3955"/>
                  </a:cubicBezTo>
                  <a:cubicBezTo>
                    <a:pt x="3368" y="3915"/>
                    <a:pt x="3376" y="3890"/>
                    <a:pt x="3400" y="3858"/>
                  </a:cubicBezTo>
                  <a:cubicBezTo>
                    <a:pt x="3450" y="3790"/>
                    <a:pt x="3496" y="3707"/>
                    <a:pt x="3437" y="3632"/>
                  </a:cubicBezTo>
                  <a:close/>
                  <a:moveTo>
                    <a:pt x="2797" y="3580"/>
                  </a:moveTo>
                  <a:lnTo>
                    <a:pt x="2797" y="3580"/>
                  </a:lnTo>
                  <a:cubicBezTo>
                    <a:pt x="2814" y="3585"/>
                    <a:pt x="2834" y="3591"/>
                    <a:pt x="2854" y="3597"/>
                  </a:cubicBezTo>
                  <a:cubicBezTo>
                    <a:pt x="2875" y="3604"/>
                    <a:pt x="2895" y="3611"/>
                    <a:pt x="2916" y="3616"/>
                  </a:cubicBezTo>
                  <a:cubicBezTo>
                    <a:pt x="2975" y="3630"/>
                    <a:pt x="2995" y="3604"/>
                    <a:pt x="2989" y="3547"/>
                  </a:cubicBezTo>
                  <a:cubicBezTo>
                    <a:pt x="2982" y="3478"/>
                    <a:pt x="2928" y="3428"/>
                    <a:pt x="2845" y="3421"/>
                  </a:cubicBezTo>
                  <a:cubicBezTo>
                    <a:pt x="2800" y="3417"/>
                    <a:pt x="2615" y="3411"/>
                    <a:pt x="2568" y="3411"/>
                  </a:cubicBezTo>
                  <a:cubicBezTo>
                    <a:pt x="2660" y="3327"/>
                    <a:pt x="2855" y="3256"/>
                    <a:pt x="3250" y="3546"/>
                  </a:cubicBezTo>
                  <a:cubicBezTo>
                    <a:pt x="3226" y="3546"/>
                    <a:pt x="3175" y="3535"/>
                    <a:pt x="3148" y="3535"/>
                  </a:cubicBezTo>
                  <a:cubicBezTo>
                    <a:pt x="3198" y="3608"/>
                    <a:pt x="3185" y="3626"/>
                    <a:pt x="3228" y="3694"/>
                  </a:cubicBezTo>
                  <a:cubicBezTo>
                    <a:pt x="3255" y="3737"/>
                    <a:pt x="3278" y="3782"/>
                    <a:pt x="3299" y="3828"/>
                  </a:cubicBezTo>
                  <a:cubicBezTo>
                    <a:pt x="3375" y="4003"/>
                    <a:pt x="3351" y="4123"/>
                    <a:pt x="3214" y="4266"/>
                  </a:cubicBezTo>
                  <a:cubicBezTo>
                    <a:pt x="3156" y="4164"/>
                    <a:pt x="3144" y="4060"/>
                    <a:pt x="3203" y="3952"/>
                  </a:cubicBezTo>
                  <a:cubicBezTo>
                    <a:pt x="3220" y="3921"/>
                    <a:pt x="3228" y="3884"/>
                    <a:pt x="3233" y="3848"/>
                  </a:cubicBezTo>
                  <a:cubicBezTo>
                    <a:pt x="3244" y="3774"/>
                    <a:pt x="3210" y="3724"/>
                    <a:pt x="3128" y="3696"/>
                  </a:cubicBezTo>
                  <a:cubicBezTo>
                    <a:pt x="3087" y="3809"/>
                    <a:pt x="3094" y="3922"/>
                    <a:pt x="3112" y="4036"/>
                  </a:cubicBezTo>
                  <a:cubicBezTo>
                    <a:pt x="3133" y="4173"/>
                    <a:pt x="3161" y="4310"/>
                    <a:pt x="3178" y="4448"/>
                  </a:cubicBezTo>
                  <a:cubicBezTo>
                    <a:pt x="3188" y="4535"/>
                    <a:pt x="3166" y="4619"/>
                    <a:pt x="3096" y="4692"/>
                  </a:cubicBezTo>
                  <a:cubicBezTo>
                    <a:pt x="3042" y="4305"/>
                    <a:pt x="3035" y="3915"/>
                    <a:pt x="2797" y="3580"/>
                  </a:cubicBezTo>
                  <a:close/>
                  <a:moveTo>
                    <a:pt x="3138" y="3832"/>
                  </a:moveTo>
                  <a:lnTo>
                    <a:pt x="3138" y="3832"/>
                  </a:lnTo>
                  <a:cubicBezTo>
                    <a:pt x="3146" y="3832"/>
                    <a:pt x="3154" y="3832"/>
                    <a:pt x="3162" y="3832"/>
                  </a:cubicBezTo>
                  <a:cubicBezTo>
                    <a:pt x="3205" y="3885"/>
                    <a:pt x="3163" y="3934"/>
                    <a:pt x="3138" y="3984"/>
                  </a:cubicBezTo>
                  <a:lnTo>
                    <a:pt x="3138" y="3832"/>
                  </a:lnTo>
                  <a:close/>
                  <a:moveTo>
                    <a:pt x="2584" y="3304"/>
                  </a:moveTo>
                  <a:lnTo>
                    <a:pt x="2584" y="3304"/>
                  </a:lnTo>
                  <a:cubicBezTo>
                    <a:pt x="2591" y="3311"/>
                    <a:pt x="2598" y="3318"/>
                    <a:pt x="2605" y="3325"/>
                  </a:cubicBezTo>
                  <a:cubicBezTo>
                    <a:pt x="2605" y="3325"/>
                    <a:pt x="2605" y="3325"/>
                    <a:pt x="2605" y="3325"/>
                  </a:cubicBezTo>
                  <a:cubicBezTo>
                    <a:pt x="2606" y="3325"/>
                    <a:pt x="2607" y="3325"/>
                    <a:pt x="2608" y="3324"/>
                  </a:cubicBezTo>
                  <a:cubicBezTo>
                    <a:pt x="2624" y="3316"/>
                    <a:pt x="2643" y="3310"/>
                    <a:pt x="2653" y="3296"/>
                  </a:cubicBezTo>
                  <a:cubicBezTo>
                    <a:pt x="2731" y="3192"/>
                    <a:pt x="2834" y="3235"/>
                    <a:pt x="2931" y="3238"/>
                  </a:cubicBezTo>
                  <a:cubicBezTo>
                    <a:pt x="2932" y="3246"/>
                    <a:pt x="2934" y="3254"/>
                    <a:pt x="2936" y="3261"/>
                  </a:cubicBezTo>
                  <a:cubicBezTo>
                    <a:pt x="2826" y="3282"/>
                    <a:pt x="2717" y="3303"/>
                    <a:pt x="2608" y="3324"/>
                  </a:cubicBezTo>
                  <a:cubicBezTo>
                    <a:pt x="2607" y="3325"/>
                    <a:pt x="2606" y="3325"/>
                    <a:pt x="2606" y="3326"/>
                  </a:cubicBezTo>
                  <a:cubicBezTo>
                    <a:pt x="2605" y="3325"/>
                    <a:pt x="2605" y="3325"/>
                    <a:pt x="2605" y="3325"/>
                  </a:cubicBezTo>
                  <a:cubicBezTo>
                    <a:pt x="2574" y="3349"/>
                    <a:pt x="2544" y="3374"/>
                    <a:pt x="2505" y="3406"/>
                  </a:cubicBezTo>
                  <a:cubicBezTo>
                    <a:pt x="2532" y="3262"/>
                    <a:pt x="2755" y="3078"/>
                    <a:pt x="2861" y="3109"/>
                  </a:cubicBezTo>
                  <a:cubicBezTo>
                    <a:pt x="2806" y="3143"/>
                    <a:pt x="2757" y="3169"/>
                    <a:pt x="2711" y="3201"/>
                  </a:cubicBezTo>
                  <a:cubicBezTo>
                    <a:pt x="2666" y="3232"/>
                    <a:pt x="2626" y="3269"/>
                    <a:pt x="2584" y="3304"/>
                  </a:cubicBezTo>
                  <a:close/>
                  <a:moveTo>
                    <a:pt x="2410" y="3569"/>
                  </a:moveTo>
                  <a:lnTo>
                    <a:pt x="2410" y="3569"/>
                  </a:lnTo>
                  <a:cubicBezTo>
                    <a:pt x="2497" y="3369"/>
                    <a:pt x="3043" y="3437"/>
                    <a:pt x="2911" y="3577"/>
                  </a:cubicBezTo>
                  <a:cubicBezTo>
                    <a:pt x="2840" y="3546"/>
                    <a:pt x="2783" y="3520"/>
                    <a:pt x="2715" y="3516"/>
                  </a:cubicBezTo>
                  <a:cubicBezTo>
                    <a:pt x="2649" y="3513"/>
                    <a:pt x="2493" y="3543"/>
                    <a:pt x="2410" y="3569"/>
                  </a:cubicBezTo>
                  <a:close/>
                  <a:moveTo>
                    <a:pt x="2299" y="3695"/>
                  </a:moveTo>
                  <a:lnTo>
                    <a:pt x="2299" y="3695"/>
                  </a:lnTo>
                  <a:cubicBezTo>
                    <a:pt x="2279" y="3738"/>
                    <a:pt x="2256" y="3741"/>
                    <a:pt x="2214" y="3733"/>
                  </a:cubicBezTo>
                  <a:cubicBezTo>
                    <a:pt x="2095" y="3707"/>
                    <a:pt x="1980" y="3718"/>
                    <a:pt x="1876" y="3789"/>
                  </a:cubicBezTo>
                  <a:cubicBezTo>
                    <a:pt x="1855" y="3804"/>
                    <a:pt x="1837" y="3823"/>
                    <a:pt x="1817" y="3841"/>
                  </a:cubicBezTo>
                  <a:cubicBezTo>
                    <a:pt x="1872" y="3924"/>
                    <a:pt x="1959" y="3850"/>
                    <a:pt x="2028" y="3901"/>
                  </a:cubicBezTo>
                  <a:cubicBezTo>
                    <a:pt x="2008" y="3948"/>
                    <a:pt x="1991" y="4000"/>
                    <a:pt x="1964" y="4046"/>
                  </a:cubicBezTo>
                  <a:cubicBezTo>
                    <a:pt x="1954" y="4063"/>
                    <a:pt x="1912" y="4078"/>
                    <a:pt x="1895" y="4071"/>
                  </a:cubicBezTo>
                  <a:cubicBezTo>
                    <a:pt x="1740" y="4002"/>
                    <a:pt x="1587" y="3928"/>
                    <a:pt x="1429" y="3853"/>
                  </a:cubicBezTo>
                  <a:cubicBezTo>
                    <a:pt x="1624" y="3490"/>
                    <a:pt x="1809" y="3144"/>
                    <a:pt x="2005" y="2780"/>
                  </a:cubicBezTo>
                  <a:cubicBezTo>
                    <a:pt x="2197" y="2873"/>
                    <a:pt x="2395" y="2969"/>
                    <a:pt x="2603" y="3069"/>
                  </a:cubicBezTo>
                  <a:cubicBezTo>
                    <a:pt x="2558" y="3167"/>
                    <a:pt x="2517" y="3258"/>
                    <a:pt x="2473" y="3348"/>
                  </a:cubicBezTo>
                  <a:cubicBezTo>
                    <a:pt x="2416" y="3464"/>
                    <a:pt x="2354" y="3578"/>
                    <a:pt x="2299" y="3695"/>
                  </a:cubicBezTo>
                  <a:close/>
                  <a:moveTo>
                    <a:pt x="2348" y="2530"/>
                  </a:moveTo>
                  <a:lnTo>
                    <a:pt x="2348" y="2530"/>
                  </a:lnTo>
                  <a:cubicBezTo>
                    <a:pt x="2348" y="2397"/>
                    <a:pt x="2352" y="2376"/>
                    <a:pt x="2352" y="2243"/>
                  </a:cubicBezTo>
                  <a:cubicBezTo>
                    <a:pt x="2360" y="2243"/>
                    <a:pt x="2385" y="2155"/>
                    <a:pt x="2393" y="2155"/>
                  </a:cubicBezTo>
                  <a:cubicBezTo>
                    <a:pt x="2418" y="2266"/>
                    <a:pt x="2421" y="2441"/>
                    <a:pt x="2363" y="2801"/>
                  </a:cubicBezTo>
                  <a:cubicBezTo>
                    <a:pt x="2355" y="2801"/>
                    <a:pt x="2356" y="2530"/>
                    <a:pt x="2348" y="2530"/>
                  </a:cubicBezTo>
                  <a:close/>
                  <a:moveTo>
                    <a:pt x="1963" y="1947"/>
                  </a:moveTo>
                  <a:lnTo>
                    <a:pt x="1963" y="1947"/>
                  </a:lnTo>
                  <a:lnTo>
                    <a:pt x="1963" y="1714"/>
                  </a:lnTo>
                  <a:cubicBezTo>
                    <a:pt x="2046" y="1773"/>
                    <a:pt x="2058" y="2237"/>
                    <a:pt x="1994" y="2410"/>
                  </a:cubicBezTo>
                  <a:cubicBezTo>
                    <a:pt x="1983" y="2330"/>
                    <a:pt x="1975" y="2265"/>
                    <a:pt x="1964" y="2201"/>
                  </a:cubicBezTo>
                  <a:cubicBezTo>
                    <a:pt x="1954" y="2139"/>
                    <a:pt x="1941" y="2077"/>
                    <a:pt x="1920" y="2015"/>
                  </a:cubicBezTo>
                  <a:cubicBezTo>
                    <a:pt x="1852" y="2101"/>
                    <a:pt x="1845" y="2202"/>
                    <a:pt x="1833" y="2301"/>
                  </a:cubicBezTo>
                  <a:cubicBezTo>
                    <a:pt x="1807" y="2518"/>
                    <a:pt x="1826" y="2688"/>
                    <a:pt x="1875" y="2842"/>
                  </a:cubicBezTo>
                  <a:cubicBezTo>
                    <a:pt x="1873" y="2865"/>
                    <a:pt x="1725" y="3128"/>
                    <a:pt x="1713" y="3170"/>
                  </a:cubicBezTo>
                  <a:cubicBezTo>
                    <a:pt x="1715" y="3121"/>
                    <a:pt x="1667" y="3139"/>
                    <a:pt x="1670" y="3083"/>
                  </a:cubicBezTo>
                  <a:cubicBezTo>
                    <a:pt x="1682" y="2872"/>
                    <a:pt x="1739" y="2546"/>
                    <a:pt x="1744" y="2379"/>
                  </a:cubicBezTo>
                  <a:cubicBezTo>
                    <a:pt x="1747" y="2261"/>
                    <a:pt x="1762" y="2150"/>
                    <a:pt x="1761" y="2032"/>
                  </a:cubicBezTo>
                  <a:cubicBezTo>
                    <a:pt x="1760" y="1989"/>
                    <a:pt x="1753" y="1946"/>
                    <a:pt x="1741" y="1904"/>
                  </a:cubicBezTo>
                  <a:cubicBezTo>
                    <a:pt x="1736" y="1887"/>
                    <a:pt x="1712" y="1875"/>
                    <a:pt x="1697" y="1861"/>
                  </a:cubicBezTo>
                  <a:cubicBezTo>
                    <a:pt x="1685" y="1881"/>
                    <a:pt x="1665" y="1901"/>
                    <a:pt x="1663" y="1922"/>
                  </a:cubicBezTo>
                  <a:cubicBezTo>
                    <a:pt x="1653" y="2028"/>
                    <a:pt x="1648" y="2135"/>
                    <a:pt x="1641" y="2241"/>
                  </a:cubicBezTo>
                  <a:cubicBezTo>
                    <a:pt x="1633" y="2343"/>
                    <a:pt x="1611" y="2664"/>
                    <a:pt x="1584" y="2750"/>
                  </a:cubicBezTo>
                  <a:cubicBezTo>
                    <a:pt x="1564" y="2559"/>
                    <a:pt x="1613" y="1911"/>
                    <a:pt x="1668" y="1732"/>
                  </a:cubicBezTo>
                  <a:lnTo>
                    <a:pt x="1900" y="1732"/>
                  </a:lnTo>
                  <a:cubicBezTo>
                    <a:pt x="1914" y="1803"/>
                    <a:pt x="1927" y="1875"/>
                    <a:pt x="1941" y="1946"/>
                  </a:cubicBezTo>
                  <a:cubicBezTo>
                    <a:pt x="1948" y="1947"/>
                    <a:pt x="1956" y="1947"/>
                    <a:pt x="1963" y="1947"/>
                  </a:cubicBezTo>
                  <a:close/>
                  <a:moveTo>
                    <a:pt x="1891" y="1255"/>
                  </a:moveTo>
                  <a:lnTo>
                    <a:pt x="1891" y="1255"/>
                  </a:lnTo>
                  <a:cubicBezTo>
                    <a:pt x="1959" y="1345"/>
                    <a:pt x="1856" y="1398"/>
                    <a:pt x="1844" y="1471"/>
                  </a:cubicBezTo>
                  <a:cubicBezTo>
                    <a:pt x="1838" y="1468"/>
                    <a:pt x="1833" y="1465"/>
                    <a:pt x="1827" y="1462"/>
                  </a:cubicBezTo>
                  <a:cubicBezTo>
                    <a:pt x="1794" y="1492"/>
                    <a:pt x="1754" y="1517"/>
                    <a:pt x="1729" y="1552"/>
                  </a:cubicBezTo>
                  <a:cubicBezTo>
                    <a:pt x="1701" y="1589"/>
                    <a:pt x="1681" y="1618"/>
                    <a:pt x="1627" y="1615"/>
                  </a:cubicBezTo>
                  <a:cubicBezTo>
                    <a:pt x="1594" y="1613"/>
                    <a:pt x="1559" y="1633"/>
                    <a:pt x="1510" y="1647"/>
                  </a:cubicBezTo>
                  <a:cubicBezTo>
                    <a:pt x="1493" y="1577"/>
                    <a:pt x="1477" y="1506"/>
                    <a:pt x="1460" y="1436"/>
                  </a:cubicBezTo>
                  <a:cubicBezTo>
                    <a:pt x="1456" y="1434"/>
                    <a:pt x="1452" y="1433"/>
                    <a:pt x="1448" y="1431"/>
                  </a:cubicBezTo>
                  <a:cubicBezTo>
                    <a:pt x="1442" y="1462"/>
                    <a:pt x="1435" y="1493"/>
                    <a:pt x="1431" y="1524"/>
                  </a:cubicBezTo>
                  <a:cubicBezTo>
                    <a:pt x="1428" y="1558"/>
                    <a:pt x="1428" y="1592"/>
                    <a:pt x="1426" y="1625"/>
                  </a:cubicBezTo>
                  <a:cubicBezTo>
                    <a:pt x="1418" y="1627"/>
                    <a:pt x="1409" y="1628"/>
                    <a:pt x="1401" y="1629"/>
                  </a:cubicBezTo>
                  <a:cubicBezTo>
                    <a:pt x="1387" y="1593"/>
                    <a:pt x="1372" y="1558"/>
                    <a:pt x="1360" y="1521"/>
                  </a:cubicBezTo>
                  <a:cubicBezTo>
                    <a:pt x="1351" y="1491"/>
                    <a:pt x="1353" y="1455"/>
                    <a:pt x="1337" y="1431"/>
                  </a:cubicBezTo>
                  <a:cubicBezTo>
                    <a:pt x="1275" y="1341"/>
                    <a:pt x="1346" y="1271"/>
                    <a:pt x="1355" y="1191"/>
                  </a:cubicBezTo>
                  <a:cubicBezTo>
                    <a:pt x="1367" y="1183"/>
                    <a:pt x="1379" y="1175"/>
                    <a:pt x="1391" y="1166"/>
                  </a:cubicBezTo>
                  <a:cubicBezTo>
                    <a:pt x="1391" y="1166"/>
                    <a:pt x="1463" y="1144"/>
                    <a:pt x="1542" y="1170"/>
                  </a:cubicBezTo>
                  <a:cubicBezTo>
                    <a:pt x="1572" y="1225"/>
                    <a:pt x="1604" y="1261"/>
                    <a:pt x="1626" y="1312"/>
                  </a:cubicBezTo>
                  <a:cubicBezTo>
                    <a:pt x="1649" y="1364"/>
                    <a:pt x="1665" y="1419"/>
                    <a:pt x="1684" y="1474"/>
                  </a:cubicBezTo>
                  <a:cubicBezTo>
                    <a:pt x="1695" y="1466"/>
                    <a:pt x="1701" y="1464"/>
                    <a:pt x="1701" y="1462"/>
                  </a:cubicBezTo>
                  <a:cubicBezTo>
                    <a:pt x="1708" y="1401"/>
                    <a:pt x="1621" y="1191"/>
                    <a:pt x="1578" y="1153"/>
                  </a:cubicBezTo>
                  <a:cubicBezTo>
                    <a:pt x="1538" y="1118"/>
                    <a:pt x="1503" y="1118"/>
                    <a:pt x="1463" y="1122"/>
                  </a:cubicBezTo>
                  <a:cubicBezTo>
                    <a:pt x="1446" y="1124"/>
                    <a:pt x="1446" y="1116"/>
                    <a:pt x="1415" y="1122"/>
                  </a:cubicBezTo>
                  <a:cubicBezTo>
                    <a:pt x="1401" y="1125"/>
                    <a:pt x="1350" y="1134"/>
                    <a:pt x="1341" y="1155"/>
                  </a:cubicBezTo>
                  <a:cubicBezTo>
                    <a:pt x="1322" y="1198"/>
                    <a:pt x="1311" y="1244"/>
                    <a:pt x="1282" y="1284"/>
                  </a:cubicBezTo>
                  <a:cubicBezTo>
                    <a:pt x="1287" y="1257"/>
                    <a:pt x="1287" y="1226"/>
                    <a:pt x="1298" y="1201"/>
                  </a:cubicBezTo>
                  <a:cubicBezTo>
                    <a:pt x="1318" y="1156"/>
                    <a:pt x="1338" y="1084"/>
                    <a:pt x="1372" y="1075"/>
                  </a:cubicBezTo>
                  <a:cubicBezTo>
                    <a:pt x="1463" y="1051"/>
                    <a:pt x="1568" y="1027"/>
                    <a:pt x="1630" y="1142"/>
                  </a:cubicBezTo>
                  <a:cubicBezTo>
                    <a:pt x="1667" y="1210"/>
                    <a:pt x="1709" y="1275"/>
                    <a:pt x="1744" y="1334"/>
                  </a:cubicBezTo>
                  <a:cubicBezTo>
                    <a:pt x="1793" y="1220"/>
                    <a:pt x="1849" y="1089"/>
                    <a:pt x="1913" y="940"/>
                  </a:cubicBezTo>
                  <a:cubicBezTo>
                    <a:pt x="1946" y="1040"/>
                    <a:pt x="1934" y="1184"/>
                    <a:pt x="1898" y="1243"/>
                  </a:cubicBezTo>
                  <a:cubicBezTo>
                    <a:pt x="1896" y="1247"/>
                    <a:pt x="1890" y="1253"/>
                    <a:pt x="1891" y="1255"/>
                  </a:cubicBezTo>
                  <a:close/>
                  <a:moveTo>
                    <a:pt x="2058" y="546"/>
                  </a:moveTo>
                  <a:lnTo>
                    <a:pt x="2058" y="546"/>
                  </a:lnTo>
                  <a:cubicBezTo>
                    <a:pt x="2052" y="596"/>
                    <a:pt x="2037" y="624"/>
                    <a:pt x="1980" y="612"/>
                  </a:cubicBezTo>
                  <a:cubicBezTo>
                    <a:pt x="1759" y="567"/>
                    <a:pt x="1532" y="552"/>
                    <a:pt x="1307" y="564"/>
                  </a:cubicBezTo>
                  <a:cubicBezTo>
                    <a:pt x="1306" y="564"/>
                    <a:pt x="1305" y="564"/>
                    <a:pt x="1305" y="564"/>
                  </a:cubicBezTo>
                  <a:cubicBezTo>
                    <a:pt x="1305" y="562"/>
                    <a:pt x="1305" y="559"/>
                    <a:pt x="1305" y="552"/>
                  </a:cubicBezTo>
                  <a:cubicBezTo>
                    <a:pt x="1301" y="526"/>
                    <a:pt x="1293" y="511"/>
                    <a:pt x="1290" y="486"/>
                  </a:cubicBezTo>
                  <a:cubicBezTo>
                    <a:pt x="1425" y="434"/>
                    <a:pt x="1877" y="472"/>
                    <a:pt x="2058" y="546"/>
                  </a:cubicBezTo>
                  <a:close/>
                  <a:moveTo>
                    <a:pt x="2007" y="459"/>
                  </a:moveTo>
                  <a:lnTo>
                    <a:pt x="2007" y="459"/>
                  </a:lnTo>
                  <a:cubicBezTo>
                    <a:pt x="1999" y="456"/>
                    <a:pt x="1991" y="452"/>
                    <a:pt x="1983" y="448"/>
                  </a:cubicBezTo>
                  <a:cubicBezTo>
                    <a:pt x="2004" y="401"/>
                    <a:pt x="2025" y="355"/>
                    <a:pt x="2046" y="308"/>
                  </a:cubicBezTo>
                  <a:cubicBezTo>
                    <a:pt x="2091" y="381"/>
                    <a:pt x="2072" y="429"/>
                    <a:pt x="2007" y="459"/>
                  </a:cubicBezTo>
                  <a:close/>
                  <a:moveTo>
                    <a:pt x="1938" y="319"/>
                  </a:moveTo>
                  <a:lnTo>
                    <a:pt x="1938" y="319"/>
                  </a:lnTo>
                  <a:cubicBezTo>
                    <a:pt x="1945" y="319"/>
                    <a:pt x="1952" y="320"/>
                    <a:pt x="1959" y="320"/>
                  </a:cubicBezTo>
                  <a:cubicBezTo>
                    <a:pt x="1957" y="364"/>
                    <a:pt x="1955" y="408"/>
                    <a:pt x="1953" y="458"/>
                  </a:cubicBezTo>
                  <a:cubicBezTo>
                    <a:pt x="1925" y="455"/>
                    <a:pt x="1903" y="453"/>
                    <a:pt x="1870" y="450"/>
                  </a:cubicBezTo>
                  <a:cubicBezTo>
                    <a:pt x="1895" y="401"/>
                    <a:pt x="1917" y="360"/>
                    <a:pt x="1938" y="319"/>
                  </a:cubicBezTo>
                  <a:close/>
                  <a:moveTo>
                    <a:pt x="1817" y="441"/>
                  </a:moveTo>
                  <a:lnTo>
                    <a:pt x="1817" y="441"/>
                  </a:lnTo>
                  <a:cubicBezTo>
                    <a:pt x="1759" y="367"/>
                    <a:pt x="1763" y="334"/>
                    <a:pt x="1838" y="257"/>
                  </a:cubicBezTo>
                  <a:cubicBezTo>
                    <a:pt x="1898" y="326"/>
                    <a:pt x="1865" y="384"/>
                    <a:pt x="1817" y="441"/>
                  </a:cubicBezTo>
                  <a:close/>
                  <a:moveTo>
                    <a:pt x="1654" y="421"/>
                  </a:moveTo>
                  <a:lnTo>
                    <a:pt x="1654" y="421"/>
                  </a:lnTo>
                  <a:cubicBezTo>
                    <a:pt x="1673" y="363"/>
                    <a:pt x="1689" y="312"/>
                    <a:pt x="1705" y="261"/>
                  </a:cubicBezTo>
                  <a:cubicBezTo>
                    <a:pt x="1709" y="261"/>
                    <a:pt x="1714" y="261"/>
                    <a:pt x="1719" y="262"/>
                  </a:cubicBezTo>
                  <a:cubicBezTo>
                    <a:pt x="1725" y="313"/>
                    <a:pt x="1731" y="365"/>
                    <a:pt x="1737" y="421"/>
                  </a:cubicBezTo>
                  <a:lnTo>
                    <a:pt x="1654" y="421"/>
                  </a:lnTo>
                  <a:close/>
                  <a:moveTo>
                    <a:pt x="1576" y="422"/>
                  </a:moveTo>
                  <a:lnTo>
                    <a:pt x="1576" y="422"/>
                  </a:lnTo>
                  <a:cubicBezTo>
                    <a:pt x="1511" y="371"/>
                    <a:pt x="1517" y="328"/>
                    <a:pt x="1605" y="223"/>
                  </a:cubicBezTo>
                  <a:cubicBezTo>
                    <a:pt x="1662" y="305"/>
                    <a:pt x="1652" y="364"/>
                    <a:pt x="1576" y="422"/>
                  </a:cubicBezTo>
                  <a:close/>
                  <a:moveTo>
                    <a:pt x="1420" y="423"/>
                  </a:moveTo>
                  <a:lnTo>
                    <a:pt x="1420" y="423"/>
                  </a:lnTo>
                  <a:cubicBezTo>
                    <a:pt x="1428" y="375"/>
                    <a:pt x="1434" y="329"/>
                    <a:pt x="1441" y="284"/>
                  </a:cubicBezTo>
                  <a:cubicBezTo>
                    <a:pt x="1447" y="283"/>
                    <a:pt x="1453" y="283"/>
                    <a:pt x="1459" y="282"/>
                  </a:cubicBezTo>
                  <a:cubicBezTo>
                    <a:pt x="1476" y="327"/>
                    <a:pt x="1493" y="372"/>
                    <a:pt x="1512" y="423"/>
                  </a:cubicBezTo>
                  <a:lnTo>
                    <a:pt x="1420" y="423"/>
                  </a:lnTo>
                  <a:close/>
                  <a:moveTo>
                    <a:pt x="1334" y="256"/>
                  </a:moveTo>
                  <a:lnTo>
                    <a:pt x="1334" y="256"/>
                  </a:lnTo>
                  <a:cubicBezTo>
                    <a:pt x="1377" y="306"/>
                    <a:pt x="1425" y="352"/>
                    <a:pt x="1365" y="424"/>
                  </a:cubicBezTo>
                  <a:cubicBezTo>
                    <a:pt x="1299" y="396"/>
                    <a:pt x="1294" y="370"/>
                    <a:pt x="1334" y="256"/>
                  </a:cubicBezTo>
                  <a:close/>
                  <a:moveTo>
                    <a:pt x="1279" y="832"/>
                  </a:moveTo>
                  <a:lnTo>
                    <a:pt x="1279" y="832"/>
                  </a:lnTo>
                  <a:cubicBezTo>
                    <a:pt x="1298" y="828"/>
                    <a:pt x="1359" y="812"/>
                    <a:pt x="1365" y="832"/>
                  </a:cubicBezTo>
                  <a:cubicBezTo>
                    <a:pt x="1370" y="852"/>
                    <a:pt x="1363" y="868"/>
                    <a:pt x="1349" y="868"/>
                  </a:cubicBezTo>
                  <a:cubicBezTo>
                    <a:pt x="1333" y="867"/>
                    <a:pt x="1308" y="868"/>
                    <a:pt x="1290" y="868"/>
                  </a:cubicBezTo>
                  <a:cubicBezTo>
                    <a:pt x="1290" y="863"/>
                    <a:pt x="1278" y="837"/>
                    <a:pt x="1279" y="832"/>
                  </a:cubicBezTo>
                  <a:close/>
                  <a:moveTo>
                    <a:pt x="1285" y="1103"/>
                  </a:moveTo>
                  <a:lnTo>
                    <a:pt x="1285" y="1103"/>
                  </a:lnTo>
                  <a:cubicBezTo>
                    <a:pt x="1278" y="1063"/>
                    <a:pt x="1285" y="1004"/>
                    <a:pt x="1279" y="965"/>
                  </a:cubicBezTo>
                  <a:lnTo>
                    <a:pt x="1272" y="914"/>
                  </a:lnTo>
                  <a:cubicBezTo>
                    <a:pt x="1450" y="862"/>
                    <a:pt x="1343" y="1048"/>
                    <a:pt x="1285" y="1103"/>
                  </a:cubicBezTo>
                  <a:close/>
                  <a:moveTo>
                    <a:pt x="1285" y="743"/>
                  </a:moveTo>
                  <a:lnTo>
                    <a:pt x="1285" y="743"/>
                  </a:lnTo>
                  <a:cubicBezTo>
                    <a:pt x="1293" y="739"/>
                    <a:pt x="1360" y="753"/>
                    <a:pt x="1371" y="764"/>
                  </a:cubicBezTo>
                  <a:cubicBezTo>
                    <a:pt x="1354" y="778"/>
                    <a:pt x="1271" y="750"/>
                    <a:pt x="1285" y="743"/>
                  </a:cubicBezTo>
                  <a:close/>
                  <a:moveTo>
                    <a:pt x="1284" y="714"/>
                  </a:moveTo>
                  <a:lnTo>
                    <a:pt x="1284" y="714"/>
                  </a:lnTo>
                  <a:cubicBezTo>
                    <a:pt x="1290" y="683"/>
                    <a:pt x="1295" y="651"/>
                    <a:pt x="1304" y="603"/>
                  </a:cubicBezTo>
                  <a:cubicBezTo>
                    <a:pt x="1484" y="597"/>
                    <a:pt x="1642" y="597"/>
                    <a:pt x="1844" y="632"/>
                  </a:cubicBezTo>
                  <a:cubicBezTo>
                    <a:pt x="1861" y="633"/>
                    <a:pt x="1886" y="672"/>
                    <a:pt x="1889" y="696"/>
                  </a:cubicBezTo>
                  <a:cubicBezTo>
                    <a:pt x="1913" y="895"/>
                    <a:pt x="1832" y="1066"/>
                    <a:pt x="1739" y="1225"/>
                  </a:cubicBezTo>
                  <a:cubicBezTo>
                    <a:pt x="1665" y="1137"/>
                    <a:pt x="1591" y="1050"/>
                    <a:pt x="1517" y="962"/>
                  </a:cubicBezTo>
                  <a:cubicBezTo>
                    <a:pt x="1512" y="964"/>
                    <a:pt x="1508" y="966"/>
                    <a:pt x="1504" y="968"/>
                  </a:cubicBezTo>
                  <a:cubicBezTo>
                    <a:pt x="1507" y="981"/>
                    <a:pt x="1510" y="995"/>
                    <a:pt x="1515" y="1013"/>
                  </a:cubicBezTo>
                  <a:cubicBezTo>
                    <a:pt x="1476" y="1020"/>
                    <a:pt x="1440" y="1026"/>
                    <a:pt x="1401" y="1032"/>
                  </a:cubicBezTo>
                  <a:cubicBezTo>
                    <a:pt x="1407" y="964"/>
                    <a:pt x="1417" y="898"/>
                    <a:pt x="1417" y="832"/>
                  </a:cubicBezTo>
                  <a:cubicBezTo>
                    <a:pt x="1417" y="753"/>
                    <a:pt x="1392" y="734"/>
                    <a:pt x="1284" y="714"/>
                  </a:cubicBezTo>
                  <a:close/>
                  <a:moveTo>
                    <a:pt x="2035" y="788"/>
                  </a:moveTo>
                  <a:lnTo>
                    <a:pt x="2035" y="788"/>
                  </a:lnTo>
                  <a:cubicBezTo>
                    <a:pt x="2016" y="832"/>
                    <a:pt x="1988" y="892"/>
                    <a:pt x="1931" y="905"/>
                  </a:cubicBezTo>
                  <a:cubicBezTo>
                    <a:pt x="1931" y="866"/>
                    <a:pt x="1944" y="771"/>
                    <a:pt x="1944" y="652"/>
                  </a:cubicBezTo>
                  <a:cubicBezTo>
                    <a:pt x="1979" y="662"/>
                    <a:pt x="2002" y="665"/>
                    <a:pt x="2045" y="677"/>
                  </a:cubicBezTo>
                  <a:cubicBezTo>
                    <a:pt x="2045" y="698"/>
                    <a:pt x="2058" y="734"/>
                    <a:pt x="2035" y="788"/>
                  </a:cubicBezTo>
                  <a:close/>
                  <a:moveTo>
                    <a:pt x="1528" y="2185"/>
                  </a:moveTo>
                  <a:lnTo>
                    <a:pt x="1528" y="2185"/>
                  </a:lnTo>
                  <a:cubicBezTo>
                    <a:pt x="1533" y="2149"/>
                    <a:pt x="1539" y="2114"/>
                    <a:pt x="1543" y="2079"/>
                  </a:cubicBezTo>
                  <a:cubicBezTo>
                    <a:pt x="1547" y="2043"/>
                    <a:pt x="1548" y="2007"/>
                    <a:pt x="1554" y="1972"/>
                  </a:cubicBezTo>
                  <a:cubicBezTo>
                    <a:pt x="1560" y="1935"/>
                    <a:pt x="1572" y="1900"/>
                    <a:pt x="1592" y="1866"/>
                  </a:cubicBezTo>
                  <a:cubicBezTo>
                    <a:pt x="1579" y="2192"/>
                    <a:pt x="1518" y="2516"/>
                    <a:pt x="1574" y="2842"/>
                  </a:cubicBezTo>
                  <a:cubicBezTo>
                    <a:pt x="1581" y="2843"/>
                    <a:pt x="1588" y="2845"/>
                    <a:pt x="1595" y="2846"/>
                  </a:cubicBezTo>
                  <a:cubicBezTo>
                    <a:pt x="1607" y="2795"/>
                    <a:pt x="1624" y="2745"/>
                    <a:pt x="1629" y="2693"/>
                  </a:cubicBezTo>
                  <a:cubicBezTo>
                    <a:pt x="1646" y="2518"/>
                    <a:pt x="1659" y="2343"/>
                    <a:pt x="1674" y="2168"/>
                  </a:cubicBezTo>
                  <a:cubicBezTo>
                    <a:pt x="1677" y="2140"/>
                    <a:pt x="1699" y="1998"/>
                    <a:pt x="1713" y="1972"/>
                  </a:cubicBezTo>
                  <a:cubicBezTo>
                    <a:pt x="1731" y="2359"/>
                    <a:pt x="1676" y="2856"/>
                    <a:pt x="1598" y="3234"/>
                  </a:cubicBezTo>
                  <a:cubicBezTo>
                    <a:pt x="1553" y="2887"/>
                    <a:pt x="1477" y="2618"/>
                    <a:pt x="1427" y="2307"/>
                  </a:cubicBezTo>
                  <a:cubicBezTo>
                    <a:pt x="1403" y="2159"/>
                    <a:pt x="1361" y="2014"/>
                    <a:pt x="1354" y="1863"/>
                  </a:cubicBezTo>
                  <a:cubicBezTo>
                    <a:pt x="1248" y="1932"/>
                    <a:pt x="1327" y="2188"/>
                    <a:pt x="1299" y="2264"/>
                  </a:cubicBezTo>
                  <a:cubicBezTo>
                    <a:pt x="1275" y="2204"/>
                    <a:pt x="1167" y="2066"/>
                    <a:pt x="1209" y="1919"/>
                  </a:cubicBezTo>
                  <a:cubicBezTo>
                    <a:pt x="1238" y="1816"/>
                    <a:pt x="1258" y="1691"/>
                    <a:pt x="1312" y="1609"/>
                  </a:cubicBezTo>
                  <a:cubicBezTo>
                    <a:pt x="1398" y="1645"/>
                    <a:pt x="1397" y="1709"/>
                    <a:pt x="1397" y="1826"/>
                  </a:cubicBezTo>
                  <a:cubicBezTo>
                    <a:pt x="1397" y="1855"/>
                    <a:pt x="1404" y="1883"/>
                    <a:pt x="1407" y="1912"/>
                  </a:cubicBezTo>
                  <a:cubicBezTo>
                    <a:pt x="1413" y="1911"/>
                    <a:pt x="1419" y="1911"/>
                    <a:pt x="1425" y="1910"/>
                  </a:cubicBezTo>
                  <a:cubicBezTo>
                    <a:pt x="1430" y="1856"/>
                    <a:pt x="1426" y="1785"/>
                    <a:pt x="1431" y="1725"/>
                  </a:cubicBezTo>
                  <a:cubicBezTo>
                    <a:pt x="1479" y="1725"/>
                    <a:pt x="1531" y="1709"/>
                    <a:pt x="1574" y="1709"/>
                  </a:cubicBezTo>
                  <a:cubicBezTo>
                    <a:pt x="1541" y="1855"/>
                    <a:pt x="1458" y="2029"/>
                    <a:pt x="1528" y="2185"/>
                  </a:cubicBezTo>
                  <a:close/>
                  <a:moveTo>
                    <a:pt x="752" y="3617"/>
                  </a:moveTo>
                  <a:lnTo>
                    <a:pt x="752" y="3617"/>
                  </a:lnTo>
                  <a:cubicBezTo>
                    <a:pt x="497" y="3272"/>
                    <a:pt x="497" y="3204"/>
                    <a:pt x="644" y="3042"/>
                  </a:cubicBezTo>
                  <a:cubicBezTo>
                    <a:pt x="663" y="3094"/>
                    <a:pt x="654" y="3288"/>
                    <a:pt x="662" y="3325"/>
                  </a:cubicBezTo>
                  <a:cubicBezTo>
                    <a:pt x="685" y="3432"/>
                    <a:pt x="779" y="3550"/>
                    <a:pt x="885" y="3565"/>
                  </a:cubicBezTo>
                  <a:cubicBezTo>
                    <a:pt x="947" y="3574"/>
                    <a:pt x="1009" y="3572"/>
                    <a:pt x="1071" y="3587"/>
                  </a:cubicBezTo>
                  <a:cubicBezTo>
                    <a:pt x="1093" y="3593"/>
                    <a:pt x="1139" y="3558"/>
                    <a:pt x="1280" y="3558"/>
                  </a:cubicBezTo>
                  <a:cubicBezTo>
                    <a:pt x="1376" y="3538"/>
                    <a:pt x="1330" y="3573"/>
                    <a:pt x="1425" y="3551"/>
                  </a:cubicBezTo>
                  <a:cubicBezTo>
                    <a:pt x="1248" y="3694"/>
                    <a:pt x="1044" y="3749"/>
                    <a:pt x="823" y="3753"/>
                  </a:cubicBezTo>
                  <a:cubicBezTo>
                    <a:pt x="805" y="3753"/>
                    <a:pt x="783" y="3738"/>
                    <a:pt x="770" y="3724"/>
                  </a:cubicBezTo>
                  <a:cubicBezTo>
                    <a:pt x="737" y="3686"/>
                    <a:pt x="708" y="3645"/>
                    <a:pt x="670" y="3596"/>
                  </a:cubicBezTo>
                  <a:cubicBezTo>
                    <a:pt x="700" y="3603"/>
                    <a:pt x="719" y="3608"/>
                    <a:pt x="752" y="3617"/>
                  </a:cubicBezTo>
                  <a:close/>
                  <a:moveTo>
                    <a:pt x="1165" y="2885"/>
                  </a:moveTo>
                  <a:lnTo>
                    <a:pt x="1165" y="2885"/>
                  </a:lnTo>
                  <a:cubicBezTo>
                    <a:pt x="1191" y="2843"/>
                    <a:pt x="1266" y="2863"/>
                    <a:pt x="1290" y="2940"/>
                  </a:cubicBezTo>
                  <a:cubicBezTo>
                    <a:pt x="1341" y="3104"/>
                    <a:pt x="1429" y="3433"/>
                    <a:pt x="1400" y="3517"/>
                  </a:cubicBezTo>
                  <a:cubicBezTo>
                    <a:pt x="1293" y="3323"/>
                    <a:pt x="1236" y="3090"/>
                    <a:pt x="1165" y="2885"/>
                  </a:cubicBezTo>
                  <a:close/>
                  <a:moveTo>
                    <a:pt x="1171" y="3032"/>
                  </a:moveTo>
                  <a:lnTo>
                    <a:pt x="1171" y="3032"/>
                  </a:lnTo>
                  <a:cubicBezTo>
                    <a:pt x="1207" y="3144"/>
                    <a:pt x="1243" y="3256"/>
                    <a:pt x="1285" y="3383"/>
                  </a:cubicBezTo>
                  <a:cubicBezTo>
                    <a:pt x="1191" y="3395"/>
                    <a:pt x="1113" y="3405"/>
                    <a:pt x="1034" y="3414"/>
                  </a:cubicBezTo>
                  <a:cubicBezTo>
                    <a:pt x="972" y="3246"/>
                    <a:pt x="1126" y="3161"/>
                    <a:pt x="1171" y="3032"/>
                  </a:cubicBezTo>
                  <a:close/>
                  <a:moveTo>
                    <a:pt x="694" y="3243"/>
                  </a:moveTo>
                  <a:lnTo>
                    <a:pt x="694" y="3243"/>
                  </a:lnTo>
                  <a:cubicBezTo>
                    <a:pt x="691" y="3133"/>
                    <a:pt x="704" y="3016"/>
                    <a:pt x="737" y="2911"/>
                  </a:cubicBezTo>
                  <a:cubicBezTo>
                    <a:pt x="797" y="2720"/>
                    <a:pt x="877" y="2535"/>
                    <a:pt x="954" y="2333"/>
                  </a:cubicBezTo>
                  <a:cubicBezTo>
                    <a:pt x="974" y="2390"/>
                    <a:pt x="990" y="2437"/>
                    <a:pt x="1010" y="2492"/>
                  </a:cubicBezTo>
                  <a:cubicBezTo>
                    <a:pt x="921" y="2548"/>
                    <a:pt x="895" y="2603"/>
                    <a:pt x="898" y="2688"/>
                  </a:cubicBezTo>
                  <a:cubicBezTo>
                    <a:pt x="901" y="2809"/>
                    <a:pt x="871" y="2921"/>
                    <a:pt x="828" y="3032"/>
                  </a:cubicBezTo>
                  <a:cubicBezTo>
                    <a:pt x="807" y="3087"/>
                    <a:pt x="794" y="3147"/>
                    <a:pt x="783" y="3205"/>
                  </a:cubicBezTo>
                  <a:cubicBezTo>
                    <a:pt x="761" y="3326"/>
                    <a:pt x="879" y="3470"/>
                    <a:pt x="1001" y="3450"/>
                  </a:cubicBezTo>
                  <a:cubicBezTo>
                    <a:pt x="1076" y="3438"/>
                    <a:pt x="1153" y="3437"/>
                    <a:pt x="1230" y="3433"/>
                  </a:cubicBezTo>
                  <a:cubicBezTo>
                    <a:pt x="1255" y="3431"/>
                    <a:pt x="1281" y="3437"/>
                    <a:pt x="1307" y="3440"/>
                  </a:cubicBezTo>
                  <a:cubicBezTo>
                    <a:pt x="1306" y="3449"/>
                    <a:pt x="1306" y="3459"/>
                    <a:pt x="1306" y="3468"/>
                  </a:cubicBezTo>
                  <a:cubicBezTo>
                    <a:pt x="1194" y="3525"/>
                    <a:pt x="1074" y="3533"/>
                    <a:pt x="951" y="3518"/>
                  </a:cubicBezTo>
                  <a:cubicBezTo>
                    <a:pt x="774" y="3496"/>
                    <a:pt x="700" y="3425"/>
                    <a:pt x="694" y="3243"/>
                  </a:cubicBezTo>
                  <a:close/>
                  <a:moveTo>
                    <a:pt x="1137" y="2465"/>
                  </a:moveTo>
                  <a:lnTo>
                    <a:pt x="1137" y="2465"/>
                  </a:lnTo>
                  <a:cubicBezTo>
                    <a:pt x="1155" y="2458"/>
                    <a:pt x="1193" y="2481"/>
                    <a:pt x="1214" y="2496"/>
                  </a:cubicBezTo>
                  <a:cubicBezTo>
                    <a:pt x="1122" y="2480"/>
                    <a:pt x="1065" y="2559"/>
                    <a:pt x="993" y="2582"/>
                  </a:cubicBezTo>
                  <a:cubicBezTo>
                    <a:pt x="997" y="2591"/>
                    <a:pt x="997" y="2591"/>
                    <a:pt x="1001" y="2601"/>
                  </a:cubicBezTo>
                  <a:cubicBezTo>
                    <a:pt x="1050" y="2582"/>
                    <a:pt x="1098" y="2563"/>
                    <a:pt x="1164" y="2537"/>
                  </a:cubicBezTo>
                  <a:cubicBezTo>
                    <a:pt x="1213" y="2550"/>
                    <a:pt x="1201" y="2532"/>
                    <a:pt x="1229" y="2588"/>
                  </a:cubicBezTo>
                  <a:cubicBezTo>
                    <a:pt x="1208" y="2596"/>
                    <a:pt x="1150" y="2599"/>
                    <a:pt x="1103" y="2616"/>
                  </a:cubicBezTo>
                  <a:cubicBezTo>
                    <a:pt x="1067" y="2630"/>
                    <a:pt x="1030" y="2659"/>
                    <a:pt x="1010" y="2666"/>
                  </a:cubicBezTo>
                  <a:cubicBezTo>
                    <a:pt x="1010" y="2673"/>
                    <a:pt x="1011" y="2680"/>
                    <a:pt x="1011" y="2686"/>
                  </a:cubicBezTo>
                  <a:cubicBezTo>
                    <a:pt x="1040" y="2685"/>
                    <a:pt x="1076" y="2678"/>
                    <a:pt x="1096" y="2663"/>
                  </a:cubicBezTo>
                  <a:cubicBezTo>
                    <a:pt x="1164" y="2637"/>
                    <a:pt x="1203" y="2636"/>
                    <a:pt x="1237" y="2679"/>
                  </a:cubicBezTo>
                  <a:cubicBezTo>
                    <a:pt x="1251" y="2696"/>
                    <a:pt x="1254" y="2748"/>
                    <a:pt x="1264" y="2773"/>
                  </a:cubicBezTo>
                  <a:cubicBezTo>
                    <a:pt x="1210" y="2694"/>
                    <a:pt x="1143" y="2705"/>
                    <a:pt x="1074" y="2738"/>
                  </a:cubicBezTo>
                  <a:cubicBezTo>
                    <a:pt x="1061" y="2745"/>
                    <a:pt x="1051" y="2759"/>
                    <a:pt x="1040" y="2770"/>
                  </a:cubicBezTo>
                  <a:cubicBezTo>
                    <a:pt x="1053" y="2781"/>
                    <a:pt x="1087" y="2765"/>
                    <a:pt x="1103" y="2763"/>
                  </a:cubicBezTo>
                  <a:cubicBezTo>
                    <a:pt x="1162" y="2756"/>
                    <a:pt x="1159" y="2766"/>
                    <a:pt x="1175" y="2763"/>
                  </a:cubicBezTo>
                  <a:cubicBezTo>
                    <a:pt x="1222" y="2756"/>
                    <a:pt x="1249" y="2826"/>
                    <a:pt x="1267" y="2846"/>
                  </a:cubicBezTo>
                  <a:cubicBezTo>
                    <a:pt x="1245" y="2852"/>
                    <a:pt x="1201" y="2814"/>
                    <a:pt x="1150" y="2833"/>
                  </a:cubicBezTo>
                  <a:cubicBezTo>
                    <a:pt x="1121" y="2844"/>
                    <a:pt x="1090" y="2928"/>
                    <a:pt x="1100" y="2945"/>
                  </a:cubicBezTo>
                  <a:cubicBezTo>
                    <a:pt x="1143" y="3018"/>
                    <a:pt x="1101" y="3067"/>
                    <a:pt x="1065" y="3121"/>
                  </a:cubicBezTo>
                  <a:cubicBezTo>
                    <a:pt x="1026" y="3178"/>
                    <a:pt x="954" y="3263"/>
                    <a:pt x="939" y="3393"/>
                  </a:cubicBezTo>
                  <a:cubicBezTo>
                    <a:pt x="840" y="3365"/>
                    <a:pt x="798" y="3250"/>
                    <a:pt x="869" y="3077"/>
                  </a:cubicBezTo>
                  <a:cubicBezTo>
                    <a:pt x="896" y="2979"/>
                    <a:pt x="929" y="2939"/>
                    <a:pt x="932" y="2856"/>
                  </a:cubicBezTo>
                  <a:cubicBezTo>
                    <a:pt x="933" y="2832"/>
                    <a:pt x="927" y="2808"/>
                    <a:pt x="927" y="2784"/>
                  </a:cubicBezTo>
                  <a:cubicBezTo>
                    <a:pt x="923" y="2596"/>
                    <a:pt x="961" y="2536"/>
                    <a:pt x="1137" y="2465"/>
                  </a:cubicBezTo>
                  <a:close/>
                  <a:moveTo>
                    <a:pt x="1163" y="2214"/>
                  </a:moveTo>
                  <a:lnTo>
                    <a:pt x="1163" y="2214"/>
                  </a:lnTo>
                  <a:cubicBezTo>
                    <a:pt x="1170" y="2165"/>
                    <a:pt x="1165" y="2151"/>
                    <a:pt x="1191" y="2100"/>
                  </a:cubicBezTo>
                  <a:cubicBezTo>
                    <a:pt x="1227" y="2235"/>
                    <a:pt x="1229" y="2196"/>
                    <a:pt x="1316" y="2351"/>
                  </a:cubicBezTo>
                  <a:cubicBezTo>
                    <a:pt x="1330" y="2349"/>
                    <a:pt x="1344" y="2317"/>
                    <a:pt x="1343" y="2283"/>
                  </a:cubicBezTo>
                  <a:cubicBezTo>
                    <a:pt x="1334" y="2124"/>
                    <a:pt x="1335" y="2144"/>
                    <a:pt x="1325" y="1984"/>
                  </a:cubicBezTo>
                  <a:cubicBezTo>
                    <a:pt x="1418" y="2420"/>
                    <a:pt x="1457" y="2861"/>
                    <a:pt x="1472" y="3304"/>
                  </a:cubicBezTo>
                  <a:cubicBezTo>
                    <a:pt x="1465" y="3307"/>
                    <a:pt x="1459" y="3310"/>
                    <a:pt x="1453" y="3313"/>
                  </a:cubicBezTo>
                  <a:cubicBezTo>
                    <a:pt x="1438" y="3290"/>
                    <a:pt x="1417" y="3268"/>
                    <a:pt x="1411" y="3243"/>
                  </a:cubicBezTo>
                  <a:cubicBezTo>
                    <a:pt x="1381" y="3128"/>
                    <a:pt x="1353" y="3012"/>
                    <a:pt x="1329" y="2896"/>
                  </a:cubicBezTo>
                  <a:cubicBezTo>
                    <a:pt x="1312" y="2819"/>
                    <a:pt x="1303" y="2741"/>
                    <a:pt x="1289" y="2663"/>
                  </a:cubicBezTo>
                  <a:cubicBezTo>
                    <a:pt x="1278" y="2606"/>
                    <a:pt x="1267" y="2548"/>
                    <a:pt x="1253" y="2491"/>
                  </a:cubicBezTo>
                  <a:cubicBezTo>
                    <a:pt x="1248" y="2474"/>
                    <a:pt x="1238" y="2452"/>
                    <a:pt x="1223" y="2443"/>
                  </a:cubicBezTo>
                  <a:cubicBezTo>
                    <a:pt x="1127" y="2386"/>
                    <a:pt x="1149" y="2299"/>
                    <a:pt x="1163" y="2214"/>
                  </a:cubicBezTo>
                  <a:close/>
                  <a:moveTo>
                    <a:pt x="1441" y="3376"/>
                  </a:moveTo>
                  <a:lnTo>
                    <a:pt x="1441" y="3376"/>
                  </a:lnTo>
                  <a:cubicBezTo>
                    <a:pt x="1501" y="3356"/>
                    <a:pt x="1554" y="3297"/>
                    <a:pt x="1594" y="3284"/>
                  </a:cubicBezTo>
                  <a:cubicBezTo>
                    <a:pt x="1596" y="3287"/>
                    <a:pt x="1632" y="3212"/>
                    <a:pt x="1664" y="3194"/>
                  </a:cubicBezTo>
                  <a:cubicBezTo>
                    <a:pt x="1699" y="3174"/>
                    <a:pt x="1707" y="3192"/>
                    <a:pt x="1710" y="3195"/>
                  </a:cubicBezTo>
                  <a:cubicBezTo>
                    <a:pt x="1690" y="3208"/>
                    <a:pt x="1605" y="3422"/>
                    <a:pt x="1538" y="3520"/>
                  </a:cubicBezTo>
                  <a:cubicBezTo>
                    <a:pt x="1519" y="3548"/>
                    <a:pt x="1493" y="3612"/>
                    <a:pt x="1476" y="3615"/>
                  </a:cubicBezTo>
                  <a:cubicBezTo>
                    <a:pt x="1453" y="3619"/>
                    <a:pt x="1455" y="3581"/>
                    <a:pt x="1446" y="3585"/>
                  </a:cubicBezTo>
                  <a:cubicBezTo>
                    <a:pt x="1439" y="3589"/>
                    <a:pt x="1466" y="3396"/>
                    <a:pt x="1441" y="3376"/>
                  </a:cubicBezTo>
                  <a:close/>
                  <a:moveTo>
                    <a:pt x="1487" y="2772"/>
                  </a:moveTo>
                  <a:lnTo>
                    <a:pt x="1487" y="2772"/>
                  </a:lnTo>
                  <a:cubicBezTo>
                    <a:pt x="1494" y="2847"/>
                    <a:pt x="1560" y="3189"/>
                    <a:pt x="1567" y="3264"/>
                  </a:cubicBezTo>
                  <a:cubicBezTo>
                    <a:pt x="1557" y="3265"/>
                    <a:pt x="1516" y="3299"/>
                    <a:pt x="1506" y="3300"/>
                  </a:cubicBezTo>
                  <a:cubicBezTo>
                    <a:pt x="1501" y="3224"/>
                    <a:pt x="1497" y="3191"/>
                    <a:pt x="1491" y="3115"/>
                  </a:cubicBezTo>
                  <a:cubicBezTo>
                    <a:pt x="1499" y="3115"/>
                    <a:pt x="1479" y="2773"/>
                    <a:pt x="1487" y="2772"/>
                  </a:cubicBezTo>
                  <a:close/>
                  <a:moveTo>
                    <a:pt x="2075" y="1897"/>
                  </a:moveTo>
                  <a:lnTo>
                    <a:pt x="2075" y="1897"/>
                  </a:lnTo>
                  <a:cubicBezTo>
                    <a:pt x="2207" y="2032"/>
                    <a:pt x="2178" y="2612"/>
                    <a:pt x="2143" y="2792"/>
                  </a:cubicBezTo>
                  <a:cubicBezTo>
                    <a:pt x="2100" y="2773"/>
                    <a:pt x="2061" y="2746"/>
                    <a:pt x="2019" y="2738"/>
                  </a:cubicBezTo>
                  <a:cubicBezTo>
                    <a:pt x="1978" y="2730"/>
                    <a:pt x="1947" y="2744"/>
                    <a:pt x="1894" y="2812"/>
                  </a:cubicBezTo>
                  <a:cubicBezTo>
                    <a:pt x="1845" y="2609"/>
                    <a:pt x="1873" y="2295"/>
                    <a:pt x="1906" y="2112"/>
                  </a:cubicBezTo>
                  <a:cubicBezTo>
                    <a:pt x="1913" y="2111"/>
                    <a:pt x="1928" y="2198"/>
                    <a:pt x="1935" y="2197"/>
                  </a:cubicBezTo>
                  <a:cubicBezTo>
                    <a:pt x="1944" y="2354"/>
                    <a:pt x="1961" y="2510"/>
                    <a:pt x="1971" y="2667"/>
                  </a:cubicBezTo>
                  <a:cubicBezTo>
                    <a:pt x="1978" y="2670"/>
                    <a:pt x="1985" y="2672"/>
                    <a:pt x="1991" y="2675"/>
                  </a:cubicBezTo>
                  <a:cubicBezTo>
                    <a:pt x="2004" y="2639"/>
                    <a:pt x="2024" y="2604"/>
                    <a:pt x="2029" y="2567"/>
                  </a:cubicBezTo>
                  <a:cubicBezTo>
                    <a:pt x="2049" y="2390"/>
                    <a:pt x="2056" y="2077"/>
                    <a:pt x="2075" y="1897"/>
                  </a:cubicBezTo>
                  <a:close/>
                  <a:moveTo>
                    <a:pt x="2588" y="3742"/>
                  </a:moveTo>
                  <a:lnTo>
                    <a:pt x="2588" y="3742"/>
                  </a:lnTo>
                  <a:cubicBezTo>
                    <a:pt x="2669" y="3781"/>
                    <a:pt x="2700" y="3856"/>
                    <a:pt x="2698" y="3936"/>
                  </a:cubicBezTo>
                  <a:cubicBezTo>
                    <a:pt x="2693" y="4098"/>
                    <a:pt x="2677" y="4261"/>
                    <a:pt x="2664" y="4423"/>
                  </a:cubicBezTo>
                  <a:cubicBezTo>
                    <a:pt x="2662" y="4462"/>
                    <a:pt x="2657" y="4500"/>
                    <a:pt x="2647" y="4538"/>
                  </a:cubicBezTo>
                  <a:cubicBezTo>
                    <a:pt x="2585" y="4278"/>
                    <a:pt x="2691" y="4003"/>
                    <a:pt x="2588" y="3742"/>
                  </a:cubicBezTo>
                  <a:close/>
                  <a:moveTo>
                    <a:pt x="2507" y="3730"/>
                  </a:moveTo>
                  <a:lnTo>
                    <a:pt x="2507" y="3730"/>
                  </a:lnTo>
                  <a:cubicBezTo>
                    <a:pt x="2586" y="3789"/>
                    <a:pt x="2597" y="3883"/>
                    <a:pt x="2598" y="3977"/>
                  </a:cubicBezTo>
                  <a:cubicBezTo>
                    <a:pt x="2598" y="4143"/>
                    <a:pt x="2589" y="4309"/>
                    <a:pt x="2589" y="4475"/>
                  </a:cubicBezTo>
                  <a:cubicBezTo>
                    <a:pt x="2589" y="4561"/>
                    <a:pt x="2598" y="4647"/>
                    <a:pt x="2593" y="4737"/>
                  </a:cubicBezTo>
                  <a:cubicBezTo>
                    <a:pt x="2577" y="4673"/>
                    <a:pt x="2549" y="4610"/>
                    <a:pt x="2545" y="4545"/>
                  </a:cubicBezTo>
                  <a:cubicBezTo>
                    <a:pt x="2536" y="4380"/>
                    <a:pt x="2538" y="4214"/>
                    <a:pt x="2537" y="4048"/>
                  </a:cubicBezTo>
                  <a:cubicBezTo>
                    <a:pt x="2536" y="3993"/>
                    <a:pt x="2547" y="3937"/>
                    <a:pt x="2542" y="3882"/>
                  </a:cubicBezTo>
                  <a:cubicBezTo>
                    <a:pt x="2538" y="3831"/>
                    <a:pt x="2519" y="3780"/>
                    <a:pt x="2507" y="3730"/>
                  </a:cubicBezTo>
                  <a:close/>
                  <a:moveTo>
                    <a:pt x="2452" y="4108"/>
                  </a:moveTo>
                  <a:lnTo>
                    <a:pt x="2452" y="4108"/>
                  </a:lnTo>
                  <a:cubicBezTo>
                    <a:pt x="2525" y="4399"/>
                    <a:pt x="2444" y="4818"/>
                    <a:pt x="2433" y="5113"/>
                  </a:cubicBezTo>
                  <a:cubicBezTo>
                    <a:pt x="2416" y="4990"/>
                    <a:pt x="2405" y="4866"/>
                    <a:pt x="2382" y="4745"/>
                  </a:cubicBezTo>
                  <a:cubicBezTo>
                    <a:pt x="2361" y="4637"/>
                    <a:pt x="2339" y="4527"/>
                    <a:pt x="2297" y="4426"/>
                  </a:cubicBezTo>
                  <a:cubicBezTo>
                    <a:pt x="2263" y="4344"/>
                    <a:pt x="2378" y="4163"/>
                    <a:pt x="2452" y="4108"/>
                  </a:cubicBezTo>
                  <a:close/>
                  <a:moveTo>
                    <a:pt x="1753" y="4133"/>
                  </a:moveTo>
                  <a:lnTo>
                    <a:pt x="1753" y="4133"/>
                  </a:lnTo>
                  <a:cubicBezTo>
                    <a:pt x="1784" y="4154"/>
                    <a:pt x="1803" y="4168"/>
                    <a:pt x="1813" y="4174"/>
                  </a:cubicBezTo>
                  <a:cubicBezTo>
                    <a:pt x="1978" y="4138"/>
                    <a:pt x="2040" y="4017"/>
                    <a:pt x="2078" y="3871"/>
                  </a:cubicBezTo>
                  <a:cubicBezTo>
                    <a:pt x="2058" y="3867"/>
                    <a:pt x="2038" y="3864"/>
                    <a:pt x="2018" y="3861"/>
                  </a:cubicBezTo>
                  <a:cubicBezTo>
                    <a:pt x="2017" y="3837"/>
                    <a:pt x="2016" y="3817"/>
                    <a:pt x="2015" y="3796"/>
                  </a:cubicBezTo>
                  <a:cubicBezTo>
                    <a:pt x="1973" y="3819"/>
                    <a:pt x="1935" y="3839"/>
                    <a:pt x="1897" y="3859"/>
                  </a:cubicBezTo>
                  <a:cubicBezTo>
                    <a:pt x="1955" y="3732"/>
                    <a:pt x="2083" y="3729"/>
                    <a:pt x="2417" y="3836"/>
                  </a:cubicBezTo>
                  <a:cubicBezTo>
                    <a:pt x="2404" y="3806"/>
                    <a:pt x="2395" y="3785"/>
                    <a:pt x="2386" y="3764"/>
                  </a:cubicBezTo>
                  <a:cubicBezTo>
                    <a:pt x="2460" y="3747"/>
                    <a:pt x="2492" y="3770"/>
                    <a:pt x="2496" y="3836"/>
                  </a:cubicBezTo>
                  <a:cubicBezTo>
                    <a:pt x="2502" y="3925"/>
                    <a:pt x="2494" y="4003"/>
                    <a:pt x="2423" y="4071"/>
                  </a:cubicBezTo>
                  <a:cubicBezTo>
                    <a:pt x="2371" y="4120"/>
                    <a:pt x="2336" y="4186"/>
                    <a:pt x="2292" y="4243"/>
                  </a:cubicBezTo>
                  <a:cubicBezTo>
                    <a:pt x="2276" y="4264"/>
                    <a:pt x="2261" y="4279"/>
                    <a:pt x="2223" y="4263"/>
                  </a:cubicBezTo>
                  <a:cubicBezTo>
                    <a:pt x="2195" y="4250"/>
                    <a:pt x="2150" y="4275"/>
                    <a:pt x="2113" y="4281"/>
                  </a:cubicBezTo>
                  <a:cubicBezTo>
                    <a:pt x="2073" y="4289"/>
                    <a:pt x="2032" y="4295"/>
                    <a:pt x="1992" y="4302"/>
                  </a:cubicBezTo>
                  <a:cubicBezTo>
                    <a:pt x="1990" y="4293"/>
                    <a:pt x="1989" y="4284"/>
                    <a:pt x="1987" y="4275"/>
                  </a:cubicBezTo>
                  <a:cubicBezTo>
                    <a:pt x="2043" y="4263"/>
                    <a:pt x="2098" y="4251"/>
                    <a:pt x="2154" y="4239"/>
                  </a:cubicBezTo>
                  <a:cubicBezTo>
                    <a:pt x="2153" y="4234"/>
                    <a:pt x="2152" y="4228"/>
                    <a:pt x="2151" y="4223"/>
                  </a:cubicBezTo>
                  <a:cubicBezTo>
                    <a:pt x="2106" y="4230"/>
                    <a:pt x="2061" y="4235"/>
                    <a:pt x="2017" y="4245"/>
                  </a:cubicBezTo>
                  <a:cubicBezTo>
                    <a:pt x="1973" y="4255"/>
                    <a:pt x="1931" y="4270"/>
                    <a:pt x="1884" y="4272"/>
                  </a:cubicBezTo>
                  <a:cubicBezTo>
                    <a:pt x="1931" y="4208"/>
                    <a:pt x="1998" y="4197"/>
                    <a:pt x="2067" y="4188"/>
                  </a:cubicBezTo>
                  <a:cubicBezTo>
                    <a:pt x="2121" y="4181"/>
                    <a:pt x="2131" y="4158"/>
                    <a:pt x="2104" y="4088"/>
                  </a:cubicBezTo>
                  <a:cubicBezTo>
                    <a:pt x="2098" y="4166"/>
                    <a:pt x="2050" y="4166"/>
                    <a:pt x="1999" y="4171"/>
                  </a:cubicBezTo>
                  <a:cubicBezTo>
                    <a:pt x="1964" y="4175"/>
                    <a:pt x="1932" y="4196"/>
                    <a:pt x="1897" y="4206"/>
                  </a:cubicBezTo>
                  <a:cubicBezTo>
                    <a:pt x="1855" y="4217"/>
                    <a:pt x="1812" y="4224"/>
                    <a:pt x="1766" y="4234"/>
                  </a:cubicBezTo>
                  <a:cubicBezTo>
                    <a:pt x="1761" y="4195"/>
                    <a:pt x="1758" y="4172"/>
                    <a:pt x="1753" y="4133"/>
                  </a:cubicBezTo>
                  <a:close/>
                  <a:moveTo>
                    <a:pt x="1370" y="3900"/>
                  </a:moveTo>
                  <a:lnTo>
                    <a:pt x="1370" y="3900"/>
                  </a:lnTo>
                  <a:cubicBezTo>
                    <a:pt x="1373" y="3891"/>
                    <a:pt x="1376" y="3883"/>
                    <a:pt x="1379" y="3874"/>
                  </a:cubicBezTo>
                  <a:cubicBezTo>
                    <a:pt x="1537" y="3950"/>
                    <a:pt x="1694" y="4026"/>
                    <a:pt x="1852" y="4102"/>
                  </a:cubicBezTo>
                  <a:cubicBezTo>
                    <a:pt x="1799" y="4132"/>
                    <a:pt x="1543" y="4024"/>
                    <a:pt x="1370" y="3900"/>
                  </a:cubicBezTo>
                  <a:close/>
                  <a:moveTo>
                    <a:pt x="1173" y="4586"/>
                  </a:moveTo>
                  <a:lnTo>
                    <a:pt x="1173" y="4586"/>
                  </a:lnTo>
                  <a:cubicBezTo>
                    <a:pt x="1226" y="4479"/>
                    <a:pt x="1270" y="4375"/>
                    <a:pt x="1328" y="4280"/>
                  </a:cubicBezTo>
                  <a:cubicBezTo>
                    <a:pt x="1342" y="4257"/>
                    <a:pt x="1400" y="4262"/>
                    <a:pt x="1438" y="4255"/>
                  </a:cubicBezTo>
                  <a:cubicBezTo>
                    <a:pt x="1445" y="4288"/>
                    <a:pt x="1465" y="4327"/>
                    <a:pt x="1456" y="4355"/>
                  </a:cubicBezTo>
                  <a:cubicBezTo>
                    <a:pt x="1435" y="4414"/>
                    <a:pt x="1399" y="4468"/>
                    <a:pt x="1369" y="4523"/>
                  </a:cubicBezTo>
                  <a:cubicBezTo>
                    <a:pt x="1359" y="4518"/>
                    <a:pt x="1350" y="4512"/>
                    <a:pt x="1341" y="4507"/>
                  </a:cubicBezTo>
                  <a:cubicBezTo>
                    <a:pt x="1363" y="4471"/>
                    <a:pt x="1385" y="4435"/>
                    <a:pt x="1414" y="4388"/>
                  </a:cubicBezTo>
                  <a:cubicBezTo>
                    <a:pt x="1347" y="4390"/>
                    <a:pt x="1303" y="4390"/>
                    <a:pt x="1285" y="4460"/>
                  </a:cubicBezTo>
                  <a:cubicBezTo>
                    <a:pt x="1271" y="4509"/>
                    <a:pt x="1296" y="4599"/>
                    <a:pt x="1173" y="4586"/>
                  </a:cubicBezTo>
                  <a:close/>
                  <a:moveTo>
                    <a:pt x="1073" y="4609"/>
                  </a:moveTo>
                  <a:lnTo>
                    <a:pt x="1073" y="4609"/>
                  </a:lnTo>
                  <a:cubicBezTo>
                    <a:pt x="1077" y="4636"/>
                    <a:pt x="1082" y="4663"/>
                    <a:pt x="1083" y="4671"/>
                  </a:cubicBezTo>
                  <a:cubicBezTo>
                    <a:pt x="1025" y="4732"/>
                    <a:pt x="976" y="4782"/>
                    <a:pt x="928" y="4833"/>
                  </a:cubicBezTo>
                  <a:cubicBezTo>
                    <a:pt x="943" y="4847"/>
                    <a:pt x="957" y="4860"/>
                    <a:pt x="972" y="4874"/>
                  </a:cubicBezTo>
                  <a:cubicBezTo>
                    <a:pt x="995" y="4827"/>
                    <a:pt x="1019" y="4781"/>
                    <a:pt x="1043" y="4734"/>
                  </a:cubicBezTo>
                  <a:cubicBezTo>
                    <a:pt x="1051" y="4742"/>
                    <a:pt x="1058" y="4749"/>
                    <a:pt x="1066" y="4757"/>
                  </a:cubicBezTo>
                  <a:cubicBezTo>
                    <a:pt x="1088" y="4892"/>
                    <a:pt x="976" y="5042"/>
                    <a:pt x="845" y="5044"/>
                  </a:cubicBezTo>
                  <a:cubicBezTo>
                    <a:pt x="817" y="5044"/>
                    <a:pt x="770" y="5004"/>
                    <a:pt x="763" y="4975"/>
                  </a:cubicBezTo>
                  <a:cubicBezTo>
                    <a:pt x="745" y="4894"/>
                    <a:pt x="741" y="4809"/>
                    <a:pt x="736" y="4726"/>
                  </a:cubicBezTo>
                  <a:cubicBezTo>
                    <a:pt x="734" y="4685"/>
                    <a:pt x="729" y="4656"/>
                    <a:pt x="689" y="4632"/>
                  </a:cubicBezTo>
                  <a:cubicBezTo>
                    <a:pt x="656" y="4612"/>
                    <a:pt x="628" y="4576"/>
                    <a:pt x="611" y="4540"/>
                  </a:cubicBezTo>
                  <a:cubicBezTo>
                    <a:pt x="578" y="4469"/>
                    <a:pt x="554" y="4394"/>
                    <a:pt x="526" y="4321"/>
                  </a:cubicBezTo>
                  <a:cubicBezTo>
                    <a:pt x="531" y="4315"/>
                    <a:pt x="536" y="4309"/>
                    <a:pt x="541" y="4304"/>
                  </a:cubicBezTo>
                  <a:cubicBezTo>
                    <a:pt x="572" y="4328"/>
                    <a:pt x="608" y="4348"/>
                    <a:pt x="633" y="4378"/>
                  </a:cubicBezTo>
                  <a:cubicBezTo>
                    <a:pt x="663" y="4414"/>
                    <a:pt x="684" y="4459"/>
                    <a:pt x="710" y="4499"/>
                  </a:cubicBezTo>
                  <a:cubicBezTo>
                    <a:pt x="781" y="4607"/>
                    <a:pt x="852" y="4625"/>
                    <a:pt x="948" y="4541"/>
                  </a:cubicBezTo>
                  <a:cubicBezTo>
                    <a:pt x="1061" y="4441"/>
                    <a:pt x="1168" y="4333"/>
                    <a:pt x="1268" y="4220"/>
                  </a:cubicBezTo>
                  <a:cubicBezTo>
                    <a:pt x="1338" y="4142"/>
                    <a:pt x="1421" y="4126"/>
                    <a:pt x="1514" y="4133"/>
                  </a:cubicBezTo>
                  <a:cubicBezTo>
                    <a:pt x="1544" y="4135"/>
                    <a:pt x="1571" y="4160"/>
                    <a:pt x="1600" y="4175"/>
                  </a:cubicBezTo>
                  <a:cubicBezTo>
                    <a:pt x="1586" y="4199"/>
                    <a:pt x="1573" y="4222"/>
                    <a:pt x="1560" y="4245"/>
                  </a:cubicBezTo>
                  <a:cubicBezTo>
                    <a:pt x="1522" y="4229"/>
                    <a:pt x="1494" y="4209"/>
                    <a:pt x="1462" y="4204"/>
                  </a:cubicBezTo>
                  <a:cubicBezTo>
                    <a:pt x="1364" y="4186"/>
                    <a:pt x="1296" y="4218"/>
                    <a:pt x="1254" y="4311"/>
                  </a:cubicBezTo>
                  <a:cubicBezTo>
                    <a:pt x="1220" y="4385"/>
                    <a:pt x="1177" y="4435"/>
                    <a:pt x="1100" y="4474"/>
                  </a:cubicBezTo>
                  <a:cubicBezTo>
                    <a:pt x="1032" y="4508"/>
                    <a:pt x="973" y="4579"/>
                    <a:pt x="936" y="4648"/>
                  </a:cubicBezTo>
                  <a:cubicBezTo>
                    <a:pt x="877" y="4759"/>
                    <a:pt x="840" y="4882"/>
                    <a:pt x="794" y="5000"/>
                  </a:cubicBezTo>
                  <a:cubicBezTo>
                    <a:pt x="898" y="5047"/>
                    <a:pt x="997" y="4975"/>
                    <a:pt x="1009" y="4831"/>
                  </a:cubicBezTo>
                  <a:cubicBezTo>
                    <a:pt x="957" y="4891"/>
                    <a:pt x="915" y="4939"/>
                    <a:pt x="863" y="4998"/>
                  </a:cubicBezTo>
                  <a:cubicBezTo>
                    <a:pt x="871" y="4779"/>
                    <a:pt x="1003" y="4554"/>
                    <a:pt x="1165" y="4505"/>
                  </a:cubicBezTo>
                  <a:cubicBezTo>
                    <a:pt x="1142" y="4543"/>
                    <a:pt x="1118" y="4580"/>
                    <a:pt x="1095" y="4618"/>
                  </a:cubicBezTo>
                  <a:cubicBezTo>
                    <a:pt x="1088" y="4615"/>
                    <a:pt x="1080" y="4612"/>
                    <a:pt x="1073" y="4609"/>
                  </a:cubicBezTo>
                  <a:close/>
                  <a:moveTo>
                    <a:pt x="862" y="4540"/>
                  </a:moveTo>
                  <a:lnTo>
                    <a:pt x="862" y="4540"/>
                  </a:lnTo>
                  <a:cubicBezTo>
                    <a:pt x="848" y="4550"/>
                    <a:pt x="801" y="4530"/>
                    <a:pt x="783" y="4512"/>
                  </a:cubicBezTo>
                  <a:cubicBezTo>
                    <a:pt x="744" y="4471"/>
                    <a:pt x="713" y="4422"/>
                    <a:pt x="670" y="4365"/>
                  </a:cubicBezTo>
                  <a:cubicBezTo>
                    <a:pt x="760" y="4380"/>
                    <a:pt x="813" y="4469"/>
                    <a:pt x="900" y="4422"/>
                  </a:cubicBezTo>
                  <a:cubicBezTo>
                    <a:pt x="964" y="4386"/>
                    <a:pt x="1029" y="4353"/>
                    <a:pt x="1094" y="4319"/>
                  </a:cubicBezTo>
                  <a:cubicBezTo>
                    <a:pt x="1099" y="4326"/>
                    <a:pt x="1105" y="4334"/>
                    <a:pt x="1110" y="4341"/>
                  </a:cubicBezTo>
                  <a:cubicBezTo>
                    <a:pt x="1028" y="4408"/>
                    <a:pt x="948" y="4478"/>
                    <a:pt x="862" y="4540"/>
                  </a:cubicBezTo>
                  <a:close/>
                  <a:moveTo>
                    <a:pt x="683" y="4666"/>
                  </a:moveTo>
                  <a:lnTo>
                    <a:pt x="683" y="4666"/>
                  </a:lnTo>
                  <a:cubicBezTo>
                    <a:pt x="706" y="4679"/>
                    <a:pt x="700" y="4721"/>
                    <a:pt x="703" y="4749"/>
                  </a:cubicBezTo>
                  <a:cubicBezTo>
                    <a:pt x="706" y="4779"/>
                    <a:pt x="703" y="4810"/>
                    <a:pt x="703" y="4861"/>
                  </a:cubicBezTo>
                  <a:cubicBezTo>
                    <a:pt x="539" y="4682"/>
                    <a:pt x="460" y="4391"/>
                    <a:pt x="388" y="4190"/>
                  </a:cubicBezTo>
                  <a:cubicBezTo>
                    <a:pt x="394" y="4188"/>
                    <a:pt x="449" y="4231"/>
                    <a:pt x="456" y="4228"/>
                  </a:cubicBezTo>
                  <a:cubicBezTo>
                    <a:pt x="483" y="4286"/>
                    <a:pt x="480" y="4384"/>
                    <a:pt x="514" y="4437"/>
                  </a:cubicBezTo>
                  <a:cubicBezTo>
                    <a:pt x="566" y="4516"/>
                    <a:pt x="606" y="4624"/>
                    <a:pt x="683" y="4666"/>
                  </a:cubicBezTo>
                  <a:close/>
                  <a:moveTo>
                    <a:pt x="335" y="4153"/>
                  </a:moveTo>
                  <a:lnTo>
                    <a:pt x="335" y="4153"/>
                  </a:lnTo>
                  <a:cubicBezTo>
                    <a:pt x="374" y="4250"/>
                    <a:pt x="506" y="4638"/>
                    <a:pt x="549" y="4734"/>
                  </a:cubicBezTo>
                  <a:cubicBezTo>
                    <a:pt x="582" y="4807"/>
                    <a:pt x="609" y="4888"/>
                    <a:pt x="697" y="4919"/>
                  </a:cubicBezTo>
                  <a:cubicBezTo>
                    <a:pt x="707" y="4922"/>
                    <a:pt x="712" y="4941"/>
                    <a:pt x="716" y="4954"/>
                  </a:cubicBezTo>
                  <a:cubicBezTo>
                    <a:pt x="754" y="5069"/>
                    <a:pt x="827" y="5105"/>
                    <a:pt x="939" y="5057"/>
                  </a:cubicBezTo>
                  <a:cubicBezTo>
                    <a:pt x="986" y="5036"/>
                    <a:pt x="1029" y="5003"/>
                    <a:pt x="1075" y="4975"/>
                  </a:cubicBezTo>
                  <a:cubicBezTo>
                    <a:pt x="1055" y="5040"/>
                    <a:pt x="1023" y="5087"/>
                    <a:pt x="942" y="5097"/>
                  </a:cubicBezTo>
                  <a:cubicBezTo>
                    <a:pt x="698" y="5130"/>
                    <a:pt x="636" y="5100"/>
                    <a:pt x="549" y="4869"/>
                  </a:cubicBezTo>
                  <a:cubicBezTo>
                    <a:pt x="497" y="4731"/>
                    <a:pt x="399" y="4399"/>
                    <a:pt x="354" y="4258"/>
                  </a:cubicBezTo>
                  <a:cubicBezTo>
                    <a:pt x="360" y="4256"/>
                    <a:pt x="329" y="4155"/>
                    <a:pt x="335" y="4153"/>
                  </a:cubicBezTo>
                  <a:close/>
                  <a:moveTo>
                    <a:pt x="778" y="1722"/>
                  </a:moveTo>
                  <a:lnTo>
                    <a:pt x="778" y="1722"/>
                  </a:lnTo>
                  <a:cubicBezTo>
                    <a:pt x="801" y="1810"/>
                    <a:pt x="837" y="1851"/>
                    <a:pt x="803" y="1935"/>
                  </a:cubicBezTo>
                  <a:cubicBezTo>
                    <a:pt x="737" y="2100"/>
                    <a:pt x="652" y="2297"/>
                    <a:pt x="597" y="2466"/>
                  </a:cubicBezTo>
                  <a:cubicBezTo>
                    <a:pt x="484" y="2820"/>
                    <a:pt x="380" y="3178"/>
                    <a:pt x="273" y="3535"/>
                  </a:cubicBezTo>
                  <a:cubicBezTo>
                    <a:pt x="271" y="3542"/>
                    <a:pt x="273" y="3549"/>
                    <a:pt x="273" y="3562"/>
                  </a:cubicBezTo>
                  <a:cubicBezTo>
                    <a:pt x="291" y="3557"/>
                    <a:pt x="308" y="3553"/>
                    <a:pt x="325" y="3549"/>
                  </a:cubicBezTo>
                  <a:cubicBezTo>
                    <a:pt x="389" y="3795"/>
                    <a:pt x="534" y="3904"/>
                    <a:pt x="715" y="3827"/>
                  </a:cubicBezTo>
                  <a:cubicBezTo>
                    <a:pt x="677" y="3779"/>
                    <a:pt x="642" y="3734"/>
                    <a:pt x="606" y="3689"/>
                  </a:cubicBezTo>
                  <a:cubicBezTo>
                    <a:pt x="599" y="3694"/>
                    <a:pt x="592" y="3698"/>
                    <a:pt x="585" y="3703"/>
                  </a:cubicBezTo>
                  <a:cubicBezTo>
                    <a:pt x="606" y="3740"/>
                    <a:pt x="627" y="3777"/>
                    <a:pt x="650" y="3816"/>
                  </a:cubicBezTo>
                  <a:cubicBezTo>
                    <a:pt x="441" y="3819"/>
                    <a:pt x="354" y="3640"/>
                    <a:pt x="371" y="3506"/>
                  </a:cubicBezTo>
                  <a:cubicBezTo>
                    <a:pt x="379" y="3450"/>
                    <a:pt x="415" y="3425"/>
                    <a:pt x="439" y="3361"/>
                  </a:cubicBezTo>
                  <a:cubicBezTo>
                    <a:pt x="412" y="3370"/>
                    <a:pt x="353" y="3479"/>
                    <a:pt x="314" y="3491"/>
                  </a:cubicBezTo>
                  <a:cubicBezTo>
                    <a:pt x="397" y="3195"/>
                    <a:pt x="746" y="2493"/>
                    <a:pt x="896" y="2151"/>
                  </a:cubicBezTo>
                  <a:cubicBezTo>
                    <a:pt x="905" y="2154"/>
                    <a:pt x="917" y="2227"/>
                    <a:pt x="926" y="2230"/>
                  </a:cubicBezTo>
                  <a:cubicBezTo>
                    <a:pt x="921" y="2256"/>
                    <a:pt x="906" y="2317"/>
                    <a:pt x="900" y="2343"/>
                  </a:cubicBezTo>
                  <a:cubicBezTo>
                    <a:pt x="802" y="2571"/>
                    <a:pt x="715" y="2866"/>
                    <a:pt x="573" y="3078"/>
                  </a:cubicBezTo>
                  <a:cubicBezTo>
                    <a:pt x="506" y="3177"/>
                    <a:pt x="499" y="3284"/>
                    <a:pt x="564" y="3390"/>
                  </a:cubicBezTo>
                  <a:cubicBezTo>
                    <a:pt x="583" y="3422"/>
                    <a:pt x="597" y="3458"/>
                    <a:pt x="603" y="3499"/>
                  </a:cubicBezTo>
                  <a:cubicBezTo>
                    <a:pt x="588" y="3487"/>
                    <a:pt x="574" y="3475"/>
                    <a:pt x="559" y="3463"/>
                  </a:cubicBezTo>
                  <a:cubicBezTo>
                    <a:pt x="456" y="3553"/>
                    <a:pt x="449" y="3671"/>
                    <a:pt x="539" y="3731"/>
                  </a:cubicBezTo>
                  <a:cubicBezTo>
                    <a:pt x="533" y="3665"/>
                    <a:pt x="527" y="3597"/>
                    <a:pt x="521" y="3529"/>
                  </a:cubicBezTo>
                  <a:cubicBezTo>
                    <a:pt x="532" y="3525"/>
                    <a:pt x="543" y="3521"/>
                    <a:pt x="553" y="3517"/>
                  </a:cubicBezTo>
                  <a:cubicBezTo>
                    <a:pt x="583" y="3555"/>
                    <a:pt x="616" y="3590"/>
                    <a:pt x="641" y="3631"/>
                  </a:cubicBezTo>
                  <a:cubicBezTo>
                    <a:pt x="738" y="3793"/>
                    <a:pt x="808" y="3829"/>
                    <a:pt x="992" y="3781"/>
                  </a:cubicBezTo>
                  <a:cubicBezTo>
                    <a:pt x="1108" y="3751"/>
                    <a:pt x="1218" y="3700"/>
                    <a:pt x="1330" y="3657"/>
                  </a:cubicBezTo>
                  <a:cubicBezTo>
                    <a:pt x="1365" y="3644"/>
                    <a:pt x="1399" y="3629"/>
                    <a:pt x="1434" y="3615"/>
                  </a:cubicBezTo>
                  <a:cubicBezTo>
                    <a:pt x="1437" y="3623"/>
                    <a:pt x="1441" y="3630"/>
                    <a:pt x="1444" y="3637"/>
                  </a:cubicBezTo>
                  <a:cubicBezTo>
                    <a:pt x="1386" y="3667"/>
                    <a:pt x="1330" y="3705"/>
                    <a:pt x="1269" y="3724"/>
                  </a:cubicBezTo>
                  <a:cubicBezTo>
                    <a:pt x="1094" y="3777"/>
                    <a:pt x="917" y="3821"/>
                    <a:pt x="741" y="3869"/>
                  </a:cubicBezTo>
                  <a:cubicBezTo>
                    <a:pt x="708" y="3878"/>
                    <a:pt x="677" y="3889"/>
                    <a:pt x="640" y="3900"/>
                  </a:cubicBezTo>
                  <a:cubicBezTo>
                    <a:pt x="614" y="3934"/>
                    <a:pt x="614" y="3934"/>
                    <a:pt x="712" y="3919"/>
                  </a:cubicBezTo>
                  <a:cubicBezTo>
                    <a:pt x="867" y="3871"/>
                    <a:pt x="1040" y="3833"/>
                    <a:pt x="1194" y="3780"/>
                  </a:cubicBezTo>
                  <a:cubicBezTo>
                    <a:pt x="1225" y="3769"/>
                    <a:pt x="1447" y="3660"/>
                    <a:pt x="1485" y="3663"/>
                  </a:cubicBezTo>
                  <a:lnTo>
                    <a:pt x="1420" y="3803"/>
                  </a:lnTo>
                  <a:cubicBezTo>
                    <a:pt x="1420" y="3803"/>
                    <a:pt x="1339" y="3833"/>
                    <a:pt x="1254" y="3859"/>
                  </a:cubicBezTo>
                  <a:cubicBezTo>
                    <a:pt x="1164" y="3893"/>
                    <a:pt x="1015" y="4016"/>
                    <a:pt x="951" y="4080"/>
                  </a:cubicBezTo>
                  <a:cubicBezTo>
                    <a:pt x="904" y="4127"/>
                    <a:pt x="759" y="4140"/>
                    <a:pt x="715" y="4090"/>
                  </a:cubicBezTo>
                  <a:cubicBezTo>
                    <a:pt x="584" y="3940"/>
                    <a:pt x="435" y="3812"/>
                    <a:pt x="259" y="3717"/>
                  </a:cubicBezTo>
                  <a:cubicBezTo>
                    <a:pt x="228" y="3700"/>
                    <a:pt x="196" y="3686"/>
                    <a:pt x="161" y="3669"/>
                  </a:cubicBezTo>
                  <a:cubicBezTo>
                    <a:pt x="204" y="3960"/>
                    <a:pt x="465" y="4134"/>
                    <a:pt x="889" y="4157"/>
                  </a:cubicBezTo>
                  <a:cubicBezTo>
                    <a:pt x="867" y="4214"/>
                    <a:pt x="840" y="4253"/>
                    <a:pt x="769" y="4206"/>
                  </a:cubicBezTo>
                  <a:cubicBezTo>
                    <a:pt x="765" y="4212"/>
                    <a:pt x="760" y="4217"/>
                    <a:pt x="756" y="4223"/>
                  </a:cubicBezTo>
                  <a:cubicBezTo>
                    <a:pt x="776" y="4259"/>
                    <a:pt x="796" y="4296"/>
                    <a:pt x="822" y="4343"/>
                  </a:cubicBezTo>
                  <a:cubicBezTo>
                    <a:pt x="955" y="4129"/>
                    <a:pt x="1093" y="3943"/>
                    <a:pt x="1316" y="3855"/>
                  </a:cubicBezTo>
                  <a:cubicBezTo>
                    <a:pt x="1340" y="3899"/>
                    <a:pt x="1361" y="3937"/>
                    <a:pt x="1385" y="3981"/>
                  </a:cubicBezTo>
                  <a:cubicBezTo>
                    <a:pt x="1245" y="4046"/>
                    <a:pt x="1061" y="4060"/>
                    <a:pt x="939" y="4224"/>
                  </a:cubicBezTo>
                  <a:cubicBezTo>
                    <a:pt x="972" y="4215"/>
                    <a:pt x="992" y="4215"/>
                    <a:pt x="1000" y="4206"/>
                  </a:cubicBezTo>
                  <a:cubicBezTo>
                    <a:pt x="1081" y="4111"/>
                    <a:pt x="1196" y="4088"/>
                    <a:pt x="1305" y="4053"/>
                  </a:cubicBezTo>
                  <a:cubicBezTo>
                    <a:pt x="1326" y="4047"/>
                    <a:pt x="1349" y="4043"/>
                    <a:pt x="1367" y="4032"/>
                  </a:cubicBezTo>
                  <a:cubicBezTo>
                    <a:pt x="1447" y="3982"/>
                    <a:pt x="1516" y="4010"/>
                    <a:pt x="1593" y="4068"/>
                  </a:cubicBezTo>
                  <a:cubicBezTo>
                    <a:pt x="1538" y="4077"/>
                    <a:pt x="1490" y="4083"/>
                    <a:pt x="1443" y="4092"/>
                  </a:cubicBezTo>
                  <a:cubicBezTo>
                    <a:pt x="1271" y="4126"/>
                    <a:pt x="1123" y="4213"/>
                    <a:pt x="988" y="4319"/>
                  </a:cubicBezTo>
                  <a:cubicBezTo>
                    <a:pt x="899" y="4390"/>
                    <a:pt x="825" y="4396"/>
                    <a:pt x="725" y="4340"/>
                  </a:cubicBezTo>
                  <a:cubicBezTo>
                    <a:pt x="482" y="4205"/>
                    <a:pt x="262" y="4046"/>
                    <a:pt x="94" y="3821"/>
                  </a:cubicBezTo>
                  <a:cubicBezTo>
                    <a:pt x="76" y="3797"/>
                    <a:pt x="68" y="3753"/>
                    <a:pt x="76" y="3725"/>
                  </a:cubicBezTo>
                  <a:cubicBezTo>
                    <a:pt x="168" y="3406"/>
                    <a:pt x="260" y="3087"/>
                    <a:pt x="424" y="2794"/>
                  </a:cubicBezTo>
                  <a:cubicBezTo>
                    <a:pt x="475" y="2702"/>
                    <a:pt x="492" y="2597"/>
                    <a:pt x="472" y="2493"/>
                  </a:cubicBezTo>
                  <a:cubicBezTo>
                    <a:pt x="465" y="2458"/>
                    <a:pt x="430" y="2429"/>
                    <a:pt x="407" y="2397"/>
                  </a:cubicBezTo>
                  <a:cubicBezTo>
                    <a:pt x="381" y="2425"/>
                    <a:pt x="339" y="2450"/>
                    <a:pt x="331" y="2483"/>
                  </a:cubicBezTo>
                  <a:cubicBezTo>
                    <a:pt x="316" y="2549"/>
                    <a:pt x="315" y="2621"/>
                    <a:pt x="315" y="2690"/>
                  </a:cubicBezTo>
                  <a:cubicBezTo>
                    <a:pt x="314" y="2884"/>
                    <a:pt x="235" y="3057"/>
                    <a:pt x="176" y="3257"/>
                  </a:cubicBezTo>
                  <a:cubicBezTo>
                    <a:pt x="133" y="2704"/>
                    <a:pt x="319" y="2063"/>
                    <a:pt x="687" y="1783"/>
                  </a:cubicBezTo>
                  <a:cubicBezTo>
                    <a:pt x="711" y="1764"/>
                    <a:pt x="752" y="1737"/>
                    <a:pt x="778" y="1722"/>
                  </a:cubicBezTo>
                  <a:close/>
                  <a:moveTo>
                    <a:pt x="393" y="2435"/>
                  </a:moveTo>
                  <a:lnTo>
                    <a:pt x="393" y="2435"/>
                  </a:lnTo>
                  <a:cubicBezTo>
                    <a:pt x="453" y="2567"/>
                    <a:pt x="414" y="2676"/>
                    <a:pt x="364" y="2784"/>
                  </a:cubicBezTo>
                  <a:cubicBezTo>
                    <a:pt x="358" y="2672"/>
                    <a:pt x="323" y="2559"/>
                    <a:pt x="393" y="2435"/>
                  </a:cubicBezTo>
                  <a:close/>
                  <a:moveTo>
                    <a:pt x="276" y="3804"/>
                  </a:moveTo>
                  <a:lnTo>
                    <a:pt x="276" y="3804"/>
                  </a:lnTo>
                  <a:cubicBezTo>
                    <a:pt x="373" y="3808"/>
                    <a:pt x="571" y="3976"/>
                    <a:pt x="656" y="4091"/>
                  </a:cubicBezTo>
                  <a:cubicBezTo>
                    <a:pt x="517" y="4100"/>
                    <a:pt x="308" y="3943"/>
                    <a:pt x="276" y="3804"/>
                  </a:cubicBezTo>
                  <a:close/>
                  <a:moveTo>
                    <a:pt x="865" y="2137"/>
                  </a:moveTo>
                  <a:lnTo>
                    <a:pt x="865" y="2137"/>
                  </a:lnTo>
                  <a:cubicBezTo>
                    <a:pt x="829" y="2218"/>
                    <a:pt x="783" y="2295"/>
                    <a:pt x="748" y="2377"/>
                  </a:cubicBezTo>
                  <a:cubicBezTo>
                    <a:pt x="658" y="2587"/>
                    <a:pt x="572" y="2799"/>
                    <a:pt x="485" y="3010"/>
                  </a:cubicBezTo>
                  <a:cubicBezTo>
                    <a:pt x="470" y="3045"/>
                    <a:pt x="455" y="3080"/>
                    <a:pt x="441" y="3115"/>
                  </a:cubicBezTo>
                  <a:cubicBezTo>
                    <a:pt x="434" y="3112"/>
                    <a:pt x="427" y="3109"/>
                    <a:pt x="421" y="3106"/>
                  </a:cubicBezTo>
                  <a:cubicBezTo>
                    <a:pt x="557" y="2727"/>
                    <a:pt x="694" y="2348"/>
                    <a:pt x="833" y="1961"/>
                  </a:cubicBezTo>
                  <a:cubicBezTo>
                    <a:pt x="882" y="2014"/>
                    <a:pt x="892" y="2074"/>
                    <a:pt x="865" y="2137"/>
                  </a:cubicBezTo>
                  <a:close/>
                  <a:moveTo>
                    <a:pt x="824" y="1627"/>
                  </a:moveTo>
                  <a:lnTo>
                    <a:pt x="824" y="1627"/>
                  </a:lnTo>
                  <a:cubicBezTo>
                    <a:pt x="826" y="1628"/>
                    <a:pt x="792" y="1684"/>
                    <a:pt x="732" y="1670"/>
                  </a:cubicBezTo>
                  <a:cubicBezTo>
                    <a:pt x="679" y="1658"/>
                    <a:pt x="693" y="1596"/>
                    <a:pt x="702" y="1559"/>
                  </a:cubicBezTo>
                  <a:cubicBezTo>
                    <a:pt x="710" y="1532"/>
                    <a:pt x="717" y="1530"/>
                    <a:pt x="727" y="1527"/>
                  </a:cubicBezTo>
                  <a:cubicBezTo>
                    <a:pt x="740" y="1559"/>
                    <a:pt x="787" y="1604"/>
                    <a:pt x="824" y="1627"/>
                  </a:cubicBezTo>
                  <a:close/>
                  <a:moveTo>
                    <a:pt x="840" y="1590"/>
                  </a:moveTo>
                  <a:lnTo>
                    <a:pt x="840" y="1590"/>
                  </a:lnTo>
                  <a:cubicBezTo>
                    <a:pt x="784" y="1547"/>
                    <a:pt x="687" y="1516"/>
                    <a:pt x="779" y="1419"/>
                  </a:cubicBezTo>
                  <a:cubicBezTo>
                    <a:pt x="901" y="1431"/>
                    <a:pt x="875" y="1500"/>
                    <a:pt x="840" y="1590"/>
                  </a:cubicBezTo>
                  <a:close/>
                  <a:moveTo>
                    <a:pt x="919" y="1734"/>
                  </a:moveTo>
                  <a:lnTo>
                    <a:pt x="919" y="1734"/>
                  </a:lnTo>
                  <a:cubicBezTo>
                    <a:pt x="963" y="1881"/>
                    <a:pt x="1006" y="2028"/>
                    <a:pt x="1051" y="2174"/>
                  </a:cubicBezTo>
                  <a:cubicBezTo>
                    <a:pt x="1067" y="2227"/>
                    <a:pt x="1091" y="2277"/>
                    <a:pt x="1107" y="2330"/>
                  </a:cubicBezTo>
                  <a:cubicBezTo>
                    <a:pt x="1119" y="2373"/>
                    <a:pt x="1127" y="2418"/>
                    <a:pt x="1076" y="2457"/>
                  </a:cubicBezTo>
                  <a:cubicBezTo>
                    <a:pt x="967" y="2207"/>
                    <a:pt x="876" y="1959"/>
                    <a:pt x="838" y="1694"/>
                  </a:cubicBezTo>
                  <a:cubicBezTo>
                    <a:pt x="887" y="1669"/>
                    <a:pt x="907" y="1694"/>
                    <a:pt x="919" y="1734"/>
                  </a:cubicBezTo>
                  <a:close/>
                  <a:moveTo>
                    <a:pt x="991" y="1586"/>
                  </a:moveTo>
                  <a:lnTo>
                    <a:pt x="991" y="1586"/>
                  </a:lnTo>
                  <a:cubicBezTo>
                    <a:pt x="985" y="1592"/>
                    <a:pt x="957" y="1618"/>
                    <a:pt x="934" y="1620"/>
                  </a:cubicBezTo>
                  <a:cubicBezTo>
                    <a:pt x="910" y="1618"/>
                    <a:pt x="895" y="1615"/>
                    <a:pt x="882" y="1601"/>
                  </a:cubicBezTo>
                  <a:cubicBezTo>
                    <a:pt x="889" y="1571"/>
                    <a:pt x="893" y="1543"/>
                    <a:pt x="899" y="1516"/>
                  </a:cubicBezTo>
                  <a:cubicBezTo>
                    <a:pt x="906" y="1514"/>
                    <a:pt x="896" y="1466"/>
                    <a:pt x="903" y="1463"/>
                  </a:cubicBezTo>
                  <a:cubicBezTo>
                    <a:pt x="923" y="1491"/>
                    <a:pt x="1020" y="1527"/>
                    <a:pt x="991" y="1586"/>
                  </a:cubicBezTo>
                  <a:close/>
                  <a:moveTo>
                    <a:pt x="1194" y="1456"/>
                  </a:moveTo>
                  <a:lnTo>
                    <a:pt x="1194" y="1456"/>
                  </a:lnTo>
                  <a:cubicBezTo>
                    <a:pt x="1152" y="1574"/>
                    <a:pt x="1074" y="1836"/>
                    <a:pt x="1032" y="1953"/>
                  </a:cubicBezTo>
                  <a:cubicBezTo>
                    <a:pt x="1026" y="1953"/>
                    <a:pt x="1019" y="1850"/>
                    <a:pt x="1013" y="1850"/>
                  </a:cubicBezTo>
                  <a:cubicBezTo>
                    <a:pt x="991" y="1787"/>
                    <a:pt x="969" y="1724"/>
                    <a:pt x="951" y="1672"/>
                  </a:cubicBezTo>
                  <a:cubicBezTo>
                    <a:pt x="1032" y="1624"/>
                    <a:pt x="1064" y="1538"/>
                    <a:pt x="1117" y="1476"/>
                  </a:cubicBezTo>
                  <a:cubicBezTo>
                    <a:pt x="1130" y="1483"/>
                    <a:pt x="1181" y="1449"/>
                    <a:pt x="1194" y="1456"/>
                  </a:cubicBezTo>
                  <a:close/>
                  <a:moveTo>
                    <a:pt x="1279" y="1582"/>
                  </a:moveTo>
                  <a:lnTo>
                    <a:pt x="1279" y="1582"/>
                  </a:lnTo>
                  <a:cubicBezTo>
                    <a:pt x="1180" y="1759"/>
                    <a:pt x="1147" y="1951"/>
                    <a:pt x="1134" y="2149"/>
                  </a:cubicBezTo>
                  <a:cubicBezTo>
                    <a:pt x="1133" y="2160"/>
                    <a:pt x="1126" y="2171"/>
                    <a:pt x="1114" y="2201"/>
                  </a:cubicBezTo>
                  <a:cubicBezTo>
                    <a:pt x="1094" y="2114"/>
                    <a:pt x="1055" y="2055"/>
                    <a:pt x="1084" y="1974"/>
                  </a:cubicBezTo>
                  <a:cubicBezTo>
                    <a:pt x="1125" y="1854"/>
                    <a:pt x="1149" y="1728"/>
                    <a:pt x="1183" y="1606"/>
                  </a:cubicBezTo>
                  <a:cubicBezTo>
                    <a:pt x="1202" y="1542"/>
                    <a:pt x="1227" y="1480"/>
                    <a:pt x="1252" y="1409"/>
                  </a:cubicBezTo>
                  <a:cubicBezTo>
                    <a:pt x="1308" y="1469"/>
                    <a:pt x="1306" y="1532"/>
                    <a:pt x="1279" y="1582"/>
                  </a:cubicBezTo>
                  <a:close/>
                  <a:moveTo>
                    <a:pt x="1258" y="819"/>
                  </a:moveTo>
                  <a:lnTo>
                    <a:pt x="1258" y="819"/>
                  </a:lnTo>
                  <a:lnTo>
                    <a:pt x="1265" y="778"/>
                  </a:lnTo>
                  <a:lnTo>
                    <a:pt x="1356" y="799"/>
                  </a:lnTo>
                  <a:cubicBezTo>
                    <a:pt x="1356" y="799"/>
                    <a:pt x="1326" y="801"/>
                    <a:pt x="1297" y="799"/>
                  </a:cubicBezTo>
                  <a:cubicBezTo>
                    <a:pt x="1269" y="797"/>
                    <a:pt x="1258" y="819"/>
                    <a:pt x="1258" y="819"/>
                  </a:cubicBezTo>
                  <a:close/>
                  <a:moveTo>
                    <a:pt x="1215" y="260"/>
                  </a:moveTo>
                  <a:lnTo>
                    <a:pt x="1215" y="260"/>
                  </a:lnTo>
                  <a:lnTo>
                    <a:pt x="1292" y="282"/>
                  </a:lnTo>
                  <a:cubicBezTo>
                    <a:pt x="1288" y="292"/>
                    <a:pt x="1285" y="300"/>
                    <a:pt x="1283" y="307"/>
                  </a:cubicBezTo>
                  <a:cubicBezTo>
                    <a:pt x="1279" y="308"/>
                    <a:pt x="1273" y="388"/>
                    <a:pt x="1305" y="417"/>
                  </a:cubicBezTo>
                  <a:cubicBezTo>
                    <a:pt x="1318" y="428"/>
                    <a:pt x="1275" y="433"/>
                    <a:pt x="1273" y="434"/>
                  </a:cubicBezTo>
                  <a:cubicBezTo>
                    <a:pt x="1261" y="416"/>
                    <a:pt x="1225" y="339"/>
                    <a:pt x="1215" y="260"/>
                  </a:cubicBezTo>
                  <a:close/>
                  <a:moveTo>
                    <a:pt x="2172" y="313"/>
                  </a:moveTo>
                  <a:lnTo>
                    <a:pt x="2172" y="313"/>
                  </a:lnTo>
                  <a:lnTo>
                    <a:pt x="2104" y="327"/>
                  </a:lnTo>
                  <a:cubicBezTo>
                    <a:pt x="2096" y="311"/>
                    <a:pt x="2082" y="292"/>
                    <a:pt x="2071" y="279"/>
                  </a:cubicBezTo>
                  <a:cubicBezTo>
                    <a:pt x="2063" y="270"/>
                    <a:pt x="2042" y="254"/>
                    <a:pt x="2025" y="241"/>
                  </a:cubicBezTo>
                  <a:cubicBezTo>
                    <a:pt x="2022" y="260"/>
                    <a:pt x="2017" y="295"/>
                    <a:pt x="2002" y="304"/>
                  </a:cubicBezTo>
                  <a:cubicBezTo>
                    <a:pt x="2002" y="304"/>
                    <a:pt x="1962" y="225"/>
                    <a:pt x="1960" y="228"/>
                  </a:cubicBezTo>
                  <a:cubicBezTo>
                    <a:pt x="1950" y="244"/>
                    <a:pt x="1915" y="284"/>
                    <a:pt x="1904" y="300"/>
                  </a:cubicBezTo>
                  <a:cubicBezTo>
                    <a:pt x="1846" y="209"/>
                    <a:pt x="1849" y="202"/>
                    <a:pt x="1768" y="275"/>
                  </a:cubicBezTo>
                  <a:cubicBezTo>
                    <a:pt x="1754" y="245"/>
                    <a:pt x="1742" y="195"/>
                    <a:pt x="1728" y="164"/>
                  </a:cubicBezTo>
                  <a:cubicBezTo>
                    <a:pt x="1706" y="184"/>
                    <a:pt x="1688" y="232"/>
                    <a:pt x="1664" y="255"/>
                  </a:cubicBezTo>
                  <a:cubicBezTo>
                    <a:pt x="1652" y="237"/>
                    <a:pt x="1632" y="187"/>
                    <a:pt x="1605" y="150"/>
                  </a:cubicBezTo>
                  <a:cubicBezTo>
                    <a:pt x="1574" y="198"/>
                    <a:pt x="1548" y="238"/>
                    <a:pt x="1515" y="288"/>
                  </a:cubicBezTo>
                  <a:cubicBezTo>
                    <a:pt x="1500" y="255"/>
                    <a:pt x="1471" y="215"/>
                    <a:pt x="1457" y="183"/>
                  </a:cubicBezTo>
                  <a:cubicBezTo>
                    <a:pt x="1454" y="176"/>
                    <a:pt x="1420" y="232"/>
                    <a:pt x="1403" y="275"/>
                  </a:cubicBezTo>
                  <a:cubicBezTo>
                    <a:pt x="1397" y="291"/>
                    <a:pt x="1331" y="189"/>
                    <a:pt x="1329" y="183"/>
                  </a:cubicBezTo>
                  <a:cubicBezTo>
                    <a:pt x="1324" y="204"/>
                    <a:pt x="1315" y="227"/>
                    <a:pt x="1306" y="248"/>
                  </a:cubicBezTo>
                  <a:cubicBezTo>
                    <a:pt x="1294" y="244"/>
                    <a:pt x="1266" y="234"/>
                    <a:pt x="1246" y="227"/>
                  </a:cubicBezTo>
                  <a:cubicBezTo>
                    <a:pt x="1273" y="213"/>
                    <a:pt x="1304" y="195"/>
                    <a:pt x="1329" y="183"/>
                  </a:cubicBezTo>
                  <a:cubicBezTo>
                    <a:pt x="1480" y="128"/>
                    <a:pt x="1758" y="112"/>
                    <a:pt x="2006" y="219"/>
                  </a:cubicBezTo>
                  <a:lnTo>
                    <a:pt x="2022" y="226"/>
                  </a:lnTo>
                  <a:cubicBezTo>
                    <a:pt x="2024" y="227"/>
                    <a:pt x="2026" y="227"/>
                    <a:pt x="2028" y="228"/>
                  </a:cubicBezTo>
                  <a:cubicBezTo>
                    <a:pt x="2028" y="228"/>
                    <a:pt x="2028" y="229"/>
                    <a:pt x="2028" y="229"/>
                  </a:cubicBezTo>
                  <a:lnTo>
                    <a:pt x="2063" y="248"/>
                  </a:lnTo>
                  <a:cubicBezTo>
                    <a:pt x="2063" y="248"/>
                    <a:pt x="2120" y="276"/>
                    <a:pt x="2149" y="295"/>
                  </a:cubicBezTo>
                  <a:cubicBezTo>
                    <a:pt x="2162" y="303"/>
                    <a:pt x="2169" y="308"/>
                    <a:pt x="2172" y="313"/>
                  </a:cubicBezTo>
                  <a:close/>
                  <a:moveTo>
                    <a:pt x="2055" y="474"/>
                  </a:moveTo>
                  <a:lnTo>
                    <a:pt x="2055" y="474"/>
                  </a:lnTo>
                  <a:cubicBezTo>
                    <a:pt x="2055" y="474"/>
                    <a:pt x="2115" y="405"/>
                    <a:pt x="2110" y="361"/>
                  </a:cubicBezTo>
                  <a:lnTo>
                    <a:pt x="2174" y="338"/>
                  </a:lnTo>
                  <a:cubicBezTo>
                    <a:pt x="2169" y="364"/>
                    <a:pt x="2094" y="490"/>
                    <a:pt x="2094" y="490"/>
                  </a:cubicBezTo>
                  <a:lnTo>
                    <a:pt x="2055" y="474"/>
                  </a:lnTo>
                  <a:close/>
                  <a:moveTo>
                    <a:pt x="1968" y="943"/>
                  </a:moveTo>
                  <a:lnTo>
                    <a:pt x="1968" y="943"/>
                  </a:lnTo>
                  <a:cubicBezTo>
                    <a:pt x="2040" y="954"/>
                    <a:pt x="2045" y="851"/>
                    <a:pt x="2063" y="810"/>
                  </a:cubicBezTo>
                  <a:cubicBezTo>
                    <a:pt x="2108" y="862"/>
                    <a:pt x="2003" y="941"/>
                    <a:pt x="2000" y="1015"/>
                  </a:cubicBezTo>
                  <a:cubicBezTo>
                    <a:pt x="1958" y="1021"/>
                    <a:pt x="1970" y="976"/>
                    <a:pt x="1968" y="943"/>
                  </a:cubicBezTo>
                  <a:close/>
                  <a:moveTo>
                    <a:pt x="2101" y="1578"/>
                  </a:moveTo>
                  <a:lnTo>
                    <a:pt x="2101" y="1578"/>
                  </a:lnTo>
                  <a:cubicBezTo>
                    <a:pt x="1981" y="1598"/>
                    <a:pt x="1852" y="1605"/>
                    <a:pt x="1725" y="1626"/>
                  </a:cubicBezTo>
                  <a:cubicBezTo>
                    <a:pt x="1830" y="1560"/>
                    <a:pt x="1892" y="1475"/>
                    <a:pt x="1958" y="1404"/>
                  </a:cubicBezTo>
                  <a:cubicBezTo>
                    <a:pt x="1977" y="1455"/>
                    <a:pt x="1982" y="1481"/>
                    <a:pt x="2075" y="1470"/>
                  </a:cubicBezTo>
                  <a:cubicBezTo>
                    <a:pt x="2082" y="1469"/>
                    <a:pt x="2088" y="1552"/>
                    <a:pt x="2101" y="1578"/>
                  </a:cubicBezTo>
                  <a:close/>
                  <a:moveTo>
                    <a:pt x="2199" y="1660"/>
                  </a:moveTo>
                  <a:lnTo>
                    <a:pt x="2199" y="1660"/>
                  </a:lnTo>
                  <a:cubicBezTo>
                    <a:pt x="2023" y="1700"/>
                    <a:pt x="1668" y="1732"/>
                    <a:pt x="1627" y="1671"/>
                  </a:cubicBezTo>
                  <a:cubicBezTo>
                    <a:pt x="1785" y="1652"/>
                    <a:pt x="1975" y="1635"/>
                    <a:pt x="2136" y="1615"/>
                  </a:cubicBezTo>
                  <a:cubicBezTo>
                    <a:pt x="2133" y="1564"/>
                    <a:pt x="2131" y="1536"/>
                    <a:pt x="2129" y="1509"/>
                  </a:cubicBezTo>
                  <a:cubicBezTo>
                    <a:pt x="2135" y="1508"/>
                    <a:pt x="2141" y="1507"/>
                    <a:pt x="2147" y="1506"/>
                  </a:cubicBezTo>
                  <a:cubicBezTo>
                    <a:pt x="2157" y="1549"/>
                    <a:pt x="2187" y="1608"/>
                    <a:pt x="2199" y="1660"/>
                  </a:cubicBezTo>
                  <a:close/>
                  <a:moveTo>
                    <a:pt x="3047" y="2710"/>
                  </a:moveTo>
                  <a:lnTo>
                    <a:pt x="3047" y="2710"/>
                  </a:lnTo>
                  <a:cubicBezTo>
                    <a:pt x="2941" y="2575"/>
                    <a:pt x="2908" y="2475"/>
                    <a:pt x="2877" y="2426"/>
                  </a:cubicBezTo>
                  <a:cubicBezTo>
                    <a:pt x="2888" y="2420"/>
                    <a:pt x="2941" y="2432"/>
                    <a:pt x="2943" y="2450"/>
                  </a:cubicBezTo>
                  <a:lnTo>
                    <a:pt x="3041" y="2622"/>
                  </a:lnTo>
                  <a:cubicBezTo>
                    <a:pt x="3033" y="2627"/>
                    <a:pt x="3055" y="2705"/>
                    <a:pt x="3047" y="2710"/>
                  </a:cubicBezTo>
                  <a:close/>
                  <a:moveTo>
                    <a:pt x="3135" y="3052"/>
                  </a:moveTo>
                  <a:lnTo>
                    <a:pt x="3135" y="3052"/>
                  </a:lnTo>
                  <a:cubicBezTo>
                    <a:pt x="3133" y="3060"/>
                    <a:pt x="3130" y="3069"/>
                    <a:pt x="3126" y="3086"/>
                  </a:cubicBezTo>
                  <a:cubicBezTo>
                    <a:pt x="3002" y="3017"/>
                    <a:pt x="2914" y="2878"/>
                    <a:pt x="2744" y="2900"/>
                  </a:cubicBezTo>
                  <a:cubicBezTo>
                    <a:pt x="2781" y="2880"/>
                    <a:pt x="2817" y="2857"/>
                    <a:pt x="2855" y="2839"/>
                  </a:cubicBezTo>
                  <a:cubicBezTo>
                    <a:pt x="2895" y="2819"/>
                    <a:pt x="2937" y="2803"/>
                    <a:pt x="2986" y="2781"/>
                  </a:cubicBezTo>
                  <a:cubicBezTo>
                    <a:pt x="2928" y="2689"/>
                    <a:pt x="2839" y="2744"/>
                    <a:pt x="2772" y="2718"/>
                  </a:cubicBezTo>
                  <a:cubicBezTo>
                    <a:pt x="2741" y="2631"/>
                    <a:pt x="2730" y="2625"/>
                    <a:pt x="2635" y="2657"/>
                  </a:cubicBezTo>
                  <a:cubicBezTo>
                    <a:pt x="2542" y="2689"/>
                    <a:pt x="2486" y="2760"/>
                    <a:pt x="2445" y="2845"/>
                  </a:cubicBezTo>
                  <a:cubicBezTo>
                    <a:pt x="2432" y="2872"/>
                    <a:pt x="2420" y="2900"/>
                    <a:pt x="2407" y="2928"/>
                  </a:cubicBezTo>
                  <a:cubicBezTo>
                    <a:pt x="2399" y="2928"/>
                    <a:pt x="2392" y="2928"/>
                    <a:pt x="2384" y="2927"/>
                  </a:cubicBezTo>
                  <a:cubicBezTo>
                    <a:pt x="2384" y="2899"/>
                    <a:pt x="2381" y="2871"/>
                    <a:pt x="2385" y="2843"/>
                  </a:cubicBezTo>
                  <a:cubicBezTo>
                    <a:pt x="2405" y="2698"/>
                    <a:pt x="2433" y="2554"/>
                    <a:pt x="2447" y="2408"/>
                  </a:cubicBezTo>
                  <a:cubicBezTo>
                    <a:pt x="2457" y="2301"/>
                    <a:pt x="2444" y="2193"/>
                    <a:pt x="2393" y="2095"/>
                  </a:cubicBezTo>
                  <a:cubicBezTo>
                    <a:pt x="2385" y="2094"/>
                    <a:pt x="2377" y="2093"/>
                    <a:pt x="2369" y="2091"/>
                  </a:cubicBezTo>
                  <a:cubicBezTo>
                    <a:pt x="2353" y="2160"/>
                    <a:pt x="2328" y="2227"/>
                    <a:pt x="2325" y="2296"/>
                  </a:cubicBezTo>
                  <a:cubicBezTo>
                    <a:pt x="2321" y="2431"/>
                    <a:pt x="2332" y="2565"/>
                    <a:pt x="2332" y="2700"/>
                  </a:cubicBezTo>
                  <a:cubicBezTo>
                    <a:pt x="2331" y="2756"/>
                    <a:pt x="2319" y="2812"/>
                    <a:pt x="2313" y="2867"/>
                  </a:cubicBezTo>
                  <a:cubicBezTo>
                    <a:pt x="2218" y="2859"/>
                    <a:pt x="2217" y="2797"/>
                    <a:pt x="2210" y="2736"/>
                  </a:cubicBezTo>
                  <a:cubicBezTo>
                    <a:pt x="2182" y="2459"/>
                    <a:pt x="2215" y="2329"/>
                    <a:pt x="2184" y="2051"/>
                  </a:cubicBezTo>
                  <a:cubicBezTo>
                    <a:pt x="2172" y="1941"/>
                    <a:pt x="2025" y="1747"/>
                    <a:pt x="2021" y="1724"/>
                  </a:cubicBezTo>
                  <a:cubicBezTo>
                    <a:pt x="2069" y="1690"/>
                    <a:pt x="2239" y="1756"/>
                    <a:pt x="2241" y="1636"/>
                  </a:cubicBezTo>
                  <a:cubicBezTo>
                    <a:pt x="2264" y="1692"/>
                    <a:pt x="2287" y="1748"/>
                    <a:pt x="2314" y="1811"/>
                  </a:cubicBezTo>
                  <a:cubicBezTo>
                    <a:pt x="2356" y="1747"/>
                    <a:pt x="2321" y="1703"/>
                    <a:pt x="2294" y="1660"/>
                  </a:cubicBezTo>
                  <a:cubicBezTo>
                    <a:pt x="2266" y="1616"/>
                    <a:pt x="2232" y="1576"/>
                    <a:pt x="2197" y="1528"/>
                  </a:cubicBezTo>
                  <a:cubicBezTo>
                    <a:pt x="2217" y="1528"/>
                    <a:pt x="2231" y="1525"/>
                    <a:pt x="2243" y="1529"/>
                  </a:cubicBezTo>
                  <a:cubicBezTo>
                    <a:pt x="2538" y="1638"/>
                    <a:pt x="2751" y="1830"/>
                    <a:pt x="2857" y="2134"/>
                  </a:cubicBezTo>
                  <a:cubicBezTo>
                    <a:pt x="2895" y="2244"/>
                    <a:pt x="2942" y="2351"/>
                    <a:pt x="2974" y="2465"/>
                  </a:cubicBezTo>
                  <a:cubicBezTo>
                    <a:pt x="2964" y="2448"/>
                    <a:pt x="2957" y="2425"/>
                    <a:pt x="2943" y="2416"/>
                  </a:cubicBezTo>
                  <a:cubicBezTo>
                    <a:pt x="2921" y="2403"/>
                    <a:pt x="2894" y="2400"/>
                    <a:pt x="2869" y="2392"/>
                  </a:cubicBezTo>
                  <a:cubicBezTo>
                    <a:pt x="2865" y="2415"/>
                    <a:pt x="2851" y="2444"/>
                    <a:pt x="2860" y="2459"/>
                  </a:cubicBezTo>
                  <a:cubicBezTo>
                    <a:pt x="2912" y="2548"/>
                    <a:pt x="2934" y="2659"/>
                    <a:pt x="3027" y="2719"/>
                  </a:cubicBezTo>
                  <a:cubicBezTo>
                    <a:pt x="3131" y="2786"/>
                    <a:pt x="3156" y="2922"/>
                    <a:pt x="3135" y="3052"/>
                  </a:cubicBezTo>
                  <a:close/>
                  <a:moveTo>
                    <a:pt x="3355" y="3835"/>
                  </a:moveTo>
                  <a:lnTo>
                    <a:pt x="3355" y="3835"/>
                  </a:lnTo>
                  <a:cubicBezTo>
                    <a:pt x="3334" y="3799"/>
                    <a:pt x="3316" y="3771"/>
                    <a:pt x="3300" y="3741"/>
                  </a:cubicBezTo>
                  <a:cubicBezTo>
                    <a:pt x="3284" y="3711"/>
                    <a:pt x="3272" y="3680"/>
                    <a:pt x="3257" y="3648"/>
                  </a:cubicBezTo>
                  <a:cubicBezTo>
                    <a:pt x="3328" y="3601"/>
                    <a:pt x="3270" y="3547"/>
                    <a:pt x="3265" y="3495"/>
                  </a:cubicBezTo>
                  <a:cubicBezTo>
                    <a:pt x="3265" y="3494"/>
                    <a:pt x="3264" y="3494"/>
                    <a:pt x="3263" y="3493"/>
                  </a:cubicBezTo>
                  <a:cubicBezTo>
                    <a:pt x="3263" y="3492"/>
                    <a:pt x="3262" y="3491"/>
                    <a:pt x="3261" y="3490"/>
                  </a:cubicBezTo>
                  <a:cubicBezTo>
                    <a:pt x="3207" y="3459"/>
                    <a:pt x="3154" y="3425"/>
                    <a:pt x="3097" y="3398"/>
                  </a:cubicBezTo>
                  <a:cubicBezTo>
                    <a:pt x="3041" y="3372"/>
                    <a:pt x="2981" y="3354"/>
                    <a:pt x="2923" y="3333"/>
                  </a:cubicBezTo>
                  <a:cubicBezTo>
                    <a:pt x="2925" y="3324"/>
                    <a:pt x="2926" y="3315"/>
                    <a:pt x="2927" y="3306"/>
                  </a:cubicBezTo>
                  <a:cubicBezTo>
                    <a:pt x="2982" y="3312"/>
                    <a:pt x="3036" y="3317"/>
                    <a:pt x="3099" y="3323"/>
                  </a:cubicBezTo>
                  <a:cubicBezTo>
                    <a:pt x="3057" y="3197"/>
                    <a:pt x="2943" y="3203"/>
                    <a:pt x="2836" y="3179"/>
                  </a:cubicBezTo>
                  <a:cubicBezTo>
                    <a:pt x="2854" y="3167"/>
                    <a:pt x="2865" y="3158"/>
                    <a:pt x="2879" y="3151"/>
                  </a:cubicBezTo>
                  <a:cubicBezTo>
                    <a:pt x="2893" y="3144"/>
                    <a:pt x="2908" y="3140"/>
                    <a:pt x="2923" y="3134"/>
                  </a:cubicBezTo>
                  <a:cubicBezTo>
                    <a:pt x="2893" y="3037"/>
                    <a:pt x="2886" y="3036"/>
                    <a:pt x="2648" y="3124"/>
                  </a:cubicBezTo>
                  <a:cubicBezTo>
                    <a:pt x="2644" y="2979"/>
                    <a:pt x="2492" y="3008"/>
                    <a:pt x="2424" y="2925"/>
                  </a:cubicBezTo>
                  <a:cubicBezTo>
                    <a:pt x="2509" y="2858"/>
                    <a:pt x="2534" y="2721"/>
                    <a:pt x="2681" y="2696"/>
                  </a:cubicBezTo>
                  <a:cubicBezTo>
                    <a:pt x="2673" y="2733"/>
                    <a:pt x="2667" y="2762"/>
                    <a:pt x="2657" y="2805"/>
                  </a:cubicBezTo>
                  <a:cubicBezTo>
                    <a:pt x="2732" y="2785"/>
                    <a:pt x="2796" y="2767"/>
                    <a:pt x="2860" y="2750"/>
                  </a:cubicBezTo>
                  <a:cubicBezTo>
                    <a:pt x="2864" y="2756"/>
                    <a:pt x="2867" y="2762"/>
                    <a:pt x="2870" y="2768"/>
                  </a:cubicBezTo>
                  <a:cubicBezTo>
                    <a:pt x="2776" y="2831"/>
                    <a:pt x="2682" y="2895"/>
                    <a:pt x="2589" y="2958"/>
                  </a:cubicBezTo>
                  <a:cubicBezTo>
                    <a:pt x="2593" y="2969"/>
                    <a:pt x="2597" y="2980"/>
                    <a:pt x="2602" y="2991"/>
                  </a:cubicBezTo>
                  <a:cubicBezTo>
                    <a:pt x="2633" y="2985"/>
                    <a:pt x="2669" y="2987"/>
                    <a:pt x="2696" y="2972"/>
                  </a:cubicBezTo>
                  <a:cubicBezTo>
                    <a:pt x="2774" y="2930"/>
                    <a:pt x="2840" y="2938"/>
                    <a:pt x="2907" y="2994"/>
                  </a:cubicBezTo>
                  <a:cubicBezTo>
                    <a:pt x="2972" y="3048"/>
                    <a:pt x="3049" y="3088"/>
                    <a:pt x="3108" y="3147"/>
                  </a:cubicBezTo>
                  <a:cubicBezTo>
                    <a:pt x="3154" y="3193"/>
                    <a:pt x="3181" y="3258"/>
                    <a:pt x="3216" y="3315"/>
                  </a:cubicBezTo>
                  <a:cubicBezTo>
                    <a:pt x="3208" y="3319"/>
                    <a:pt x="3200" y="3324"/>
                    <a:pt x="3193" y="3328"/>
                  </a:cubicBezTo>
                  <a:cubicBezTo>
                    <a:pt x="3174" y="3287"/>
                    <a:pt x="3159" y="3244"/>
                    <a:pt x="3134" y="3207"/>
                  </a:cubicBezTo>
                  <a:cubicBezTo>
                    <a:pt x="3123" y="3189"/>
                    <a:pt x="3094" y="3184"/>
                    <a:pt x="3072" y="3173"/>
                  </a:cubicBezTo>
                  <a:cubicBezTo>
                    <a:pt x="3076" y="3194"/>
                    <a:pt x="3072" y="3219"/>
                    <a:pt x="3083" y="3235"/>
                  </a:cubicBezTo>
                  <a:cubicBezTo>
                    <a:pt x="3127" y="3301"/>
                    <a:pt x="3176" y="3363"/>
                    <a:pt x="3222" y="3428"/>
                  </a:cubicBezTo>
                  <a:cubicBezTo>
                    <a:pt x="3236" y="3448"/>
                    <a:pt x="3249" y="3469"/>
                    <a:pt x="3261" y="3490"/>
                  </a:cubicBezTo>
                  <a:cubicBezTo>
                    <a:pt x="3263" y="3490"/>
                    <a:pt x="3264" y="3491"/>
                    <a:pt x="3265" y="3492"/>
                  </a:cubicBezTo>
                  <a:cubicBezTo>
                    <a:pt x="3265" y="3493"/>
                    <a:pt x="3265" y="3494"/>
                    <a:pt x="3265" y="3495"/>
                  </a:cubicBezTo>
                  <a:cubicBezTo>
                    <a:pt x="3393" y="3604"/>
                    <a:pt x="3419" y="3692"/>
                    <a:pt x="3355" y="3835"/>
                  </a:cubicBezTo>
                  <a:close/>
                  <a:moveTo>
                    <a:pt x="1489" y="803"/>
                  </a:moveTo>
                  <a:lnTo>
                    <a:pt x="1489" y="803"/>
                  </a:lnTo>
                  <a:cubicBezTo>
                    <a:pt x="1516" y="819"/>
                    <a:pt x="1547" y="810"/>
                    <a:pt x="1563" y="819"/>
                  </a:cubicBezTo>
                  <a:cubicBezTo>
                    <a:pt x="1557" y="822"/>
                    <a:pt x="1536" y="843"/>
                    <a:pt x="1530" y="845"/>
                  </a:cubicBezTo>
                  <a:cubicBezTo>
                    <a:pt x="1539" y="880"/>
                    <a:pt x="1539" y="921"/>
                    <a:pt x="1559" y="948"/>
                  </a:cubicBezTo>
                  <a:cubicBezTo>
                    <a:pt x="1593" y="996"/>
                    <a:pt x="1645" y="1004"/>
                    <a:pt x="1690" y="986"/>
                  </a:cubicBezTo>
                  <a:cubicBezTo>
                    <a:pt x="1652" y="966"/>
                    <a:pt x="1613" y="945"/>
                    <a:pt x="1561" y="917"/>
                  </a:cubicBezTo>
                  <a:cubicBezTo>
                    <a:pt x="1631" y="881"/>
                    <a:pt x="1706" y="944"/>
                    <a:pt x="1748" y="855"/>
                  </a:cubicBezTo>
                  <a:cubicBezTo>
                    <a:pt x="1734" y="819"/>
                    <a:pt x="1642" y="819"/>
                    <a:pt x="1626" y="785"/>
                  </a:cubicBezTo>
                  <a:cubicBezTo>
                    <a:pt x="1666" y="778"/>
                    <a:pt x="1727" y="768"/>
                    <a:pt x="1775" y="784"/>
                  </a:cubicBezTo>
                  <a:cubicBezTo>
                    <a:pt x="1733" y="715"/>
                    <a:pt x="1602" y="690"/>
                    <a:pt x="1528" y="736"/>
                  </a:cubicBezTo>
                  <a:cubicBezTo>
                    <a:pt x="1509" y="748"/>
                    <a:pt x="1502" y="780"/>
                    <a:pt x="1489" y="803"/>
                  </a:cubicBezTo>
                  <a:close/>
                  <a:moveTo>
                    <a:pt x="1563" y="847"/>
                  </a:moveTo>
                  <a:lnTo>
                    <a:pt x="1563" y="847"/>
                  </a:lnTo>
                  <a:cubicBezTo>
                    <a:pt x="1563" y="847"/>
                    <a:pt x="1565" y="846"/>
                    <a:pt x="1568" y="844"/>
                  </a:cubicBezTo>
                  <a:cubicBezTo>
                    <a:pt x="1577" y="840"/>
                    <a:pt x="1594" y="830"/>
                    <a:pt x="1595" y="830"/>
                  </a:cubicBezTo>
                  <a:cubicBezTo>
                    <a:pt x="1616" y="830"/>
                    <a:pt x="1676" y="842"/>
                    <a:pt x="1677" y="845"/>
                  </a:cubicBezTo>
                  <a:cubicBezTo>
                    <a:pt x="1676" y="847"/>
                    <a:pt x="1677" y="849"/>
                    <a:pt x="1677" y="853"/>
                  </a:cubicBezTo>
                  <a:cubicBezTo>
                    <a:pt x="1677" y="863"/>
                    <a:pt x="1676" y="879"/>
                    <a:pt x="1672" y="879"/>
                  </a:cubicBezTo>
                  <a:cubicBezTo>
                    <a:pt x="1667" y="879"/>
                    <a:pt x="1658" y="880"/>
                    <a:pt x="1649" y="880"/>
                  </a:cubicBezTo>
                  <a:cubicBezTo>
                    <a:pt x="1620" y="879"/>
                    <a:pt x="1580" y="878"/>
                    <a:pt x="1569" y="878"/>
                  </a:cubicBezTo>
                  <a:cubicBezTo>
                    <a:pt x="1570" y="877"/>
                    <a:pt x="1570" y="876"/>
                    <a:pt x="1570" y="873"/>
                  </a:cubicBezTo>
                  <a:cubicBezTo>
                    <a:pt x="1569" y="868"/>
                    <a:pt x="1566" y="861"/>
                    <a:pt x="1565" y="855"/>
                  </a:cubicBezTo>
                  <a:cubicBezTo>
                    <a:pt x="1564" y="852"/>
                    <a:pt x="1563" y="849"/>
                    <a:pt x="1563" y="847"/>
                  </a:cubicBezTo>
                  <a:close/>
                  <a:moveTo>
                    <a:pt x="1532" y="778"/>
                  </a:moveTo>
                  <a:lnTo>
                    <a:pt x="1532" y="778"/>
                  </a:lnTo>
                  <a:cubicBezTo>
                    <a:pt x="1530" y="738"/>
                    <a:pt x="1623" y="732"/>
                    <a:pt x="1620" y="740"/>
                  </a:cubicBezTo>
                  <a:cubicBezTo>
                    <a:pt x="1614" y="755"/>
                    <a:pt x="1560" y="760"/>
                    <a:pt x="1542" y="770"/>
                  </a:cubicBezTo>
                  <a:lnTo>
                    <a:pt x="1532" y="778"/>
                  </a:lnTo>
                  <a:close/>
                  <a:moveTo>
                    <a:pt x="1540" y="1200"/>
                  </a:moveTo>
                  <a:lnTo>
                    <a:pt x="1540" y="1200"/>
                  </a:lnTo>
                  <a:cubicBezTo>
                    <a:pt x="1508" y="1177"/>
                    <a:pt x="1431" y="1197"/>
                    <a:pt x="1381" y="1190"/>
                  </a:cubicBezTo>
                  <a:lnTo>
                    <a:pt x="1386" y="1210"/>
                  </a:lnTo>
                  <a:cubicBezTo>
                    <a:pt x="1468" y="1204"/>
                    <a:pt x="1400" y="1275"/>
                    <a:pt x="1466" y="1272"/>
                  </a:cubicBezTo>
                  <a:cubicBezTo>
                    <a:pt x="1442" y="1222"/>
                    <a:pt x="1504" y="1239"/>
                    <a:pt x="1540" y="1200"/>
                  </a:cubicBezTo>
                  <a:close/>
                  <a:moveTo>
                    <a:pt x="1499" y="1338"/>
                  </a:moveTo>
                  <a:lnTo>
                    <a:pt x="1499" y="1338"/>
                  </a:lnTo>
                  <a:cubicBezTo>
                    <a:pt x="1475" y="1328"/>
                    <a:pt x="1465" y="1337"/>
                    <a:pt x="1426" y="1328"/>
                  </a:cubicBezTo>
                  <a:cubicBezTo>
                    <a:pt x="1423" y="1364"/>
                    <a:pt x="1441" y="1381"/>
                    <a:pt x="1478" y="1379"/>
                  </a:cubicBezTo>
                  <a:cubicBezTo>
                    <a:pt x="1484" y="1364"/>
                    <a:pt x="1494" y="1353"/>
                    <a:pt x="1499" y="1338"/>
                  </a:cubicBezTo>
                  <a:close/>
                </a:path>
              </a:pathLst>
            </a:custGeom>
            <a:grpFill/>
            <a:ln w="0">
              <a:solidFill>
                <a:schemeClr val="bg1"/>
              </a:solidFill>
              <a:prstDash val="solid"/>
              <a:round/>
              <a:headEnd/>
              <a:tailEnd/>
            </a:ln>
          </p:spPr>
          <p:txBody>
            <a:bodyPr/>
            <a:lstStyle/>
            <a:p>
              <a:pPr>
                <a:defRPr/>
              </a:pPr>
              <a:endParaRPr lang="it-IT"/>
            </a:p>
          </p:txBody>
        </p:sp>
        <p:sp>
          <p:nvSpPr>
            <p:cNvPr id="47" name="Line 173"/>
            <p:cNvSpPr>
              <a:spLocks noChangeShapeType="1"/>
            </p:cNvSpPr>
            <p:nvPr/>
          </p:nvSpPr>
          <p:spPr bwMode="auto">
            <a:xfrm>
              <a:off x="-1046163" y="5907088"/>
              <a:ext cx="0" cy="0"/>
            </a:xfrm>
            <a:prstGeom prst="line">
              <a:avLst/>
            </a:prstGeom>
            <a:grpFill/>
            <a:ln w="0">
              <a:solidFill>
                <a:schemeClr val="bg1"/>
              </a:solidFill>
              <a:prstDash val="solid"/>
              <a:round/>
              <a:headEnd/>
              <a:tailEnd/>
            </a:ln>
            <a:extLst/>
          </p:spPr>
          <p:txBody>
            <a:bodyPr/>
            <a:lstStyle/>
            <a:p>
              <a:pPr>
                <a:defRPr/>
              </a:pPr>
              <a:endParaRPr lang="it-IT"/>
            </a:p>
          </p:txBody>
        </p:sp>
        <p:sp>
          <p:nvSpPr>
            <p:cNvPr id="48" name="Freeform 174"/>
            <p:cNvSpPr>
              <a:spLocks/>
            </p:cNvSpPr>
            <p:nvPr/>
          </p:nvSpPr>
          <p:spPr bwMode="auto">
            <a:xfrm>
              <a:off x="3600450" y="4997450"/>
              <a:ext cx="341312" cy="320675"/>
            </a:xfrm>
            <a:custGeom>
              <a:avLst/>
              <a:gdLst>
                <a:gd name="T0" fmla="*/ 357 w 357"/>
                <a:gd name="T1" fmla="*/ 257 h 335"/>
                <a:gd name="T2" fmla="*/ 357 w 357"/>
                <a:gd name="T3" fmla="*/ 257 h 335"/>
                <a:gd name="T4" fmla="*/ 254 w 357"/>
                <a:gd name="T5" fmla="*/ 153 h 335"/>
                <a:gd name="T6" fmla="*/ 128 w 357"/>
                <a:gd name="T7" fmla="*/ 137 h 335"/>
                <a:gd name="T8" fmla="*/ 132 w 357"/>
                <a:gd name="T9" fmla="*/ 130 h 335"/>
                <a:gd name="T10" fmla="*/ 199 w 357"/>
                <a:gd name="T11" fmla="*/ 131 h 335"/>
                <a:gd name="T12" fmla="*/ 287 w 357"/>
                <a:gd name="T13" fmla="*/ 81 h 335"/>
                <a:gd name="T14" fmla="*/ 240 w 357"/>
                <a:gd name="T15" fmla="*/ 19 h 335"/>
                <a:gd name="T16" fmla="*/ 116 w 357"/>
                <a:gd name="T17" fmla="*/ 13 h 335"/>
                <a:gd name="T18" fmla="*/ 221 w 357"/>
                <a:gd name="T19" fmla="*/ 72 h 335"/>
                <a:gd name="T20" fmla="*/ 149 w 357"/>
                <a:gd name="T21" fmla="*/ 111 h 335"/>
                <a:gd name="T22" fmla="*/ 131 w 357"/>
                <a:gd name="T23" fmla="*/ 85 h 335"/>
                <a:gd name="T24" fmla="*/ 129 w 357"/>
                <a:gd name="T25" fmla="*/ 108 h 335"/>
                <a:gd name="T26" fmla="*/ 102 w 357"/>
                <a:gd name="T27" fmla="*/ 80 h 335"/>
                <a:gd name="T28" fmla="*/ 144 w 357"/>
                <a:gd name="T29" fmla="*/ 71 h 335"/>
                <a:gd name="T30" fmla="*/ 126 w 357"/>
                <a:gd name="T31" fmla="*/ 44 h 335"/>
                <a:gd name="T32" fmla="*/ 76 w 357"/>
                <a:gd name="T33" fmla="*/ 59 h 335"/>
                <a:gd name="T34" fmla="*/ 122 w 357"/>
                <a:gd name="T35" fmla="*/ 123 h 335"/>
                <a:gd name="T36" fmla="*/ 117 w 357"/>
                <a:gd name="T37" fmla="*/ 132 h 335"/>
                <a:gd name="T38" fmla="*/ 84 w 357"/>
                <a:gd name="T39" fmla="*/ 86 h 335"/>
                <a:gd name="T40" fmla="*/ 0 w 357"/>
                <a:gd name="T41" fmla="*/ 87 h 335"/>
                <a:gd name="T42" fmla="*/ 0 w 357"/>
                <a:gd name="T43" fmla="*/ 87 h 335"/>
                <a:gd name="T44" fmla="*/ 52 w 357"/>
                <a:gd name="T45" fmla="*/ 153 h 335"/>
                <a:gd name="T46" fmla="*/ 109 w 357"/>
                <a:gd name="T47" fmla="*/ 151 h 335"/>
                <a:gd name="T48" fmla="*/ 105 w 357"/>
                <a:gd name="T49" fmla="*/ 160 h 335"/>
                <a:gd name="T50" fmla="*/ 26 w 357"/>
                <a:gd name="T51" fmla="*/ 164 h 335"/>
                <a:gd name="T52" fmla="*/ 46 w 357"/>
                <a:gd name="T53" fmla="*/ 213 h 335"/>
                <a:gd name="T54" fmla="*/ 78 w 357"/>
                <a:gd name="T55" fmla="*/ 209 h 335"/>
                <a:gd name="T56" fmla="*/ 59 w 357"/>
                <a:gd name="T57" fmla="*/ 171 h 335"/>
                <a:gd name="T58" fmla="*/ 98 w 357"/>
                <a:gd name="T59" fmla="*/ 174 h 335"/>
                <a:gd name="T60" fmla="*/ 82 w 357"/>
                <a:gd name="T61" fmla="*/ 190 h 335"/>
                <a:gd name="T62" fmla="*/ 113 w 357"/>
                <a:gd name="T63" fmla="*/ 188 h 335"/>
                <a:gd name="T64" fmla="*/ 127 w 357"/>
                <a:gd name="T65" fmla="*/ 268 h 335"/>
                <a:gd name="T66" fmla="*/ 16 w 357"/>
                <a:gd name="T67" fmla="*/ 223 h 335"/>
                <a:gd name="T68" fmla="*/ 99 w 357"/>
                <a:gd name="T69" fmla="*/ 317 h 335"/>
                <a:gd name="T70" fmla="*/ 176 w 357"/>
                <a:gd name="T71" fmla="*/ 314 h 335"/>
                <a:gd name="T72" fmla="*/ 160 w 357"/>
                <a:gd name="T73" fmla="*/ 214 h 335"/>
                <a:gd name="T74" fmla="*/ 117 w 357"/>
                <a:gd name="T75" fmla="*/ 163 h 335"/>
                <a:gd name="T76" fmla="*/ 120 w 357"/>
                <a:gd name="T77" fmla="*/ 156 h 335"/>
                <a:gd name="T78" fmla="*/ 212 w 357"/>
                <a:gd name="T79" fmla="*/ 243 h 335"/>
                <a:gd name="T80" fmla="*/ 357 w 357"/>
                <a:gd name="T81" fmla="*/ 25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7" h="335">
                  <a:moveTo>
                    <a:pt x="357" y="257"/>
                  </a:moveTo>
                  <a:lnTo>
                    <a:pt x="357" y="257"/>
                  </a:lnTo>
                  <a:cubicBezTo>
                    <a:pt x="357" y="257"/>
                    <a:pt x="287" y="170"/>
                    <a:pt x="254" y="153"/>
                  </a:cubicBezTo>
                  <a:cubicBezTo>
                    <a:pt x="226" y="139"/>
                    <a:pt x="128" y="137"/>
                    <a:pt x="128" y="137"/>
                  </a:cubicBezTo>
                  <a:lnTo>
                    <a:pt x="132" y="130"/>
                  </a:lnTo>
                  <a:cubicBezTo>
                    <a:pt x="132" y="130"/>
                    <a:pt x="182" y="135"/>
                    <a:pt x="199" y="131"/>
                  </a:cubicBezTo>
                  <a:cubicBezTo>
                    <a:pt x="228" y="132"/>
                    <a:pt x="284" y="108"/>
                    <a:pt x="287" y="81"/>
                  </a:cubicBezTo>
                  <a:cubicBezTo>
                    <a:pt x="289" y="51"/>
                    <a:pt x="260" y="29"/>
                    <a:pt x="240" y="19"/>
                  </a:cubicBezTo>
                  <a:cubicBezTo>
                    <a:pt x="199" y="0"/>
                    <a:pt x="116" y="13"/>
                    <a:pt x="116" y="13"/>
                  </a:cubicBezTo>
                  <a:cubicBezTo>
                    <a:pt x="116" y="13"/>
                    <a:pt x="224" y="41"/>
                    <a:pt x="221" y="72"/>
                  </a:cubicBezTo>
                  <a:cubicBezTo>
                    <a:pt x="219" y="92"/>
                    <a:pt x="149" y="111"/>
                    <a:pt x="149" y="111"/>
                  </a:cubicBezTo>
                  <a:lnTo>
                    <a:pt x="131" y="85"/>
                  </a:lnTo>
                  <a:lnTo>
                    <a:pt x="129" y="108"/>
                  </a:lnTo>
                  <a:lnTo>
                    <a:pt x="102" y="80"/>
                  </a:lnTo>
                  <a:lnTo>
                    <a:pt x="144" y="71"/>
                  </a:lnTo>
                  <a:lnTo>
                    <a:pt x="126" y="44"/>
                  </a:lnTo>
                  <a:lnTo>
                    <a:pt x="76" y="59"/>
                  </a:lnTo>
                  <a:lnTo>
                    <a:pt x="122" y="123"/>
                  </a:lnTo>
                  <a:lnTo>
                    <a:pt x="117" y="132"/>
                  </a:lnTo>
                  <a:cubicBezTo>
                    <a:pt x="117" y="132"/>
                    <a:pt x="97" y="92"/>
                    <a:pt x="84" y="86"/>
                  </a:cubicBezTo>
                  <a:cubicBezTo>
                    <a:pt x="65" y="76"/>
                    <a:pt x="0" y="87"/>
                    <a:pt x="0" y="87"/>
                  </a:cubicBezTo>
                  <a:lnTo>
                    <a:pt x="0" y="87"/>
                  </a:lnTo>
                  <a:cubicBezTo>
                    <a:pt x="0" y="87"/>
                    <a:pt x="33" y="145"/>
                    <a:pt x="52" y="153"/>
                  </a:cubicBezTo>
                  <a:cubicBezTo>
                    <a:pt x="65" y="159"/>
                    <a:pt x="109" y="151"/>
                    <a:pt x="109" y="151"/>
                  </a:cubicBezTo>
                  <a:lnTo>
                    <a:pt x="105" y="160"/>
                  </a:lnTo>
                  <a:lnTo>
                    <a:pt x="26" y="164"/>
                  </a:lnTo>
                  <a:lnTo>
                    <a:pt x="46" y="213"/>
                  </a:lnTo>
                  <a:lnTo>
                    <a:pt x="78" y="209"/>
                  </a:lnTo>
                  <a:lnTo>
                    <a:pt x="59" y="171"/>
                  </a:lnTo>
                  <a:lnTo>
                    <a:pt x="98" y="174"/>
                  </a:lnTo>
                  <a:lnTo>
                    <a:pt x="82" y="190"/>
                  </a:lnTo>
                  <a:lnTo>
                    <a:pt x="113" y="188"/>
                  </a:lnTo>
                  <a:cubicBezTo>
                    <a:pt x="113" y="188"/>
                    <a:pt x="141" y="254"/>
                    <a:pt x="127" y="268"/>
                  </a:cubicBezTo>
                  <a:cubicBezTo>
                    <a:pt x="104" y="291"/>
                    <a:pt x="16" y="223"/>
                    <a:pt x="16" y="223"/>
                  </a:cubicBezTo>
                  <a:cubicBezTo>
                    <a:pt x="16" y="223"/>
                    <a:pt x="57" y="297"/>
                    <a:pt x="99" y="317"/>
                  </a:cubicBezTo>
                  <a:cubicBezTo>
                    <a:pt x="119" y="326"/>
                    <a:pt x="154" y="335"/>
                    <a:pt x="176" y="314"/>
                  </a:cubicBezTo>
                  <a:cubicBezTo>
                    <a:pt x="195" y="295"/>
                    <a:pt x="175" y="234"/>
                    <a:pt x="160" y="214"/>
                  </a:cubicBezTo>
                  <a:cubicBezTo>
                    <a:pt x="153" y="199"/>
                    <a:pt x="117" y="163"/>
                    <a:pt x="117" y="163"/>
                  </a:cubicBezTo>
                  <a:lnTo>
                    <a:pt x="120" y="156"/>
                  </a:lnTo>
                  <a:cubicBezTo>
                    <a:pt x="120" y="156"/>
                    <a:pt x="183" y="230"/>
                    <a:pt x="212" y="243"/>
                  </a:cubicBezTo>
                  <a:cubicBezTo>
                    <a:pt x="245" y="259"/>
                    <a:pt x="357" y="258"/>
                    <a:pt x="357" y="258"/>
                  </a:cubicBezTo>
                </a:path>
              </a:pathLst>
            </a:custGeom>
            <a:grpFill/>
            <a:ln w="0">
              <a:solidFill>
                <a:schemeClr val="bg1"/>
              </a:solidFill>
              <a:prstDash val="solid"/>
              <a:round/>
              <a:headEnd/>
              <a:tailEnd/>
            </a:ln>
          </p:spPr>
          <p:txBody>
            <a:bodyPr/>
            <a:lstStyle/>
            <a:p>
              <a:pPr>
                <a:defRPr/>
              </a:pPr>
              <a:endParaRPr lang="it-IT"/>
            </a:p>
          </p:txBody>
        </p:sp>
        <p:sp>
          <p:nvSpPr>
            <p:cNvPr id="49" name="Freeform 175"/>
            <p:cNvSpPr>
              <a:spLocks/>
            </p:cNvSpPr>
            <p:nvPr/>
          </p:nvSpPr>
          <p:spPr bwMode="auto">
            <a:xfrm>
              <a:off x="-490538" y="5149850"/>
              <a:ext cx="339725" cy="319088"/>
            </a:xfrm>
            <a:custGeom>
              <a:avLst/>
              <a:gdLst>
                <a:gd name="T0" fmla="*/ 1 w 357"/>
                <a:gd name="T1" fmla="*/ 258 h 335"/>
                <a:gd name="T2" fmla="*/ 1 w 357"/>
                <a:gd name="T3" fmla="*/ 258 h 335"/>
                <a:gd name="T4" fmla="*/ 103 w 357"/>
                <a:gd name="T5" fmla="*/ 154 h 335"/>
                <a:gd name="T6" fmla="*/ 229 w 357"/>
                <a:gd name="T7" fmla="*/ 137 h 335"/>
                <a:gd name="T8" fmla="*/ 226 w 357"/>
                <a:gd name="T9" fmla="*/ 130 h 335"/>
                <a:gd name="T10" fmla="*/ 158 w 357"/>
                <a:gd name="T11" fmla="*/ 131 h 335"/>
                <a:gd name="T12" fmla="*/ 71 w 357"/>
                <a:gd name="T13" fmla="*/ 81 h 335"/>
                <a:gd name="T14" fmla="*/ 117 w 357"/>
                <a:gd name="T15" fmla="*/ 19 h 335"/>
                <a:gd name="T16" fmla="*/ 242 w 357"/>
                <a:gd name="T17" fmla="*/ 14 h 335"/>
                <a:gd name="T18" fmla="*/ 137 w 357"/>
                <a:gd name="T19" fmla="*/ 73 h 335"/>
                <a:gd name="T20" fmla="*/ 208 w 357"/>
                <a:gd name="T21" fmla="*/ 111 h 335"/>
                <a:gd name="T22" fmla="*/ 226 w 357"/>
                <a:gd name="T23" fmla="*/ 86 h 335"/>
                <a:gd name="T24" fmla="*/ 228 w 357"/>
                <a:gd name="T25" fmla="*/ 108 h 335"/>
                <a:gd name="T26" fmla="*/ 255 w 357"/>
                <a:gd name="T27" fmla="*/ 80 h 335"/>
                <a:gd name="T28" fmla="*/ 213 w 357"/>
                <a:gd name="T29" fmla="*/ 71 h 335"/>
                <a:gd name="T30" fmla="*/ 231 w 357"/>
                <a:gd name="T31" fmla="*/ 44 h 335"/>
                <a:gd name="T32" fmla="*/ 281 w 357"/>
                <a:gd name="T33" fmla="*/ 59 h 335"/>
                <a:gd name="T34" fmla="*/ 235 w 357"/>
                <a:gd name="T35" fmla="*/ 123 h 335"/>
                <a:gd name="T36" fmla="*/ 240 w 357"/>
                <a:gd name="T37" fmla="*/ 132 h 335"/>
                <a:gd name="T38" fmla="*/ 273 w 357"/>
                <a:gd name="T39" fmla="*/ 86 h 335"/>
                <a:gd name="T40" fmla="*/ 357 w 357"/>
                <a:gd name="T41" fmla="*/ 87 h 335"/>
                <a:gd name="T42" fmla="*/ 357 w 357"/>
                <a:gd name="T43" fmla="*/ 87 h 335"/>
                <a:gd name="T44" fmla="*/ 305 w 357"/>
                <a:gd name="T45" fmla="*/ 154 h 335"/>
                <a:gd name="T46" fmla="*/ 248 w 357"/>
                <a:gd name="T47" fmla="*/ 151 h 335"/>
                <a:gd name="T48" fmla="*/ 252 w 357"/>
                <a:gd name="T49" fmla="*/ 160 h 335"/>
                <a:gd name="T50" fmla="*/ 331 w 357"/>
                <a:gd name="T51" fmla="*/ 164 h 335"/>
                <a:gd name="T52" fmla="*/ 311 w 357"/>
                <a:gd name="T53" fmla="*/ 213 h 335"/>
                <a:gd name="T54" fmla="*/ 279 w 357"/>
                <a:gd name="T55" fmla="*/ 210 h 335"/>
                <a:gd name="T56" fmla="*/ 298 w 357"/>
                <a:gd name="T57" fmla="*/ 171 h 335"/>
                <a:gd name="T58" fmla="*/ 259 w 357"/>
                <a:gd name="T59" fmla="*/ 174 h 335"/>
                <a:gd name="T60" fmla="*/ 275 w 357"/>
                <a:gd name="T61" fmla="*/ 190 h 335"/>
                <a:gd name="T62" fmla="*/ 244 w 357"/>
                <a:gd name="T63" fmla="*/ 188 h 335"/>
                <a:gd name="T64" fmla="*/ 230 w 357"/>
                <a:gd name="T65" fmla="*/ 268 h 335"/>
                <a:gd name="T66" fmla="*/ 341 w 357"/>
                <a:gd name="T67" fmla="*/ 223 h 335"/>
                <a:gd name="T68" fmla="*/ 259 w 357"/>
                <a:gd name="T69" fmla="*/ 317 h 335"/>
                <a:gd name="T70" fmla="*/ 181 w 357"/>
                <a:gd name="T71" fmla="*/ 314 h 335"/>
                <a:gd name="T72" fmla="*/ 197 w 357"/>
                <a:gd name="T73" fmla="*/ 214 h 335"/>
                <a:gd name="T74" fmla="*/ 241 w 357"/>
                <a:gd name="T75" fmla="*/ 163 h 335"/>
                <a:gd name="T76" fmla="*/ 237 w 357"/>
                <a:gd name="T77" fmla="*/ 156 h 335"/>
                <a:gd name="T78" fmla="*/ 145 w 357"/>
                <a:gd name="T79" fmla="*/ 243 h 335"/>
                <a:gd name="T80" fmla="*/ 0 w 357"/>
                <a:gd name="T81" fmla="*/ 25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7" h="335">
                  <a:moveTo>
                    <a:pt x="1" y="258"/>
                  </a:moveTo>
                  <a:lnTo>
                    <a:pt x="1" y="258"/>
                  </a:lnTo>
                  <a:cubicBezTo>
                    <a:pt x="1" y="258"/>
                    <a:pt x="70" y="170"/>
                    <a:pt x="103" y="154"/>
                  </a:cubicBezTo>
                  <a:cubicBezTo>
                    <a:pt x="131" y="139"/>
                    <a:pt x="229" y="137"/>
                    <a:pt x="229" y="137"/>
                  </a:cubicBezTo>
                  <a:lnTo>
                    <a:pt x="226" y="130"/>
                  </a:lnTo>
                  <a:cubicBezTo>
                    <a:pt x="226" y="130"/>
                    <a:pt x="175" y="135"/>
                    <a:pt x="158" y="131"/>
                  </a:cubicBezTo>
                  <a:cubicBezTo>
                    <a:pt x="129" y="132"/>
                    <a:pt x="73" y="108"/>
                    <a:pt x="71" y="81"/>
                  </a:cubicBezTo>
                  <a:cubicBezTo>
                    <a:pt x="68" y="51"/>
                    <a:pt x="97" y="29"/>
                    <a:pt x="117" y="19"/>
                  </a:cubicBezTo>
                  <a:cubicBezTo>
                    <a:pt x="158" y="0"/>
                    <a:pt x="242" y="14"/>
                    <a:pt x="242" y="14"/>
                  </a:cubicBezTo>
                  <a:cubicBezTo>
                    <a:pt x="242" y="14"/>
                    <a:pt x="134" y="41"/>
                    <a:pt x="137" y="73"/>
                  </a:cubicBezTo>
                  <a:cubicBezTo>
                    <a:pt x="138" y="93"/>
                    <a:pt x="208" y="111"/>
                    <a:pt x="208" y="111"/>
                  </a:cubicBezTo>
                  <a:lnTo>
                    <a:pt x="226" y="86"/>
                  </a:lnTo>
                  <a:lnTo>
                    <a:pt x="228" y="108"/>
                  </a:lnTo>
                  <a:lnTo>
                    <a:pt x="255" y="80"/>
                  </a:lnTo>
                  <a:lnTo>
                    <a:pt x="213" y="71"/>
                  </a:lnTo>
                  <a:lnTo>
                    <a:pt x="231" y="44"/>
                  </a:lnTo>
                  <a:lnTo>
                    <a:pt x="281" y="59"/>
                  </a:lnTo>
                  <a:lnTo>
                    <a:pt x="235" y="123"/>
                  </a:lnTo>
                  <a:lnTo>
                    <a:pt x="240" y="132"/>
                  </a:lnTo>
                  <a:cubicBezTo>
                    <a:pt x="240" y="132"/>
                    <a:pt x="260" y="92"/>
                    <a:pt x="273" y="86"/>
                  </a:cubicBezTo>
                  <a:cubicBezTo>
                    <a:pt x="292" y="76"/>
                    <a:pt x="357" y="87"/>
                    <a:pt x="357" y="87"/>
                  </a:cubicBezTo>
                  <a:lnTo>
                    <a:pt x="357" y="87"/>
                  </a:lnTo>
                  <a:cubicBezTo>
                    <a:pt x="357" y="87"/>
                    <a:pt x="324" y="145"/>
                    <a:pt x="305" y="154"/>
                  </a:cubicBezTo>
                  <a:cubicBezTo>
                    <a:pt x="292" y="159"/>
                    <a:pt x="248" y="151"/>
                    <a:pt x="248" y="151"/>
                  </a:cubicBezTo>
                  <a:lnTo>
                    <a:pt x="252" y="160"/>
                  </a:lnTo>
                  <a:lnTo>
                    <a:pt x="331" y="164"/>
                  </a:lnTo>
                  <a:lnTo>
                    <a:pt x="311" y="213"/>
                  </a:lnTo>
                  <a:lnTo>
                    <a:pt x="279" y="210"/>
                  </a:lnTo>
                  <a:lnTo>
                    <a:pt x="298" y="171"/>
                  </a:lnTo>
                  <a:lnTo>
                    <a:pt x="259" y="174"/>
                  </a:lnTo>
                  <a:lnTo>
                    <a:pt x="275" y="190"/>
                  </a:lnTo>
                  <a:lnTo>
                    <a:pt x="244" y="188"/>
                  </a:lnTo>
                  <a:cubicBezTo>
                    <a:pt x="244" y="188"/>
                    <a:pt x="216" y="254"/>
                    <a:pt x="230" y="268"/>
                  </a:cubicBezTo>
                  <a:cubicBezTo>
                    <a:pt x="253" y="291"/>
                    <a:pt x="341" y="223"/>
                    <a:pt x="341" y="223"/>
                  </a:cubicBezTo>
                  <a:cubicBezTo>
                    <a:pt x="341" y="223"/>
                    <a:pt x="300" y="297"/>
                    <a:pt x="259" y="317"/>
                  </a:cubicBezTo>
                  <a:cubicBezTo>
                    <a:pt x="238" y="326"/>
                    <a:pt x="203" y="335"/>
                    <a:pt x="181" y="314"/>
                  </a:cubicBezTo>
                  <a:cubicBezTo>
                    <a:pt x="162" y="296"/>
                    <a:pt x="182" y="234"/>
                    <a:pt x="197" y="214"/>
                  </a:cubicBezTo>
                  <a:cubicBezTo>
                    <a:pt x="204" y="199"/>
                    <a:pt x="241" y="163"/>
                    <a:pt x="241" y="163"/>
                  </a:cubicBezTo>
                  <a:lnTo>
                    <a:pt x="237" y="156"/>
                  </a:lnTo>
                  <a:cubicBezTo>
                    <a:pt x="237" y="156"/>
                    <a:pt x="174" y="230"/>
                    <a:pt x="145" y="243"/>
                  </a:cubicBezTo>
                  <a:cubicBezTo>
                    <a:pt x="112" y="259"/>
                    <a:pt x="0" y="258"/>
                    <a:pt x="0" y="258"/>
                  </a:cubicBezTo>
                </a:path>
              </a:pathLst>
            </a:custGeom>
            <a:grpFill/>
            <a:ln w="0">
              <a:solidFill>
                <a:schemeClr val="bg1"/>
              </a:solidFill>
              <a:prstDash val="solid"/>
              <a:round/>
              <a:headEnd/>
              <a:tailEnd/>
            </a:ln>
          </p:spPr>
          <p:txBody>
            <a:bodyPr/>
            <a:lstStyle/>
            <a:p>
              <a:pPr>
                <a:defRPr/>
              </a:pPr>
              <a:endParaRPr lang="it-IT"/>
            </a:p>
          </p:txBody>
        </p:sp>
      </p:grpSp>
    </p:spTree>
    <p:extLst>
      <p:ext uri="{BB962C8B-B14F-4D97-AF65-F5344CB8AC3E}">
        <p14:creationId xmlns:p14="http://schemas.microsoft.com/office/powerpoint/2010/main" val="3201399947"/>
      </p:ext>
    </p:extLst>
  </p:cSld>
  <p:clrMapOvr>
    <a:masterClrMapping/>
  </p:clrMapOvr>
  <p:transition spd="med">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extLst>
              <a:ext uri="{28A0092B-C50C-407E-A947-70E740481C1C}">
                <a14:useLocalDpi xmlns:a14="http://schemas.microsoft.com/office/drawing/2010/main" val="0"/>
              </a:ext>
            </a:extLst>
          </a:blip>
          <a:srcRect l="5671" r="2200"/>
          <a:stretch/>
        </p:blipFill>
        <p:spPr>
          <a:xfrm>
            <a:off x="-11112" y="-25400"/>
            <a:ext cx="9217024" cy="6813550"/>
          </a:xfrm>
          <a:prstGeom prst="rect">
            <a:avLst/>
          </a:prstGeom>
          <a:solidFill>
            <a:schemeClr val="bg1">
              <a:lumMod val="85000"/>
            </a:schemeClr>
          </a:solidFill>
          <a:ln w="19050" cap="flat" cmpd="sng" algn="ctr">
            <a:noFill/>
            <a:prstDash val="solid"/>
            <a:round/>
            <a:headEnd type="none" w="med" len="med"/>
            <a:tailEnd type="none" w="med" len="med"/>
          </a:ln>
          <a:effectLst/>
        </p:spPr>
      </p:pic>
      <p:sp>
        <p:nvSpPr>
          <p:cNvPr id="4" name="Segnaposto numero diapositiva 3"/>
          <p:cNvSpPr>
            <a:spLocks noGrp="1"/>
          </p:cNvSpPr>
          <p:nvPr>
            <p:ph type="sldNum" sz="quarter" idx="10"/>
          </p:nvPr>
        </p:nvSpPr>
        <p:spPr/>
        <p:txBody>
          <a:bodyPr/>
          <a:lstStyle/>
          <a:p>
            <a:pPr>
              <a:defRPr/>
            </a:pPr>
            <a:fld id="{66717EC1-B197-47CA-B7F5-5B501870EE97}" type="slidenum">
              <a:rPr lang="it-IT" smtClean="0"/>
              <a:pPr>
                <a:defRPr/>
              </a:pPr>
              <a:t>29</a:t>
            </a:fld>
            <a:endParaRPr lang="it-IT"/>
          </a:p>
        </p:txBody>
      </p:sp>
      <p:sp>
        <p:nvSpPr>
          <p:cNvPr id="6" name="Rettangolo 5"/>
          <p:cNvSpPr/>
          <p:nvPr/>
        </p:nvSpPr>
        <p:spPr bwMode="auto">
          <a:xfrm>
            <a:off x="0" y="1556792"/>
            <a:ext cx="5508104"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266700" algn="l" eaLnBrk="0" hangingPunct="0"/>
            <a:r>
              <a:rPr lang="it-IT" sz="2000" dirty="0" smtClean="0">
                <a:solidFill>
                  <a:srgbClr val="000000"/>
                </a:solidFill>
              </a:rPr>
              <a:t>Parliamo di …</a:t>
            </a:r>
            <a:endParaRPr lang="it-IT" sz="2000" i="1" dirty="0">
              <a:solidFill>
                <a:srgbClr val="000000"/>
              </a:solidFill>
            </a:endParaRPr>
          </a:p>
        </p:txBody>
      </p:sp>
    </p:spTree>
    <p:extLst>
      <p:ext uri="{BB962C8B-B14F-4D97-AF65-F5344CB8AC3E}">
        <p14:creationId xmlns:p14="http://schemas.microsoft.com/office/powerpoint/2010/main" val="193944810"/>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fld id="{45B9EA39-FCCA-4E48-8FA4-2B34E99B68E2}" type="slidenum">
              <a:rPr lang="it-IT" smtClean="0"/>
              <a:pPr>
                <a:defRPr/>
              </a:pPr>
              <a:t>3</a:t>
            </a:fld>
            <a:endParaRPr lang="it-IT"/>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636" y="311728"/>
            <a:ext cx="8312728" cy="6234545"/>
          </a:xfrm>
          <a:prstGeom prst="rect">
            <a:avLst/>
          </a:prstGeom>
        </p:spPr>
      </p:pic>
      <p:sp>
        <p:nvSpPr>
          <p:cNvPr id="4" name="Rettangolo 3"/>
          <p:cNvSpPr/>
          <p:nvPr/>
        </p:nvSpPr>
        <p:spPr bwMode="auto">
          <a:xfrm>
            <a:off x="1933904" y="3645024"/>
            <a:ext cx="7200000" cy="1440000"/>
          </a:xfrm>
          <a:prstGeom prst="rect">
            <a:avLst/>
          </a:prstGeom>
          <a:solidFill>
            <a:schemeClr val="bg1">
              <a:lumMod val="95000"/>
              <a:alpha val="75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r>
              <a:rPr lang="it-IT" sz="2100" dirty="0" smtClean="0">
                <a:solidFill>
                  <a:srgbClr val="000000"/>
                </a:solidFill>
              </a:rPr>
              <a:t>Ci vuole un progetto chiaro e completo</a:t>
            </a:r>
            <a:endParaRPr lang="it-IT" dirty="0">
              <a:solidFill>
                <a:srgbClr val="000000"/>
              </a:solidFill>
            </a:endParaRPr>
          </a:p>
        </p:txBody>
      </p:sp>
    </p:spTree>
    <p:extLst>
      <p:ext uri="{BB962C8B-B14F-4D97-AF65-F5344CB8AC3E}">
        <p14:creationId xmlns:p14="http://schemas.microsoft.com/office/powerpoint/2010/main" val="361129181"/>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ttangolo 3"/>
          <p:cNvSpPr/>
          <p:nvPr/>
        </p:nvSpPr>
        <p:spPr bwMode="auto">
          <a:xfrm>
            <a:off x="0" y="4941168"/>
            <a:ext cx="5508104"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266700" algn="l" eaLnBrk="0" hangingPunct="0"/>
            <a:r>
              <a:rPr lang="it-IT" sz="2000" dirty="0" smtClean="0">
                <a:solidFill>
                  <a:srgbClr val="000000"/>
                </a:solidFill>
              </a:rPr>
              <a:t>ossia di …</a:t>
            </a:r>
            <a:endParaRPr lang="it-IT" sz="2000" i="1" dirty="0">
              <a:solidFill>
                <a:srgbClr val="000000"/>
              </a:solidFill>
            </a:endParaRPr>
          </a:p>
        </p:txBody>
      </p:sp>
    </p:spTree>
    <p:extLst>
      <p:ext uri="{BB962C8B-B14F-4D97-AF65-F5344CB8AC3E}">
        <p14:creationId xmlns:p14="http://schemas.microsoft.com/office/powerpoint/2010/main" val="3789924677"/>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rotWithShape="1">
          <a:blip r:embed="rId2"/>
          <a:srcRect l="2567" t="10317" r="34654" b="18998"/>
          <a:stretch/>
        </p:blipFill>
        <p:spPr>
          <a:xfrm>
            <a:off x="259081" y="692696"/>
            <a:ext cx="8625838" cy="5463031"/>
          </a:xfrm>
          <a:prstGeom prst="rect">
            <a:avLst/>
          </a:prstGeom>
        </p:spPr>
      </p:pic>
    </p:spTree>
    <p:extLst>
      <p:ext uri="{BB962C8B-B14F-4D97-AF65-F5344CB8AC3E}">
        <p14:creationId xmlns:p14="http://schemas.microsoft.com/office/powerpoint/2010/main" val="3719811656"/>
      </p:ext>
    </p:extLst>
  </p:cSld>
  <p:clrMapOvr>
    <a:masterClrMapping/>
  </p:clrMapOvr>
  <p:transition spd="med">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l="17025" t="16179" r="39854" b="16180"/>
          <a:stretch/>
        </p:blipFill>
        <p:spPr>
          <a:xfrm>
            <a:off x="648072" y="1338"/>
            <a:ext cx="7740352" cy="6829720"/>
          </a:xfrm>
          <a:prstGeom prst="rect">
            <a:avLst/>
          </a:prstGeom>
        </p:spPr>
      </p:pic>
    </p:spTree>
    <p:extLst>
      <p:ext uri="{BB962C8B-B14F-4D97-AF65-F5344CB8AC3E}">
        <p14:creationId xmlns:p14="http://schemas.microsoft.com/office/powerpoint/2010/main" val="1524263537"/>
      </p:ext>
    </p:extLst>
  </p:cSld>
  <p:clrMapOvr>
    <a:masterClrMapping/>
  </p:clrMapOvr>
  <p:transition spd="med">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221100"/>
        </a:solidFill>
        <a:effectLst/>
      </p:bgPr>
    </p:bg>
    <p:spTree>
      <p:nvGrpSpPr>
        <p:cNvPr id="1" name=""/>
        <p:cNvGrpSpPr/>
        <p:nvPr/>
      </p:nvGrpSpPr>
      <p:grpSpPr>
        <a:xfrm>
          <a:off x="0" y="0"/>
          <a:ext cx="0" cy="0"/>
          <a:chOff x="0" y="0"/>
          <a:chExt cx="0" cy="0"/>
        </a:xfrm>
      </p:grpSpPr>
      <p:pic>
        <p:nvPicPr>
          <p:cNvPr id="5122" name="Picture 2" descr="Image result for legge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1" y="0"/>
            <a:ext cx="8208912"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numero diapositiva 3"/>
          <p:cNvSpPr>
            <a:spLocks noGrp="1"/>
          </p:cNvSpPr>
          <p:nvPr>
            <p:ph type="sldNum" sz="quarter" idx="10"/>
          </p:nvPr>
        </p:nvSpPr>
        <p:spPr/>
        <p:txBody>
          <a:bodyPr/>
          <a:lstStyle/>
          <a:p>
            <a:pPr>
              <a:defRPr/>
            </a:pPr>
            <a:fld id="{66717EC1-B197-47CA-B7F5-5B501870EE97}" type="slidenum">
              <a:rPr lang="it-IT" smtClean="0"/>
              <a:pPr>
                <a:defRPr/>
              </a:pPr>
              <a:t>33</a:t>
            </a:fld>
            <a:endParaRPr lang="it-IT"/>
          </a:p>
        </p:txBody>
      </p:sp>
      <p:sp>
        <p:nvSpPr>
          <p:cNvPr id="6" name="Rettangolo 5"/>
          <p:cNvSpPr/>
          <p:nvPr/>
        </p:nvSpPr>
        <p:spPr bwMode="auto">
          <a:xfrm>
            <a:off x="0" y="1556792"/>
            <a:ext cx="6444208"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266700" algn="l" eaLnBrk="0" hangingPunct="0"/>
            <a:r>
              <a:rPr lang="it-IT" sz="2000" dirty="0" smtClean="0">
                <a:solidFill>
                  <a:srgbClr val="000000"/>
                </a:solidFill>
              </a:rPr>
              <a:t>Chi è interessato a leggere il bilancio?</a:t>
            </a:r>
            <a:endParaRPr lang="it-IT" sz="2000" i="1" dirty="0">
              <a:solidFill>
                <a:srgbClr val="000000"/>
              </a:solidFill>
            </a:endParaRPr>
          </a:p>
        </p:txBody>
      </p:sp>
    </p:spTree>
    <p:extLst>
      <p:ext uri="{BB962C8B-B14F-4D97-AF65-F5344CB8AC3E}">
        <p14:creationId xmlns:p14="http://schemas.microsoft.com/office/powerpoint/2010/main" val="2263730346"/>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sl-cdn.radiantforestllc.netdna-cdn.com/wp-content/uploads/2012/11/business-stakeholder-circ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27" y="23809"/>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p:cNvSpPr/>
          <p:nvPr/>
        </p:nvSpPr>
        <p:spPr bwMode="auto">
          <a:xfrm>
            <a:off x="-28191" y="4243100"/>
            <a:ext cx="6644315"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538163" algn="just" defTabSz="838200" eaLnBrk="0" hangingPunct="0">
              <a:tabLst>
                <a:tab pos="2159000" algn="l"/>
                <a:tab pos="2692400" algn="l"/>
              </a:tabLst>
            </a:pPr>
            <a:r>
              <a:rPr lang="it-IT" sz="2000" dirty="0" smtClean="0">
                <a:solidFill>
                  <a:srgbClr val="000000"/>
                </a:solidFill>
              </a:rPr>
              <a:t>Qual è lo stakeholder più importante?</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66717EC1-B197-47CA-B7F5-5B501870EE97}" type="slidenum">
              <a:rPr lang="it-IT" smtClean="0"/>
              <a:pPr>
                <a:defRPr/>
              </a:pPr>
              <a:t>34</a:t>
            </a:fld>
            <a:endParaRPr lang="it-IT"/>
          </a:p>
        </p:txBody>
      </p:sp>
    </p:spTree>
    <p:extLst>
      <p:ext uri="{BB962C8B-B14F-4D97-AF65-F5344CB8AC3E}">
        <p14:creationId xmlns:p14="http://schemas.microsoft.com/office/powerpoint/2010/main" val="2414232742"/>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6" name="Picture 4" descr="https://s3-us-west-2.amazonaws.com/tabs.web.media/a/d/ad82/ad82-square-15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9763" y="1"/>
            <a:ext cx="6964409"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p:cNvSpPr/>
          <p:nvPr/>
        </p:nvSpPr>
        <p:spPr bwMode="auto">
          <a:xfrm>
            <a:off x="2514965" y="753398"/>
            <a:ext cx="6644315"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352425" algn="just" defTabSz="838200" eaLnBrk="0" hangingPunct="0">
              <a:tabLst>
                <a:tab pos="2159000" algn="l"/>
                <a:tab pos="2692400" algn="l"/>
              </a:tabLst>
            </a:pPr>
            <a:r>
              <a:rPr lang="it-IT" sz="2000" dirty="0" smtClean="0">
                <a:solidFill>
                  <a:srgbClr val="000000"/>
                </a:solidFill>
              </a:rPr>
              <a:t>I finanziatori dell’impresa	</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35</a:t>
            </a:fld>
            <a:endParaRPr lang="it-IT" dirty="0"/>
          </a:p>
        </p:txBody>
      </p:sp>
    </p:spTree>
    <p:extLst>
      <p:ext uri="{BB962C8B-B14F-4D97-AF65-F5344CB8AC3E}">
        <p14:creationId xmlns:p14="http://schemas.microsoft.com/office/powerpoint/2010/main" val="34448913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6" name="Picture 8" descr="http://previews.123rf.com/images/feedough/feedough1302/feedough130200048/17624946-hombre-de-negocios-curioso-mirando-la-pantalla-del-ordenador-port-til-y-tener-un-mont-n-de-preguntas-Foto-de-archivo.jpg"/>
          <p:cNvPicPr>
            <a:picLocks noChangeAspect="1" noChangeArrowheads="1"/>
          </p:cNvPicPr>
          <p:nvPr/>
        </p:nvPicPr>
        <p:blipFill rotWithShape="1">
          <a:blip r:embed="rId2">
            <a:extLst>
              <a:ext uri="{28A0092B-C50C-407E-A947-70E740481C1C}">
                <a14:useLocalDpi xmlns:a14="http://schemas.microsoft.com/office/drawing/2010/main" val="0"/>
              </a:ext>
            </a:extLst>
          </a:blip>
          <a:srcRect t="2413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p:cNvSpPr/>
          <p:nvPr/>
        </p:nvSpPr>
        <p:spPr bwMode="auto">
          <a:xfrm>
            <a:off x="3275855" y="4221088"/>
            <a:ext cx="5886401"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266700" algn="l" eaLnBrk="0" hangingPunct="0"/>
            <a:r>
              <a:rPr lang="it-IT" sz="2000" dirty="0" smtClean="0">
                <a:solidFill>
                  <a:srgbClr val="000000"/>
                </a:solidFill>
              </a:rPr>
              <a:t>Cosa cercano nel bilancio?</a:t>
            </a:r>
            <a:endParaRPr lang="it-IT" sz="20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66717EC1-B197-47CA-B7F5-5B501870EE97}" type="slidenum">
              <a:rPr lang="it-IT" smtClean="0"/>
              <a:pPr>
                <a:defRPr/>
              </a:pPr>
              <a:t>36</a:t>
            </a:fld>
            <a:endParaRPr lang="it-IT"/>
          </a:p>
        </p:txBody>
      </p:sp>
    </p:spTree>
    <p:extLst>
      <p:ext uri="{BB962C8B-B14F-4D97-AF65-F5344CB8AC3E}">
        <p14:creationId xmlns:p14="http://schemas.microsoft.com/office/powerpoint/2010/main" val="3541153426"/>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Immagine 13"/>
          <p:cNvPicPr>
            <a:picLocks noChangeAspect="1"/>
          </p:cNvPicPr>
          <p:nvPr/>
        </p:nvPicPr>
        <p:blipFill rotWithShape="1">
          <a:blip r:embed="rId2" cstate="print"/>
          <a:srcRect r="3917"/>
          <a:stretch/>
        </p:blipFill>
        <p:spPr>
          <a:xfrm>
            <a:off x="0" y="3035"/>
            <a:ext cx="9144000" cy="3558697"/>
          </a:xfrm>
          <a:prstGeom prst="rect">
            <a:avLst/>
          </a:prstGeom>
          <a:ln>
            <a:noFill/>
          </a:ln>
          <a:effectLst/>
        </p:spPr>
      </p:pic>
      <p:pic>
        <p:nvPicPr>
          <p:cNvPr id="15" name="Immagine 14"/>
          <p:cNvPicPr>
            <a:picLocks noChangeAspect="1"/>
          </p:cNvPicPr>
          <p:nvPr/>
        </p:nvPicPr>
        <p:blipFill>
          <a:blip r:embed="rId3" cstate="print"/>
          <a:stretch>
            <a:fillRect/>
          </a:stretch>
        </p:blipFill>
        <p:spPr>
          <a:xfrm>
            <a:off x="539552" y="3406566"/>
            <a:ext cx="8388424" cy="2686730"/>
          </a:xfrm>
          <a:prstGeom prst="rect">
            <a:avLst/>
          </a:prstGeom>
          <a:solidFill>
            <a:schemeClr val="bg1"/>
          </a:solidFill>
          <a:ln>
            <a:noFill/>
          </a:ln>
          <a:effectLst/>
        </p:spPr>
      </p:pic>
      <p:pic>
        <p:nvPicPr>
          <p:cNvPr id="7" name="Immagin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9992" y="5661248"/>
            <a:ext cx="423386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bwMode="auto">
          <a:xfrm>
            <a:off x="0" y="622974"/>
            <a:ext cx="5292080"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355600" algn="l" defTabSz="838200" eaLnBrk="0" hangingPunct="0">
              <a:tabLst>
                <a:tab pos="2159000" algn="l"/>
                <a:tab pos="2692400" algn="l"/>
              </a:tabLst>
            </a:pPr>
            <a:r>
              <a:rPr lang="it-IT" sz="2000" dirty="0" smtClean="0">
                <a:solidFill>
                  <a:srgbClr val="000000"/>
                </a:solidFill>
              </a:rPr>
              <a:t>Chiediamolo allo IASB</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37</a:t>
            </a:fld>
            <a:endParaRPr lang="it-IT" dirty="0"/>
          </a:p>
        </p:txBody>
      </p:sp>
    </p:spTree>
    <p:extLst>
      <p:ext uri="{BB962C8B-B14F-4D97-AF65-F5344CB8AC3E}">
        <p14:creationId xmlns:p14="http://schemas.microsoft.com/office/powerpoint/2010/main" val="2753322551"/>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28" y="0"/>
            <a:ext cx="9208128" cy="6857999"/>
          </a:xfrm>
          <a:prstGeom prst="rect">
            <a:avLst/>
          </a:prstGeom>
        </p:spPr>
      </p:pic>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38</a:t>
            </a:fld>
            <a:endParaRPr lang="it-IT"/>
          </a:p>
        </p:txBody>
      </p:sp>
      <p:sp>
        <p:nvSpPr>
          <p:cNvPr id="4" name="Rettangolo 3"/>
          <p:cNvSpPr/>
          <p:nvPr/>
        </p:nvSpPr>
        <p:spPr bwMode="auto">
          <a:xfrm>
            <a:off x="3059832" y="2419524"/>
            <a:ext cx="6084168"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355600" algn="l" defTabSz="838200" eaLnBrk="0" hangingPunct="0">
              <a:tabLst>
                <a:tab pos="2159000" algn="l"/>
                <a:tab pos="2692400" algn="l"/>
              </a:tabLst>
            </a:pPr>
            <a:r>
              <a:rPr lang="it-IT" sz="2000" dirty="0" smtClean="0">
                <a:solidFill>
                  <a:srgbClr val="000000"/>
                </a:solidFill>
              </a:rPr>
              <a:t>L’obiettivo di ogni investitore	</a:t>
            </a:r>
            <a:endParaRPr lang="it-IT" sz="2400" i="1" dirty="0">
              <a:solidFill>
                <a:srgbClr val="000000"/>
              </a:solidFill>
            </a:endParaRPr>
          </a:p>
        </p:txBody>
      </p:sp>
    </p:spTree>
    <p:extLst>
      <p:ext uri="{BB962C8B-B14F-4D97-AF65-F5344CB8AC3E}">
        <p14:creationId xmlns:p14="http://schemas.microsoft.com/office/powerpoint/2010/main" val="3339006644"/>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00" name="Picture 4" descr="http://partnersnetwork.files.wordpress.com/2012/04/business-valuation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8876" y="1082560"/>
            <a:ext cx="6850894" cy="4977867"/>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bwMode="auto">
          <a:xfrm>
            <a:off x="0" y="1196752"/>
            <a:ext cx="6644315"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355600" algn="l" defTabSz="838200" eaLnBrk="0" hangingPunct="0">
              <a:tabLst>
                <a:tab pos="2159000" algn="l"/>
                <a:tab pos="2692400" algn="l"/>
              </a:tabLst>
            </a:pPr>
            <a:r>
              <a:rPr lang="it-IT" sz="2000" dirty="0" smtClean="0">
                <a:solidFill>
                  <a:srgbClr val="000000"/>
                </a:solidFill>
              </a:rPr>
              <a:t>Come si misura il valore di un’impresa?	</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39</a:t>
            </a:fld>
            <a:endParaRPr lang="it-IT" dirty="0"/>
          </a:p>
        </p:txBody>
      </p:sp>
    </p:spTree>
    <p:extLst>
      <p:ext uri="{BB962C8B-B14F-4D97-AF65-F5344CB8AC3E}">
        <p14:creationId xmlns:p14="http://schemas.microsoft.com/office/powerpoint/2010/main" val="1781747109"/>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fld id="{45B9EA39-FCCA-4E48-8FA4-2B34E99B68E2}" type="slidenum">
              <a:rPr lang="it-IT" smtClean="0"/>
              <a:pPr>
                <a:defRPr/>
              </a:pPr>
              <a:t>4</a:t>
            </a:fld>
            <a:endParaRPr lang="it-IT"/>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 y="-44448"/>
            <a:ext cx="9144000" cy="6902448"/>
          </a:xfrm>
          <a:prstGeom prst="rect">
            <a:avLst/>
          </a:prstGeom>
        </p:spPr>
      </p:pic>
      <p:sp>
        <p:nvSpPr>
          <p:cNvPr id="4" name="Rettangolo 3"/>
          <p:cNvSpPr/>
          <p:nvPr/>
        </p:nvSpPr>
        <p:spPr bwMode="auto">
          <a:xfrm>
            <a:off x="82" y="1412776"/>
            <a:ext cx="7316768" cy="1440000"/>
          </a:xfrm>
          <a:prstGeom prst="rect">
            <a:avLst/>
          </a:prstGeom>
          <a:solidFill>
            <a:schemeClr val="bg1">
              <a:lumMod val="95000"/>
              <a:alpha val="45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r>
              <a:rPr lang="it-IT" sz="2100" dirty="0" smtClean="0">
                <a:solidFill>
                  <a:srgbClr val="FFFFFF">
                    <a:lumMod val="95000"/>
                  </a:srgbClr>
                </a:solidFill>
              </a:rPr>
              <a:t>Il progetto definisce i contenuti del corso …</a:t>
            </a:r>
            <a:endParaRPr lang="it-IT" dirty="0">
              <a:solidFill>
                <a:srgbClr val="FFFFFF">
                  <a:lumMod val="95000"/>
                </a:srgbClr>
              </a:solidFill>
            </a:endParaRPr>
          </a:p>
        </p:txBody>
      </p:sp>
      <p:sp>
        <p:nvSpPr>
          <p:cNvPr id="6" name="Rettangolo 5"/>
          <p:cNvSpPr/>
          <p:nvPr/>
        </p:nvSpPr>
        <p:spPr bwMode="auto">
          <a:xfrm>
            <a:off x="1043608" y="3933056"/>
            <a:ext cx="8136904" cy="1440000"/>
          </a:xfrm>
          <a:prstGeom prst="rect">
            <a:avLst/>
          </a:prstGeom>
          <a:solidFill>
            <a:schemeClr val="bg1">
              <a:lumMod val="95000"/>
              <a:alpha val="45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r>
              <a:rPr lang="it-IT" sz="2100" dirty="0" smtClean="0">
                <a:solidFill>
                  <a:srgbClr val="FFFFFF">
                    <a:lumMod val="95000"/>
                  </a:srgbClr>
                </a:solidFill>
              </a:rPr>
              <a:t>… come somministrarli e valutare l’apprendimento</a:t>
            </a:r>
            <a:endParaRPr lang="it-IT" dirty="0">
              <a:solidFill>
                <a:srgbClr val="FFFFFF">
                  <a:lumMod val="95000"/>
                </a:srgbClr>
              </a:solidFill>
            </a:endParaRPr>
          </a:p>
        </p:txBody>
      </p:sp>
    </p:spTree>
    <p:extLst>
      <p:ext uri="{BB962C8B-B14F-4D97-AF65-F5344CB8AC3E}">
        <p14:creationId xmlns:p14="http://schemas.microsoft.com/office/powerpoint/2010/main" val="669198315"/>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311728"/>
            <a:ext cx="8433705" cy="6234545"/>
          </a:xfrm>
          <a:prstGeom prst="rect">
            <a:avLst/>
          </a:prstGeom>
          <a:ln>
            <a:noFill/>
          </a:ln>
          <a:effectLst/>
        </p:spPr>
      </p:pic>
      <p:sp>
        <p:nvSpPr>
          <p:cNvPr id="5" name="CasellaDiTesto 4"/>
          <p:cNvSpPr txBox="1"/>
          <p:nvPr/>
        </p:nvSpPr>
        <p:spPr>
          <a:xfrm>
            <a:off x="683568" y="1010308"/>
            <a:ext cx="4543231" cy="307777"/>
          </a:xfrm>
          <a:prstGeom prst="rect">
            <a:avLst/>
          </a:prstGeom>
          <a:noFill/>
        </p:spPr>
        <p:txBody>
          <a:bodyPr wrap="none" rtlCol="0">
            <a:spAutoFit/>
          </a:bodyPr>
          <a:lstStyle/>
          <a:p>
            <a:r>
              <a:rPr lang="it-IT" sz="1400" dirty="0" smtClean="0">
                <a:solidFill>
                  <a:srgbClr val="000000"/>
                </a:solidFill>
              </a:rPr>
              <a:t>In: </a:t>
            </a:r>
            <a:r>
              <a:rPr lang="it-IT" sz="1400" i="1" dirty="0" smtClean="0">
                <a:solidFill>
                  <a:srgbClr val="000000"/>
                </a:solidFill>
              </a:rPr>
              <a:t>Accounting </a:t>
            </a:r>
            <a:r>
              <a:rPr lang="it-IT" sz="1400" i="1" dirty="0" err="1" smtClean="0">
                <a:solidFill>
                  <a:srgbClr val="000000"/>
                </a:solidFill>
              </a:rPr>
              <a:t>Horizons</a:t>
            </a:r>
            <a:r>
              <a:rPr lang="it-IT" sz="1400" dirty="0" smtClean="0">
                <a:solidFill>
                  <a:srgbClr val="000000"/>
                </a:solidFill>
              </a:rPr>
              <a:t>, vol. 18, n. 4, 2004</a:t>
            </a:r>
            <a:endParaRPr lang="it-IT" sz="1400" dirty="0">
              <a:solidFill>
                <a:srgbClr val="000000"/>
              </a:solidFill>
            </a:endParaRPr>
          </a:p>
        </p:txBody>
      </p:sp>
      <p:sp>
        <p:nvSpPr>
          <p:cNvPr id="2" name="Freccia in giù 1"/>
          <p:cNvSpPr/>
          <p:nvPr/>
        </p:nvSpPr>
        <p:spPr bwMode="auto">
          <a:xfrm rot="2738806">
            <a:off x="5695037" y="3366779"/>
            <a:ext cx="1872208" cy="1512168"/>
          </a:xfrm>
          <a:prstGeom prst="downArrow">
            <a:avLst/>
          </a:prstGeom>
          <a:solidFill>
            <a:srgbClr val="FF0000"/>
          </a:solidFill>
          <a:ln w="19050" cap="flat" cmpd="sng" algn="ctr">
            <a:solidFill>
              <a:srgbClr val="FF0000"/>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endParaRPr lang="it-IT" smtClean="0"/>
          </a:p>
        </p:txBody>
      </p:sp>
      <p:sp>
        <p:nvSpPr>
          <p:cNvPr id="10" name="Rettangolo 9"/>
          <p:cNvSpPr/>
          <p:nvPr/>
        </p:nvSpPr>
        <p:spPr bwMode="auto">
          <a:xfrm>
            <a:off x="-13173" y="1772816"/>
            <a:ext cx="5377262" cy="1368152"/>
          </a:xfrm>
          <a:prstGeom prst="rect">
            <a:avLst/>
          </a:prstGeom>
          <a:solidFill>
            <a:schemeClr val="bg1">
              <a:alpha val="7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355600" algn="l" defTabSz="838200" eaLnBrk="0" hangingPunct="0">
              <a:tabLst>
                <a:tab pos="2159000" algn="l"/>
                <a:tab pos="2692400" algn="l"/>
              </a:tabLst>
            </a:pPr>
            <a:r>
              <a:rPr lang="it-IT" sz="2000" dirty="0" smtClean="0">
                <a:solidFill>
                  <a:srgbClr val="000000"/>
                </a:solidFill>
              </a:rPr>
              <a:t>Cosa dice la ricerca?	</a:t>
            </a:r>
            <a:endParaRPr lang="it-IT" sz="2400" i="1" dirty="0">
              <a:solidFill>
                <a:srgbClr val="000000"/>
              </a:solidFill>
            </a:endParaRPr>
          </a:p>
        </p:txBody>
      </p:sp>
      <p:sp>
        <p:nvSpPr>
          <p:cNvPr id="3" name="Segnaposto numero diapositiva 2"/>
          <p:cNvSpPr>
            <a:spLocks noGrp="1"/>
          </p:cNvSpPr>
          <p:nvPr>
            <p:ph type="sldNum" sz="quarter" idx="10"/>
          </p:nvPr>
        </p:nvSpPr>
        <p:spPr/>
        <p:txBody>
          <a:bodyPr/>
          <a:lstStyle/>
          <a:p>
            <a:pPr>
              <a:defRPr/>
            </a:pPr>
            <a:fld id="{51AB4EEB-5BA4-4674-B0CB-C9E8E196EBE4}" type="slidenum">
              <a:rPr lang="it-IT" smtClean="0"/>
              <a:pPr>
                <a:defRPr/>
              </a:pPr>
              <a:t>40</a:t>
            </a:fld>
            <a:endParaRPr lang="it-IT" dirty="0"/>
          </a:p>
        </p:txBody>
      </p:sp>
    </p:spTree>
    <p:extLst>
      <p:ext uri="{BB962C8B-B14F-4D97-AF65-F5344CB8AC3E}">
        <p14:creationId xmlns:p14="http://schemas.microsoft.com/office/powerpoint/2010/main" val="354847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cstate="print">
            <a:extLst>
              <a:ext uri="{28A0092B-C50C-407E-A947-70E740481C1C}">
                <a14:useLocalDpi xmlns:a14="http://schemas.microsoft.com/office/drawing/2010/main" val="0"/>
              </a:ext>
            </a:extLst>
          </a:blip>
          <a:srcRect b="58400"/>
          <a:stretch/>
        </p:blipFill>
        <p:spPr>
          <a:xfrm>
            <a:off x="1115309" y="2636912"/>
            <a:ext cx="7096374" cy="4176984"/>
          </a:xfrm>
          <a:prstGeom prst="rect">
            <a:avLst/>
          </a:prstGeom>
        </p:spPr>
      </p:pic>
      <p:pic>
        <p:nvPicPr>
          <p:cNvPr id="4" name="Immagine 3"/>
          <p:cNvPicPr>
            <a:picLocks noChangeAspect="1"/>
          </p:cNvPicPr>
          <p:nvPr/>
        </p:nvPicPr>
        <p:blipFill rotWithShape="1">
          <a:blip r:embed="rId3" cstate="print">
            <a:extLst>
              <a:ext uri="{28A0092B-C50C-407E-A947-70E740481C1C}">
                <a14:useLocalDpi xmlns:a14="http://schemas.microsoft.com/office/drawing/2010/main" val="0"/>
              </a:ext>
            </a:extLst>
          </a:blip>
          <a:srcRect b="62600"/>
          <a:stretch/>
        </p:blipFill>
        <p:spPr>
          <a:xfrm>
            <a:off x="1115616" y="34088"/>
            <a:ext cx="7095763" cy="3755275"/>
          </a:xfrm>
          <a:prstGeom prst="rect">
            <a:avLst/>
          </a:prstGeom>
        </p:spPr>
      </p:pic>
      <p:sp>
        <p:nvSpPr>
          <p:cNvPr id="6" name="Rettangolo 5"/>
          <p:cNvSpPr/>
          <p:nvPr/>
        </p:nvSpPr>
        <p:spPr bwMode="auto">
          <a:xfrm>
            <a:off x="3766738" y="2636912"/>
            <a:ext cx="5377262"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355600" algn="l" defTabSz="838200" eaLnBrk="0" hangingPunct="0">
              <a:tabLst>
                <a:tab pos="2159000" algn="l"/>
                <a:tab pos="2692400" algn="l"/>
              </a:tabLst>
            </a:pPr>
            <a:r>
              <a:rPr lang="it-IT" sz="2000" dirty="0" smtClean="0">
                <a:solidFill>
                  <a:srgbClr val="000000"/>
                </a:solidFill>
              </a:rPr>
              <a:t>Cosa fa la pratica?	</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41</a:t>
            </a:fld>
            <a:endParaRPr lang="it-IT" dirty="0"/>
          </a:p>
        </p:txBody>
      </p:sp>
    </p:spTree>
    <p:extLst>
      <p:ext uri="{BB962C8B-B14F-4D97-AF65-F5344CB8AC3E}">
        <p14:creationId xmlns:p14="http://schemas.microsoft.com/office/powerpoint/2010/main" val="1050295467"/>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6885" y="1089568"/>
            <a:ext cx="6245475" cy="4813406"/>
          </a:xfrm>
          <a:prstGeom prst="rect">
            <a:avLst/>
          </a:prstGeom>
        </p:spPr>
      </p:pic>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42</a:t>
            </a:fld>
            <a:endParaRPr lang="it-IT" dirty="0"/>
          </a:p>
        </p:txBody>
      </p:sp>
    </p:spTree>
    <p:extLst>
      <p:ext uri="{BB962C8B-B14F-4D97-AF65-F5344CB8AC3E}">
        <p14:creationId xmlns:p14="http://schemas.microsoft.com/office/powerpoint/2010/main" val="2197518001"/>
      </p:ext>
    </p:extLst>
  </p:cSld>
  <p:clrMapOvr>
    <a:masterClrMapping/>
  </p:clrMapOvr>
  <p:transition spd="med">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 name="Immagin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152005"/>
            <a:ext cx="8275095" cy="4149203"/>
          </a:xfrm>
          <a:prstGeom prst="rect">
            <a:avLst/>
          </a:prstGeom>
        </p:spPr>
      </p:pic>
      <p:grpSp>
        <p:nvGrpSpPr>
          <p:cNvPr id="4" name="Gruppo 4"/>
          <p:cNvGrpSpPr>
            <a:grpSpLocks/>
          </p:cNvGrpSpPr>
          <p:nvPr/>
        </p:nvGrpSpPr>
        <p:grpSpPr bwMode="auto">
          <a:xfrm>
            <a:off x="1259633" y="2503886"/>
            <a:ext cx="3246298" cy="1968116"/>
            <a:chOff x="2201863" y="2519235"/>
            <a:chExt cx="1985921" cy="1148263"/>
          </a:xfrm>
        </p:grpSpPr>
        <p:sp>
          <p:nvSpPr>
            <p:cNvPr id="5" name="Text Box 12"/>
            <p:cNvSpPr txBox="1">
              <a:spLocks noChangeArrowheads="1"/>
            </p:cNvSpPr>
            <p:nvPr/>
          </p:nvSpPr>
          <p:spPr bwMode="auto">
            <a:xfrm>
              <a:off x="2356611" y="2519235"/>
              <a:ext cx="36512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2800" dirty="0">
                  <a:solidFill>
                    <a:srgbClr val="FFFFFF">
                      <a:lumMod val="95000"/>
                    </a:srgbClr>
                  </a:solidFill>
                </a:rPr>
                <a:t>n</a:t>
              </a:r>
            </a:p>
          </p:txBody>
        </p:sp>
        <p:sp>
          <p:nvSpPr>
            <p:cNvPr id="6" name="Text Box 13"/>
            <p:cNvSpPr txBox="1">
              <a:spLocks noChangeArrowheads="1"/>
            </p:cNvSpPr>
            <p:nvPr/>
          </p:nvSpPr>
          <p:spPr bwMode="auto">
            <a:xfrm>
              <a:off x="3230563" y="2617465"/>
              <a:ext cx="695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4000" dirty="0" err="1" smtClean="0">
                  <a:solidFill>
                    <a:srgbClr val="FFFFFF">
                      <a:lumMod val="95000"/>
                    </a:srgbClr>
                  </a:solidFill>
                </a:rPr>
                <a:t>CF</a:t>
              </a:r>
              <a:r>
                <a:rPr lang="it-IT" sz="3200" baseline="-25000" dirty="0" err="1" smtClean="0">
                  <a:solidFill>
                    <a:srgbClr val="FFFFFF">
                      <a:lumMod val="95000"/>
                    </a:srgbClr>
                  </a:solidFill>
                </a:rPr>
                <a:t>t</a:t>
              </a:r>
              <a:endParaRPr lang="it-IT" sz="4000" baseline="-25000" dirty="0">
                <a:solidFill>
                  <a:srgbClr val="FFFFFF">
                    <a:lumMod val="95000"/>
                  </a:srgbClr>
                </a:solidFill>
              </a:endParaRPr>
            </a:p>
          </p:txBody>
        </p:sp>
        <p:sp>
          <p:nvSpPr>
            <p:cNvPr id="7" name="Text Box 14"/>
            <p:cNvSpPr txBox="1">
              <a:spLocks noChangeArrowheads="1"/>
            </p:cNvSpPr>
            <p:nvPr/>
          </p:nvSpPr>
          <p:spPr bwMode="auto">
            <a:xfrm>
              <a:off x="2993984" y="3125408"/>
              <a:ext cx="119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4000" dirty="0">
                  <a:solidFill>
                    <a:srgbClr val="FFFFFF">
                      <a:lumMod val="95000"/>
                    </a:srgbClr>
                  </a:solidFill>
                </a:rPr>
                <a:t>(</a:t>
              </a:r>
              <a:r>
                <a:rPr lang="it-IT" sz="4000" dirty="0" smtClean="0">
                  <a:solidFill>
                    <a:srgbClr val="FFFFFF">
                      <a:lumMod val="95000"/>
                    </a:srgbClr>
                  </a:solidFill>
                </a:rPr>
                <a:t>1+i)</a:t>
              </a:r>
              <a:r>
                <a:rPr lang="it-IT" sz="3200" baseline="30000" dirty="0" smtClean="0">
                  <a:solidFill>
                    <a:srgbClr val="FFFFFF">
                      <a:lumMod val="95000"/>
                    </a:srgbClr>
                  </a:solidFill>
                </a:rPr>
                <a:t>t</a:t>
              </a:r>
              <a:endParaRPr lang="it-IT" sz="4000" baseline="30000" dirty="0">
                <a:solidFill>
                  <a:srgbClr val="FFFFFF">
                    <a:lumMod val="95000"/>
                  </a:srgbClr>
                </a:solidFill>
              </a:endParaRPr>
            </a:p>
          </p:txBody>
        </p:sp>
        <p:sp>
          <p:nvSpPr>
            <p:cNvPr id="8" name="Text Box 15"/>
            <p:cNvSpPr txBox="1">
              <a:spLocks noChangeArrowheads="1"/>
            </p:cNvSpPr>
            <p:nvPr/>
          </p:nvSpPr>
          <p:spPr bwMode="auto">
            <a:xfrm>
              <a:off x="2257426" y="2674941"/>
              <a:ext cx="590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7200" dirty="0">
                  <a:solidFill>
                    <a:srgbClr val="FFFFFF">
                      <a:lumMod val="95000"/>
                    </a:srgbClr>
                  </a:solidFill>
                  <a:sym typeface="Symbol" pitchFamily="18" charset="2"/>
                </a:rPr>
                <a:t></a:t>
              </a:r>
            </a:p>
          </p:txBody>
        </p:sp>
        <p:sp>
          <p:nvSpPr>
            <p:cNvPr id="9" name="Text Box 16"/>
            <p:cNvSpPr txBox="1">
              <a:spLocks noChangeArrowheads="1"/>
            </p:cNvSpPr>
            <p:nvPr/>
          </p:nvSpPr>
          <p:spPr bwMode="auto">
            <a:xfrm>
              <a:off x="2201863" y="3269035"/>
              <a:ext cx="700088"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2800" dirty="0">
                  <a:solidFill>
                    <a:srgbClr val="FFFFFF">
                      <a:lumMod val="95000"/>
                    </a:srgbClr>
                  </a:solidFill>
                </a:rPr>
                <a:t>t=1</a:t>
              </a:r>
            </a:p>
          </p:txBody>
        </p:sp>
        <p:sp>
          <p:nvSpPr>
            <p:cNvPr id="10" name="Line 17"/>
            <p:cNvSpPr>
              <a:spLocks noChangeShapeType="1"/>
            </p:cNvSpPr>
            <p:nvPr/>
          </p:nvSpPr>
          <p:spPr bwMode="auto">
            <a:xfrm flipV="1">
              <a:off x="3038873" y="3100388"/>
              <a:ext cx="1009230" cy="0"/>
            </a:xfrm>
            <a:prstGeom prst="line">
              <a:avLst/>
            </a:prstGeom>
            <a:noFill/>
            <a:ln w="38100">
              <a:solidFill>
                <a:schemeClr val="bg1">
                  <a:lumMod val="95000"/>
                </a:schemeClr>
              </a:solidFill>
              <a:round/>
              <a:headEnd/>
              <a:tailEnd/>
            </a:ln>
            <a:extLst>
              <a:ext uri="{909E8E84-426E-40DD-AFC4-6F175D3DCCD1}">
                <a14:hiddenFill xmlns:a14="http://schemas.microsoft.com/office/drawing/2010/main">
                  <a:noFill/>
                </a14:hiddenFill>
              </a:ext>
            </a:extLst>
          </p:spPr>
          <p:txBody>
            <a:bodyPr/>
            <a:lstStyle/>
            <a:p>
              <a:endParaRPr lang="it-IT" sz="4000">
                <a:solidFill>
                  <a:srgbClr val="FFFFFF">
                    <a:lumMod val="95000"/>
                  </a:srgbClr>
                </a:solidFill>
              </a:endParaRPr>
            </a:p>
          </p:txBody>
        </p:sp>
      </p:grpSp>
      <p:grpSp>
        <p:nvGrpSpPr>
          <p:cNvPr id="11" name="Group 5"/>
          <p:cNvGrpSpPr>
            <a:grpSpLocks/>
          </p:cNvGrpSpPr>
          <p:nvPr/>
        </p:nvGrpSpPr>
        <p:grpSpPr bwMode="auto">
          <a:xfrm>
            <a:off x="5436096" y="2654668"/>
            <a:ext cx="2354564" cy="1680074"/>
            <a:chOff x="3889" y="2285"/>
            <a:chExt cx="871" cy="576"/>
          </a:xfrm>
        </p:grpSpPr>
        <p:sp>
          <p:nvSpPr>
            <p:cNvPr id="12" name="Text Box 6"/>
            <p:cNvSpPr txBox="1">
              <a:spLocks noChangeArrowheads="1"/>
            </p:cNvSpPr>
            <p:nvPr/>
          </p:nvSpPr>
          <p:spPr bwMode="auto">
            <a:xfrm>
              <a:off x="3889" y="2285"/>
              <a:ext cx="87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4000" dirty="0" smtClean="0">
                  <a:solidFill>
                    <a:srgbClr val="FFFFFF">
                      <a:lumMod val="95000"/>
                    </a:srgbClr>
                  </a:solidFill>
                </a:rPr>
                <a:t>CF</a:t>
              </a:r>
              <a:r>
                <a:rPr lang="it-IT" sz="3200" baseline="-25000" dirty="0" smtClean="0">
                  <a:solidFill>
                    <a:srgbClr val="FFFFFF">
                      <a:lumMod val="95000"/>
                    </a:srgbClr>
                  </a:solidFill>
                </a:rPr>
                <a:t>n+1</a:t>
              </a:r>
              <a:r>
                <a:rPr lang="it-IT" sz="4000" dirty="0" smtClean="0">
                  <a:solidFill>
                    <a:srgbClr val="FFFFFF">
                      <a:lumMod val="95000"/>
                    </a:srgbClr>
                  </a:solidFill>
                </a:rPr>
                <a:t>/i</a:t>
              </a:r>
              <a:endParaRPr lang="it-IT" sz="4000" baseline="-25000" dirty="0">
                <a:solidFill>
                  <a:srgbClr val="FFFFFF">
                    <a:lumMod val="95000"/>
                  </a:srgbClr>
                </a:solidFill>
              </a:endParaRPr>
            </a:p>
          </p:txBody>
        </p:sp>
        <p:sp>
          <p:nvSpPr>
            <p:cNvPr id="13" name="Text Box 7"/>
            <p:cNvSpPr txBox="1">
              <a:spLocks noChangeArrowheads="1"/>
            </p:cNvSpPr>
            <p:nvPr/>
          </p:nvSpPr>
          <p:spPr bwMode="auto">
            <a:xfrm>
              <a:off x="3955" y="2573"/>
              <a:ext cx="78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4000" dirty="0">
                  <a:solidFill>
                    <a:srgbClr val="FFFFFF">
                      <a:lumMod val="95000"/>
                    </a:srgbClr>
                  </a:solidFill>
                </a:rPr>
                <a:t>(1+i)</a:t>
              </a:r>
              <a:r>
                <a:rPr lang="it-IT" sz="3200" baseline="30000" dirty="0">
                  <a:solidFill>
                    <a:srgbClr val="FFFFFF">
                      <a:lumMod val="95000"/>
                    </a:srgbClr>
                  </a:solidFill>
                </a:rPr>
                <a:t>n</a:t>
              </a:r>
              <a:endParaRPr lang="it-IT" sz="4000" baseline="30000" dirty="0">
                <a:solidFill>
                  <a:srgbClr val="FFFFFF">
                    <a:lumMod val="95000"/>
                  </a:srgbClr>
                </a:solidFill>
              </a:endParaRPr>
            </a:p>
          </p:txBody>
        </p:sp>
        <p:sp>
          <p:nvSpPr>
            <p:cNvPr id="14" name="Line 8"/>
            <p:cNvSpPr>
              <a:spLocks noChangeShapeType="1"/>
            </p:cNvSpPr>
            <p:nvPr/>
          </p:nvSpPr>
          <p:spPr bwMode="auto">
            <a:xfrm>
              <a:off x="3945" y="2578"/>
              <a:ext cx="785" cy="0"/>
            </a:xfrm>
            <a:prstGeom prst="line">
              <a:avLst/>
            </a:prstGeom>
            <a:noFill/>
            <a:ln w="38100">
              <a:solidFill>
                <a:schemeClr val="bg1">
                  <a:lumMod val="95000"/>
                </a:schemeClr>
              </a:solidFill>
              <a:round/>
              <a:headEnd/>
              <a:tailEnd/>
            </a:ln>
            <a:extLst>
              <a:ext uri="{909E8E84-426E-40DD-AFC4-6F175D3DCCD1}">
                <a14:hiddenFill xmlns:a14="http://schemas.microsoft.com/office/drawing/2010/main">
                  <a:noFill/>
                </a14:hiddenFill>
              </a:ext>
            </a:extLst>
          </p:spPr>
          <p:txBody>
            <a:bodyPr/>
            <a:lstStyle/>
            <a:p>
              <a:endParaRPr lang="it-IT" sz="4000" dirty="0">
                <a:solidFill>
                  <a:srgbClr val="FFFFFF">
                    <a:lumMod val="95000"/>
                  </a:srgbClr>
                </a:solidFill>
              </a:endParaRPr>
            </a:p>
          </p:txBody>
        </p:sp>
      </p:grpSp>
      <p:sp>
        <p:nvSpPr>
          <p:cNvPr id="19" name="CasellaDiTesto 18"/>
          <p:cNvSpPr txBox="1"/>
          <p:nvPr/>
        </p:nvSpPr>
        <p:spPr>
          <a:xfrm>
            <a:off x="4576595" y="3113350"/>
            <a:ext cx="787493" cy="707886"/>
          </a:xfrm>
          <a:prstGeom prst="rect">
            <a:avLst/>
          </a:prstGeom>
          <a:noFill/>
        </p:spPr>
        <p:txBody>
          <a:bodyPr wrap="square" rtlCol="0">
            <a:spAutoFit/>
          </a:bodyPr>
          <a:lstStyle/>
          <a:p>
            <a:r>
              <a:rPr lang="it-IT" sz="4000" dirty="0" smtClean="0">
                <a:solidFill>
                  <a:srgbClr val="FFFFFF">
                    <a:lumMod val="95000"/>
                  </a:srgbClr>
                </a:solidFill>
              </a:rPr>
              <a:t>+</a:t>
            </a:r>
            <a:endParaRPr lang="it-IT" sz="4000" dirty="0">
              <a:solidFill>
                <a:srgbClr val="FFFFFF">
                  <a:lumMod val="95000"/>
                </a:srgbClr>
              </a:solidFill>
            </a:endParaRPr>
          </a:p>
        </p:txBody>
      </p:sp>
      <p:sp>
        <p:nvSpPr>
          <p:cNvPr id="21" name="Rettangolo 20"/>
          <p:cNvSpPr/>
          <p:nvPr/>
        </p:nvSpPr>
        <p:spPr bwMode="auto">
          <a:xfrm>
            <a:off x="2499685" y="676623"/>
            <a:ext cx="6644315"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361950" algn="l" defTabSz="838200" eaLnBrk="0" hangingPunct="0">
              <a:tabLst>
                <a:tab pos="2159000" algn="l"/>
                <a:tab pos="2692400" algn="l"/>
              </a:tabLst>
            </a:pPr>
            <a:r>
              <a:rPr lang="it-IT" sz="2000" dirty="0" smtClean="0">
                <a:solidFill>
                  <a:srgbClr val="000000"/>
                </a:solidFill>
              </a:rPr>
              <a:t>Quali sono le componenti base del DCF?	</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43</a:t>
            </a:fld>
            <a:endParaRPr lang="it-IT" dirty="0"/>
          </a:p>
        </p:txBody>
      </p:sp>
    </p:spTree>
    <p:extLst>
      <p:ext uri="{BB962C8B-B14F-4D97-AF65-F5344CB8AC3E}">
        <p14:creationId xmlns:p14="http://schemas.microsoft.com/office/powerpoint/2010/main" val="126727282"/>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trustbgw.com/wp-content/uploads/2011/12/Cashfl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7763"/>
            <a:ext cx="9320213" cy="6915150"/>
          </a:xfrm>
          <a:prstGeom prst="rect">
            <a:avLst/>
          </a:prstGeom>
          <a:noFill/>
          <a:extLst>
            <a:ext uri="{909E8E84-426E-40DD-AFC4-6F175D3DCCD1}">
              <a14:hiddenFill xmlns:a14="http://schemas.microsoft.com/office/drawing/2010/main">
                <a:solidFill>
                  <a:srgbClr val="FFFFFF"/>
                </a:solidFill>
              </a14:hiddenFill>
            </a:ext>
          </a:extLst>
        </p:spPr>
      </p:pic>
      <p:sp>
        <p:nvSpPr>
          <p:cNvPr id="8" name="Rettangolo 7"/>
          <p:cNvSpPr/>
          <p:nvPr/>
        </p:nvSpPr>
        <p:spPr bwMode="auto">
          <a:xfrm>
            <a:off x="3573" y="3417554"/>
            <a:ext cx="4496419"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449263" algn="l" defTabSz="838200" eaLnBrk="0" hangingPunct="0">
              <a:tabLst>
                <a:tab pos="2159000" algn="l"/>
                <a:tab pos="2692400" algn="l"/>
              </a:tabLst>
            </a:pPr>
            <a:r>
              <a:rPr lang="it-IT" sz="2000" dirty="0" smtClean="0">
                <a:solidFill>
                  <a:srgbClr val="000000"/>
                </a:solidFill>
              </a:rPr>
              <a:t>Cash </a:t>
            </a:r>
            <a:r>
              <a:rPr lang="it-IT" sz="2000" dirty="0" err="1" smtClean="0">
                <a:solidFill>
                  <a:srgbClr val="000000"/>
                </a:solidFill>
              </a:rPr>
              <a:t>is</a:t>
            </a:r>
            <a:r>
              <a:rPr lang="it-IT" sz="2000" dirty="0" smtClean="0">
                <a:solidFill>
                  <a:srgbClr val="000000"/>
                </a:solidFill>
              </a:rPr>
              <a:t> </a:t>
            </a:r>
            <a:r>
              <a:rPr lang="it-IT" sz="2000" dirty="0" err="1" smtClean="0">
                <a:solidFill>
                  <a:srgbClr val="000000"/>
                </a:solidFill>
              </a:rPr>
              <a:t>king</a:t>
            </a:r>
            <a:r>
              <a:rPr lang="it-IT" sz="2000" dirty="0">
                <a:solidFill>
                  <a:srgbClr val="000000"/>
                </a:solidFill>
              </a:rPr>
              <a:t> </a:t>
            </a:r>
            <a:r>
              <a:rPr lang="it-IT" sz="2000" dirty="0" smtClean="0">
                <a:solidFill>
                  <a:srgbClr val="000000"/>
                </a:solidFill>
              </a:rPr>
              <a:t>…	</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44</a:t>
            </a:fld>
            <a:endParaRPr lang="it-IT" dirty="0"/>
          </a:p>
        </p:txBody>
      </p:sp>
    </p:spTree>
    <p:extLst>
      <p:ext uri="{BB962C8B-B14F-4D97-AF65-F5344CB8AC3E}">
        <p14:creationId xmlns:p14="http://schemas.microsoft.com/office/powerpoint/2010/main" val="3364089128"/>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27" y="0"/>
            <a:ext cx="9180513" cy="6858000"/>
          </a:xfrm>
          <a:prstGeom prst="rect">
            <a:avLst/>
          </a:prstGeom>
        </p:spPr>
      </p:pic>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45</a:t>
            </a:fld>
            <a:endParaRPr lang="it-IT"/>
          </a:p>
        </p:txBody>
      </p:sp>
      <p:sp>
        <p:nvSpPr>
          <p:cNvPr id="4" name="Rettangolo 3"/>
          <p:cNvSpPr/>
          <p:nvPr/>
        </p:nvSpPr>
        <p:spPr bwMode="auto">
          <a:xfrm>
            <a:off x="3148688" y="4814608"/>
            <a:ext cx="6024496" cy="1377078"/>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541338" algn="l" defTabSz="838200" eaLnBrk="0" hangingPunct="0">
              <a:tabLst>
                <a:tab pos="2159000" algn="l"/>
                <a:tab pos="2692400" algn="l"/>
              </a:tabLst>
            </a:pPr>
            <a:r>
              <a:rPr lang="it-IT" sz="2000" dirty="0" smtClean="0">
                <a:solidFill>
                  <a:srgbClr val="000000"/>
                </a:solidFill>
              </a:rPr>
              <a:t>… ma non dimentichiamo i rischi!	</a:t>
            </a:r>
            <a:endParaRPr lang="it-IT" sz="2400" i="1" dirty="0">
              <a:solidFill>
                <a:srgbClr val="000000"/>
              </a:solidFill>
            </a:endParaRPr>
          </a:p>
        </p:txBody>
      </p:sp>
    </p:spTree>
    <p:extLst>
      <p:ext uri="{BB962C8B-B14F-4D97-AF65-F5344CB8AC3E}">
        <p14:creationId xmlns:p14="http://schemas.microsoft.com/office/powerpoint/2010/main" val="3253224427"/>
      </p:ext>
    </p:extLst>
  </p:cSld>
  <p:clrMapOvr>
    <a:masterClrMapping/>
  </p:clrMapOvr>
  <p:transition spd="med">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Immagine 5"/>
          <p:cNvPicPr>
            <a:picLocks noChangeAspect="1"/>
          </p:cNvPicPr>
          <p:nvPr/>
        </p:nvPicPr>
        <p:blipFill>
          <a:blip r:embed="rId2" cstate="print"/>
          <a:stretch>
            <a:fillRect/>
          </a:stretch>
        </p:blipFill>
        <p:spPr>
          <a:xfrm>
            <a:off x="0" y="332656"/>
            <a:ext cx="9144000" cy="4536504"/>
          </a:xfrm>
          <a:prstGeom prst="rect">
            <a:avLst/>
          </a:prstGeom>
          <a:solidFill>
            <a:schemeClr val="bg1"/>
          </a:solidFill>
          <a:ln>
            <a:noFill/>
          </a:ln>
          <a:effectLst/>
        </p:spPr>
      </p:pic>
      <p:grpSp>
        <p:nvGrpSpPr>
          <p:cNvPr id="7" name="Gruppo 6"/>
          <p:cNvGrpSpPr>
            <a:grpSpLocks/>
          </p:cNvGrpSpPr>
          <p:nvPr/>
        </p:nvGrpSpPr>
        <p:grpSpPr bwMode="auto">
          <a:xfrm>
            <a:off x="5411241" y="4966668"/>
            <a:ext cx="3729807" cy="1000125"/>
            <a:chOff x="5292725" y="700088"/>
            <a:chExt cx="4233863" cy="1000125"/>
          </a:xfrm>
        </p:grpSpPr>
        <p:pic>
          <p:nvPicPr>
            <p:cNvPr id="8" name="Immagin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2725" y="700088"/>
              <a:ext cx="423386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asellaDiTesto 8"/>
            <p:cNvSpPr txBox="1">
              <a:spLocks noChangeArrowheads="1"/>
            </p:cNvSpPr>
            <p:nvPr/>
          </p:nvSpPr>
          <p:spPr bwMode="auto">
            <a:xfrm>
              <a:off x="5378450" y="879476"/>
              <a:ext cx="976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defRPr/>
              </a:pPr>
              <a:r>
                <a:rPr lang="it-IT" sz="2000" dirty="0" smtClean="0">
                  <a:solidFill>
                    <a:srgbClr val="FFFFFF">
                      <a:lumMod val="95000"/>
                    </a:srgbClr>
                  </a:solidFill>
                </a:rPr>
                <a:t>IAS 7</a:t>
              </a:r>
            </a:p>
          </p:txBody>
        </p:sp>
      </p:grpSp>
      <p:sp>
        <p:nvSpPr>
          <p:cNvPr id="11" name="Rettangolo 10"/>
          <p:cNvSpPr/>
          <p:nvPr/>
        </p:nvSpPr>
        <p:spPr bwMode="auto">
          <a:xfrm>
            <a:off x="11171" y="5146056"/>
            <a:ext cx="5292080"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355600" algn="l" defTabSz="838200" eaLnBrk="0" hangingPunct="0">
              <a:tabLst>
                <a:tab pos="2159000" algn="l"/>
                <a:tab pos="2692400" algn="l"/>
              </a:tabLst>
            </a:pPr>
            <a:r>
              <a:rPr lang="it-IT" sz="2000" dirty="0" smtClean="0">
                <a:solidFill>
                  <a:srgbClr val="000000"/>
                </a:solidFill>
              </a:rPr>
              <a:t>Lo IASB</a:t>
            </a:r>
            <a:r>
              <a:rPr lang="it-IT" sz="2000" dirty="0">
                <a:solidFill>
                  <a:srgbClr val="000000"/>
                </a:solidFill>
              </a:rPr>
              <a:t> </a:t>
            </a:r>
            <a:r>
              <a:rPr lang="it-IT" sz="2000" dirty="0" smtClean="0">
                <a:solidFill>
                  <a:srgbClr val="000000"/>
                </a:solidFill>
              </a:rPr>
              <a:t>conferma!</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46</a:t>
            </a:fld>
            <a:endParaRPr lang="it-IT" dirty="0"/>
          </a:p>
        </p:txBody>
      </p:sp>
    </p:spTree>
    <p:extLst>
      <p:ext uri="{BB962C8B-B14F-4D97-AF65-F5344CB8AC3E}">
        <p14:creationId xmlns:p14="http://schemas.microsoft.com/office/powerpoint/2010/main" val="3878266647"/>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p:cNvGrpSpPr/>
          <p:nvPr/>
        </p:nvGrpSpPr>
        <p:grpSpPr>
          <a:xfrm>
            <a:off x="0" y="20895"/>
            <a:ext cx="9180514" cy="6837105"/>
            <a:chOff x="1176199" y="1708700"/>
            <a:chExt cx="8301902" cy="5468107"/>
          </a:xfrm>
        </p:grpSpPr>
        <p:pic>
          <p:nvPicPr>
            <p:cNvPr id="4" name="Immagine 3"/>
            <p:cNvPicPr>
              <a:picLocks noChangeAspect="1"/>
            </p:cNvPicPr>
            <p:nvPr/>
          </p:nvPicPr>
          <p:blipFill rotWithShape="1">
            <a:blip r:embed="rId2">
              <a:extLst>
                <a:ext uri="{28A0092B-C50C-407E-A947-70E740481C1C}">
                  <a14:useLocalDpi xmlns:a14="http://schemas.microsoft.com/office/drawing/2010/main" val="0"/>
                </a:ext>
              </a:extLst>
            </a:blip>
            <a:srcRect r="3607"/>
            <a:stretch/>
          </p:blipFill>
          <p:spPr>
            <a:xfrm>
              <a:off x="1176199" y="1708700"/>
              <a:ext cx="8301902" cy="4975347"/>
            </a:xfrm>
            <a:prstGeom prst="rect">
              <a:avLst/>
            </a:prstGeom>
            <a:ln w="28575">
              <a:noFill/>
            </a:ln>
            <a:effectLst>
              <a:outerShdw blurRad="863600" dist="177800" dir="5400000" algn="ctr" rotWithShape="0">
                <a:srgbClr val="000000">
                  <a:alpha val="55000"/>
                </a:srgbClr>
              </a:outerShdw>
            </a:effectLst>
          </p:spPr>
        </p:pic>
        <p:pic>
          <p:nvPicPr>
            <p:cNvPr id="5" name="Immagin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6199" y="6684047"/>
              <a:ext cx="8301901" cy="492760"/>
            </a:xfrm>
            <a:prstGeom prst="rect">
              <a:avLst/>
            </a:prstGeom>
            <a:ln w="28575">
              <a:solidFill>
                <a:schemeClr val="bg1">
                  <a:lumMod val="95000"/>
                </a:schemeClr>
              </a:solidFill>
            </a:ln>
            <a:effectLst>
              <a:outerShdw blurRad="863600" dist="177800" dir="5400000" algn="ctr" rotWithShape="0">
                <a:srgbClr val="000000">
                  <a:alpha val="55000"/>
                </a:srgbClr>
              </a:outerShdw>
            </a:effectLst>
          </p:spPr>
        </p:pic>
      </p:gr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47</a:t>
            </a:fld>
            <a:endParaRPr lang="it-IT"/>
          </a:p>
        </p:txBody>
      </p:sp>
      <p:pic>
        <p:nvPicPr>
          <p:cNvPr id="6" name="Immagine 5"/>
          <p:cNvPicPr>
            <a:picLocks noChangeAspect="1"/>
          </p:cNvPicPr>
          <p:nvPr/>
        </p:nvPicPr>
        <p:blipFill rotWithShape="1">
          <a:blip r:embed="rId4">
            <a:extLst>
              <a:ext uri="{28A0092B-C50C-407E-A947-70E740481C1C}">
                <a14:useLocalDpi xmlns:a14="http://schemas.microsoft.com/office/drawing/2010/main" val="0"/>
              </a:ext>
            </a:extLst>
          </a:blip>
          <a:srcRect l="1185" r="23202"/>
          <a:stretch/>
        </p:blipFill>
        <p:spPr>
          <a:xfrm>
            <a:off x="4427984" y="764704"/>
            <a:ext cx="4597015" cy="1807625"/>
          </a:xfrm>
          <a:prstGeom prst="rect">
            <a:avLst/>
          </a:prstGeom>
          <a:ln w="28575">
            <a:solidFill>
              <a:schemeClr val="bg1">
                <a:lumMod val="95000"/>
              </a:schemeClr>
            </a:solidFill>
          </a:ln>
          <a:effectLst>
            <a:outerShdw blurRad="863600" dist="177800" dir="5400000" algn="ctr" rotWithShape="0">
              <a:srgbClr val="000000">
                <a:alpha val="55000"/>
              </a:srgbClr>
            </a:outerShdw>
          </a:effectLst>
        </p:spPr>
      </p:pic>
      <p:sp>
        <p:nvSpPr>
          <p:cNvPr id="8" name="Freccia in giù 7"/>
          <p:cNvSpPr/>
          <p:nvPr/>
        </p:nvSpPr>
        <p:spPr bwMode="auto">
          <a:xfrm rot="1721931">
            <a:off x="7976263" y="1056825"/>
            <a:ext cx="792088" cy="792088"/>
          </a:xfrm>
          <a:prstGeom prst="downArrow">
            <a:avLst/>
          </a:prstGeom>
          <a:solidFill>
            <a:srgbClr val="C00000"/>
          </a:solidFill>
          <a:ln w="19050" cap="flat" cmpd="sng" algn="ctr">
            <a:solidFill>
              <a:srgbClr val="C00000"/>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endParaRPr lang="it-IT" smtClean="0"/>
          </a:p>
        </p:txBody>
      </p:sp>
      <p:sp>
        <p:nvSpPr>
          <p:cNvPr id="9" name="Freccia in giù 8"/>
          <p:cNvSpPr/>
          <p:nvPr/>
        </p:nvSpPr>
        <p:spPr bwMode="auto">
          <a:xfrm rot="1721931">
            <a:off x="6729756" y="3393319"/>
            <a:ext cx="792088" cy="792088"/>
          </a:xfrm>
          <a:prstGeom prst="downArrow">
            <a:avLst/>
          </a:prstGeom>
          <a:solidFill>
            <a:srgbClr val="C00000"/>
          </a:solidFill>
          <a:ln w="19050" cap="flat" cmpd="sng" algn="ctr">
            <a:solidFill>
              <a:srgbClr val="C00000"/>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endParaRPr lang="it-IT" smtClean="0"/>
          </a:p>
        </p:txBody>
      </p:sp>
    </p:spTree>
    <p:extLst>
      <p:ext uri="{BB962C8B-B14F-4D97-AF65-F5344CB8AC3E}">
        <p14:creationId xmlns:p14="http://schemas.microsoft.com/office/powerpoint/2010/main" val="518590521"/>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1326"/>
        </a:solidFill>
        <a:effectLst/>
      </p:bgPr>
    </p:bg>
    <p:spTree>
      <p:nvGrpSpPr>
        <p:cNvPr id="1" name=""/>
        <p:cNvGrpSpPr/>
        <p:nvPr/>
      </p:nvGrpSpPr>
      <p:grpSpPr>
        <a:xfrm>
          <a:off x="0" y="0"/>
          <a:ext cx="0" cy="0"/>
          <a:chOff x="0" y="0"/>
          <a:chExt cx="0" cy="0"/>
        </a:xfrm>
      </p:grpSpPr>
      <p:pic>
        <p:nvPicPr>
          <p:cNvPr id="1026" name="Picture 2" descr="Image result for chiroman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4" y="476672"/>
            <a:ext cx="9105161" cy="6381328"/>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bwMode="auto">
          <a:xfrm>
            <a:off x="3923927" y="4221088"/>
            <a:ext cx="5256585"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Dunque, si guarda al …	</a:t>
            </a:r>
            <a:endParaRPr lang="it-IT" sz="2400" i="1" dirty="0">
              <a:solidFill>
                <a:srgbClr val="000000"/>
              </a:solidFill>
            </a:endParaRPr>
          </a:p>
        </p:txBody>
      </p:sp>
    </p:spTree>
    <p:extLst>
      <p:ext uri="{BB962C8B-B14F-4D97-AF65-F5344CB8AC3E}">
        <p14:creationId xmlns:p14="http://schemas.microsoft.com/office/powerpoint/2010/main" val="1255600709"/>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ECD9C6"/>
        </a:solidFill>
        <a:effectLst/>
      </p:bgPr>
    </p:bg>
    <p:spTree>
      <p:nvGrpSpPr>
        <p:cNvPr id="1" name=""/>
        <p:cNvGrpSpPr/>
        <p:nvPr/>
      </p:nvGrpSpPr>
      <p:grpSpPr>
        <a:xfrm>
          <a:off x="0" y="0"/>
          <a:ext cx="0" cy="0"/>
          <a:chOff x="0" y="0"/>
          <a:chExt cx="0" cy="0"/>
        </a:xfrm>
      </p:grpSpPr>
      <p:pic>
        <p:nvPicPr>
          <p:cNvPr id="1026" name="Picture 2" descr="http://www.diagnosticaperimmagini.com/images/immagine_convegno_pediatri.jpg"/>
          <p:cNvPicPr>
            <a:picLocks noChangeAspect="1" noChangeArrowheads="1"/>
          </p:cNvPicPr>
          <p:nvPr/>
        </p:nvPicPr>
        <p:blipFill rotWithShape="1">
          <a:blip r:embed="rId2">
            <a:extLst>
              <a:ext uri="{28A0092B-C50C-407E-A947-70E740481C1C}">
                <a14:useLocalDpi xmlns:a14="http://schemas.microsoft.com/office/drawing/2010/main" val="0"/>
              </a:ext>
            </a:extLst>
          </a:blip>
          <a:srcRect l="2425"/>
          <a:stretch/>
        </p:blipFill>
        <p:spPr bwMode="auto">
          <a:xfrm>
            <a:off x="2250810" y="35114"/>
            <a:ext cx="5235379" cy="6829064"/>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bwMode="auto">
          <a:xfrm>
            <a:off x="2708" y="2115335"/>
            <a:ext cx="5832649" cy="1368152"/>
          </a:xfrm>
          <a:prstGeom prst="rect">
            <a:avLst/>
          </a:prstGeom>
          <a:solidFill>
            <a:schemeClr val="bg1">
              <a:lumMod val="85000"/>
              <a:alpha val="5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E’ quindi inevitabile che…	</a:t>
            </a:r>
            <a:endParaRPr lang="it-IT" sz="2400" i="1" dirty="0">
              <a:solidFill>
                <a:srgbClr val="000000"/>
              </a:solidFill>
            </a:endParaRPr>
          </a:p>
        </p:txBody>
      </p:sp>
    </p:spTree>
    <p:extLst>
      <p:ext uri="{BB962C8B-B14F-4D97-AF65-F5344CB8AC3E}">
        <p14:creationId xmlns:p14="http://schemas.microsoft.com/office/powerpoint/2010/main" val="2058245321"/>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818" name="Segnaposto numero diapositiva 1"/>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fld id="{4CC96D89-4D91-4824-A462-941485B2A174}" type="slidenum">
              <a:rPr lang="it-IT" smtClean="0">
                <a:solidFill>
                  <a:srgbClr val="336699"/>
                </a:solidFill>
              </a:rPr>
              <a:pPr eaLnBrk="1" hangingPunct="1"/>
              <a:t>5</a:t>
            </a:fld>
            <a:endParaRPr lang="it-IT" smtClean="0">
              <a:solidFill>
                <a:srgbClr val="336699"/>
              </a:solidFill>
            </a:endParaRPr>
          </a:p>
        </p:txBody>
      </p:sp>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73" y="578831"/>
            <a:ext cx="8902807" cy="6234545"/>
          </a:xfrm>
          <a:prstGeom prst="rect">
            <a:avLst/>
          </a:prstGeom>
        </p:spPr>
      </p:pic>
      <p:sp>
        <p:nvSpPr>
          <p:cNvPr id="5" name="Rettangolo 4"/>
          <p:cNvSpPr/>
          <p:nvPr/>
        </p:nvSpPr>
        <p:spPr bwMode="auto">
          <a:xfrm>
            <a:off x="82" y="5229360"/>
            <a:ext cx="7316768" cy="1440000"/>
          </a:xfrm>
          <a:prstGeom prst="rect">
            <a:avLst/>
          </a:prstGeom>
          <a:solidFill>
            <a:schemeClr val="bg1">
              <a:lumMod val="95000"/>
              <a:alpha val="45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marL="628650" algn="l"/>
            <a:r>
              <a:rPr lang="it-IT" sz="2100" dirty="0" smtClean="0">
                <a:solidFill>
                  <a:srgbClr val="FFFFFF">
                    <a:lumMod val="95000"/>
                  </a:srgbClr>
                </a:solidFill>
              </a:rPr>
              <a:t>Vale lo stesso per il progetto</a:t>
            </a:r>
            <a:endParaRPr lang="it-IT" dirty="0">
              <a:solidFill>
                <a:srgbClr val="FFFFFF">
                  <a:lumMod val="95000"/>
                </a:srgbClr>
              </a:solidFill>
            </a:endParaRPr>
          </a:p>
        </p:txBody>
      </p:sp>
    </p:spTree>
    <p:extLst>
      <p:ext uri="{BB962C8B-B14F-4D97-AF65-F5344CB8AC3E}">
        <p14:creationId xmlns:p14="http://schemas.microsoft.com/office/powerpoint/2010/main" val="4190772336"/>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img5a.flixcart.com/image/book/9/5/0/fundamental-analysis-for-investors-original-imae4ucthu9xknvz.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5613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p:cNvSpPr/>
          <p:nvPr/>
        </p:nvSpPr>
        <p:spPr bwMode="auto">
          <a:xfrm>
            <a:off x="20625" y="3861048"/>
            <a:ext cx="5199447" cy="1368152"/>
          </a:xfrm>
          <a:prstGeom prst="rect">
            <a:avLst/>
          </a:prstGeom>
          <a:solidFill>
            <a:schemeClr val="bg1">
              <a:lumMod val="85000"/>
              <a:alpha val="7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Per ridurre la soggettività…</a:t>
            </a:r>
            <a:endParaRPr lang="it-IT" sz="2400" i="1" dirty="0">
              <a:solidFill>
                <a:srgbClr val="000000"/>
              </a:solidFill>
            </a:endParaRPr>
          </a:p>
        </p:txBody>
      </p:sp>
    </p:spTree>
    <p:extLst>
      <p:ext uri="{BB962C8B-B14F-4D97-AF65-F5344CB8AC3E}">
        <p14:creationId xmlns:p14="http://schemas.microsoft.com/office/powerpoint/2010/main" val="3004137082"/>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tbmandassociates.com/wp-content/uploads/2013/05/bigstock-Stone-Path-625608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74" y="-40081"/>
            <a:ext cx="9197439" cy="6898081"/>
          </a:xfrm>
          <a:prstGeom prst="rect">
            <a:avLst/>
          </a:prstGeom>
          <a:noFill/>
          <a:extLst>
            <a:ext uri="{909E8E84-426E-40DD-AFC4-6F175D3DCCD1}">
              <a14:hiddenFill xmlns:a14="http://schemas.microsoft.com/office/drawing/2010/main">
                <a:solidFill>
                  <a:srgbClr val="FFFFFF"/>
                </a:solidFill>
              </a14:hiddenFill>
            </a:ext>
          </a:extLst>
        </p:spPr>
      </p:pic>
      <p:sp>
        <p:nvSpPr>
          <p:cNvPr id="14" name="Rettangolo 13"/>
          <p:cNvSpPr/>
          <p:nvPr/>
        </p:nvSpPr>
        <p:spPr bwMode="auto">
          <a:xfrm>
            <a:off x="2320701" y="4221088"/>
            <a:ext cx="6840761"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La quattro fasi dell’analisi fondamentale	</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51</a:t>
            </a:fld>
            <a:endParaRPr lang="it-IT" dirty="0"/>
          </a:p>
        </p:txBody>
      </p:sp>
    </p:spTree>
    <p:extLst>
      <p:ext uri="{BB962C8B-B14F-4D97-AF65-F5344CB8AC3E}">
        <p14:creationId xmlns:p14="http://schemas.microsoft.com/office/powerpoint/2010/main" val="962463974"/>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88802" name="AutoShape 2"/>
          <p:cNvSpPr>
            <a:spLocks noChangeArrowheads="1"/>
          </p:cNvSpPr>
          <p:nvPr/>
        </p:nvSpPr>
        <p:spPr bwMode="auto">
          <a:xfrm>
            <a:off x="6483598" y="1268760"/>
            <a:ext cx="2266950" cy="1554162"/>
          </a:xfrm>
          <a:prstGeom prst="chevron">
            <a:avLst>
              <a:gd name="adj" fmla="val 36466"/>
            </a:avLst>
          </a:prstGeom>
          <a:solidFill>
            <a:srgbClr val="EAEAEA"/>
          </a:solidFill>
          <a:ln w="19050" algn="ctr">
            <a:solidFill>
              <a:schemeClr val="bg1"/>
            </a:solidFill>
            <a:miter lim="800000"/>
            <a:headEnd/>
            <a:tailEnd/>
          </a:ln>
          <a:effectLst>
            <a:outerShdw dist="35921" dir="2700000" algn="ctr" rotWithShape="0">
              <a:schemeClr val="bg2"/>
            </a:outerShdw>
          </a:effectLst>
          <a:scene3d>
            <a:camera prst="orthographicFront"/>
            <a:lightRig rig="threePt" dir="t"/>
          </a:scene3d>
          <a:sp3d>
            <a:bevelT/>
          </a:sp3d>
        </p:spPr>
        <p:txBody>
          <a:bodyPr lIns="0" rIns="0" anchor="ctr"/>
          <a:lstStyle/>
          <a:p>
            <a:pPr eaLnBrk="0" hangingPunct="0">
              <a:defRPr/>
            </a:pPr>
            <a:r>
              <a:rPr lang="it-IT" sz="1400">
                <a:solidFill>
                  <a:srgbClr val="000000"/>
                </a:solidFill>
              </a:rPr>
              <a:t>analisi</a:t>
            </a:r>
          </a:p>
          <a:p>
            <a:pPr eaLnBrk="0" hangingPunct="0">
              <a:defRPr/>
            </a:pPr>
            <a:r>
              <a:rPr lang="it-IT" sz="1400">
                <a:solidFill>
                  <a:srgbClr val="000000"/>
                </a:solidFill>
              </a:rPr>
              <a:t>prospettica</a:t>
            </a:r>
          </a:p>
        </p:txBody>
      </p:sp>
      <p:sp>
        <p:nvSpPr>
          <p:cNvPr id="588803" name="AutoShape 3"/>
          <p:cNvSpPr>
            <a:spLocks noChangeArrowheads="1"/>
          </p:cNvSpPr>
          <p:nvPr/>
        </p:nvSpPr>
        <p:spPr bwMode="auto">
          <a:xfrm>
            <a:off x="4526782" y="1268760"/>
            <a:ext cx="2266950" cy="1554162"/>
          </a:xfrm>
          <a:prstGeom prst="chevron">
            <a:avLst>
              <a:gd name="adj" fmla="val 36466"/>
            </a:avLst>
          </a:prstGeom>
          <a:solidFill>
            <a:srgbClr val="EAEAEA"/>
          </a:solidFill>
          <a:ln w="19050" algn="ctr">
            <a:solidFill>
              <a:schemeClr val="bg1"/>
            </a:solidFill>
            <a:miter lim="800000"/>
            <a:headEnd/>
            <a:tailEnd/>
          </a:ln>
          <a:effectLst>
            <a:outerShdw dist="35921" dir="2700000" algn="ctr" rotWithShape="0">
              <a:schemeClr val="bg2"/>
            </a:outerShdw>
          </a:effectLst>
          <a:scene3d>
            <a:camera prst="orthographicFront"/>
            <a:lightRig rig="threePt" dir="t"/>
          </a:scene3d>
          <a:sp3d>
            <a:bevelT/>
          </a:sp3d>
        </p:spPr>
        <p:txBody>
          <a:bodyPr anchor="ctr"/>
          <a:lstStyle/>
          <a:p>
            <a:pPr eaLnBrk="0" hangingPunct="0">
              <a:defRPr/>
            </a:pPr>
            <a:r>
              <a:rPr lang="it-IT" sz="1400">
                <a:solidFill>
                  <a:srgbClr val="000000"/>
                </a:solidFill>
              </a:rPr>
              <a:t>   analisi</a:t>
            </a:r>
          </a:p>
          <a:p>
            <a:pPr eaLnBrk="0" hangingPunct="0">
              <a:defRPr/>
            </a:pPr>
            <a:r>
              <a:rPr lang="it-IT" sz="1400">
                <a:solidFill>
                  <a:srgbClr val="000000"/>
                </a:solidFill>
              </a:rPr>
              <a:t>  bilancio</a:t>
            </a:r>
          </a:p>
        </p:txBody>
      </p:sp>
      <p:sp>
        <p:nvSpPr>
          <p:cNvPr id="588804" name="AutoShape 4"/>
          <p:cNvSpPr>
            <a:spLocks noChangeArrowheads="1"/>
          </p:cNvSpPr>
          <p:nvPr/>
        </p:nvSpPr>
        <p:spPr bwMode="auto">
          <a:xfrm>
            <a:off x="2569965" y="1268760"/>
            <a:ext cx="2266950" cy="1554162"/>
          </a:xfrm>
          <a:prstGeom prst="chevron">
            <a:avLst>
              <a:gd name="adj" fmla="val 36466"/>
            </a:avLst>
          </a:prstGeom>
          <a:noFill/>
          <a:ln w="19050" algn="ctr">
            <a:noFill/>
            <a:miter lim="800000"/>
            <a:headEnd/>
            <a:tailEnd/>
          </a:ln>
          <a:effectLst>
            <a:outerShdw dist="35921" dir="2700000" algn="ctr" rotWithShape="0">
              <a:schemeClr val="bg2"/>
            </a:outerShdw>
          </a:effectLst>
          <a:scene3d>
            <a:camera prst="orthographicFront"/>
            <a:lightRig rig="threePt" dir="t"/>
          </a:scene3d>
          <a:sp3d>
            <a:bevelT/>
          </a:sp3d>
        </p:spPr>
        <p:txBody>
          <a:bodyPr anchor="ctr"/>
          <a:lstStyle/>
          <a:p>
            <a:pPr eaLnBrk="0" hangingPunct="0">
              <a:defRPr/>
            </a:pPr>
            <a:endParaRPr lang="it-IT" sz="1400" dirty="0">
              <a:solidFill>
                <a:srgbClr val="000000"/>
              </a:solidFill>
            </a:endParaRPr>
          </a:p>
        </p:txBody>
      </p:sp>
      <p:sp>
        <p:nvSpPr>
          <p:cNvPr id="588805" name="AutoShape 5"/>
          <p:cNvSpPr>
            <a:spLocks noChangeArrowheads="1"/>
          </p:cNvSpPr>
          <p:nvPr/>
        </p:nvSpPr>
        <p:spPr bwMode="auto">
          <a:xfrm>
            <a:off x="613148" y="1268760"/>
            <a:ext cx="2266950" cy="1554162"/>
          </a:xfrm>
          <a:prstGeom prst="homePlate">
            <a:avLst>
              <a:gd name="adj" fmla="val 36466"/>
            </a:avLst>
          </a:prstGeom>
          <a:noFill/>
          <a:ln w="19050" algn="ctr">
            <a:noFill/>
            <a:miter lim="800000"/>
            <a:headEnd/>
            <a:tailEnd/>
          </a:ln>
          <a:effectLst>
            <a:outerShdw dist="35921" dir="2700000" algn="ctr" rotWithShape="0">
              <a:schemeClr val="bg2"/>
            </a:outerShdw>
          </a:effectLst>
          <a:scene3d>
            <a:camera prst="orthographicFront"/>
            <a:lightRig rig="threePt" dir="t"/>
          </a:scene3d>
          <a:sp3d>
            <a:bevelT/>
          </a:sp3d>
        </p:spPr>
        <p:txBody>
          <a:bodyPr wrap="none" anchor="ctr"/>
          <a:lstStyle/>
          <a:p>
            <a:pPr eaLnBrk="0" hangingPunct="0">
              <a:defRPr/>
            </a:pPr>
            <a:endParaRPr lang="it-IT" sz="1400" dirty="0">
              <a:solidFill>
                <a:srgbClr val="000000"/>
              </a:solidFill>
            </a:endParaRPr>
          </a:p>
        </p:txBody>
      </p:sp>
      <p:grpSp>
        <p:nvGrpSpPr>
          <p:cNvPr id="5" name="Gruppo 4"/>
          <p:cNvGrpSpPr/>
          <p:nvPr/>
        </p:nvGrpSpPr>
        <p:grpSpPr>
          <a:xfrm>
            <a:off x="4765158" y="3861048"/>
            <a:ext cx="1792995" cy="1666301"/>
            <a:chOff x="4889448" y="3861048"/>
            <a:chExt cx="1972294" cy="2016224"/>
          </a:xfrm>
          <a:solidFill>
            <a:schemeClr val="bg1">
              <a:lumMod val="65000"/>
            </a:schemeClr>
          </a:solidFill>
        </p:grpSpPr>
        <p:sp>
          <p:nvSpPr>
            <p:cNvPr id="16" name="Rettangolo arrotondato 15"/>
            <p:cNvSpPr/>
            <p:nvPr/>
          </p:nvSpPr>
          <p:spPr bwMode="auto">
            <a:xfrm>
              <a:off x="4889448" y="3861048"/>
              <a:ext cx="1957388" cy="2016224"/>
            </a:xfrm>
            <a:prstGeom prst="roundRect">
              <a:avLst/>
            </a:prstGeom>
            <a:grpFill/>
            <a:ln w="19050" cap="flat" cmpd="sng" algn="ctr">
              <a:solidFill>
                <a:schemeClr val="bg1"/>
              </a:solidFill>
              <a:prstDash val="solid"/>
              <a:round/>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it-IT" sz="1600">
                <a:solidFill>
                  <a:srgbClr val="000000"/>
                </a:solidFill>
              </a:endParaRPr>
            </a:p>
          </p:txBody>
        </p:sp>
        <p:sp>
          <p:nvSpPr>
            <p:cNvPr id="588809" name="Text Box 9"/>
            <p:cNvSpPr txBox="1">
              <a:spLocks noChangeArrowheads="1"/>
            </p:cNvSpPr>
            <p:nvPr/>
          </p:nvSpPr>
          <p:spPr bwMode="auto">
            <a:xfrm>
              <a:off x="5008013" y="4030663"/>
              <a:ext cx="1853729" cy="1384995"/>
            </a:xfrm>
            <a:prstGeom prst="rect">
              <a:avLst/>
            </a:prstGeom>
            <a:noFill/>
            <a:ln>
              <a:noFill/>
            </a:ln>
            <a:extLs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algn="l">
                <a:defRPr/>
              </a:pPr>
              <a:r>
                <a:rPr lang="it-IT" sz="1400" dirty="0" smtClean="0">
                  <a:solidFill>
                    <a:srgbClr val="000000"/>
                  </a:solidFill>
                </a:rPr>
                <a:t>Misurare le </a:t>
              </a:r>
            </a:p>
            <a:p>
              <a:pPr algn="l">
                <a:defRPr/>
              </a:pPr>
              <a:r>
                <a:rPr lang="it-IT" sz="1400" dirty="0" smtClean="0">
                  <a:solidFill>
                    <a:srgbClr val="000000"/>
                  </a:solidFill>
                </a:rPr>
                <a:t>prestazioni </a:t>
              </a:r>
            </a:p>
            <a:p>
              <a:pPr algn="l">
                <a:defRPr/>
              </a:pPr>
              <a:r>
                <a:rPr lang="it-IT" sz="1400" dirty="0" smtClean="0">
                  <a:solidFill>
                    <a:srgbClr val="000000"/>
                  </a:solidFill>
                </a:rPr>
                <a:t>passate della </a:t>
              </a:r>
            </a:p>
            <a:p>
              <a:pPr algn="l">
                <a:defRPr/>
              </a:pPr>
              <a:r>
                <a:rPr lang="it-IT" sz="1400" dirty="0" smtClean="0">
                  <a:solidFill>
                    <a:srgbClr val="000000"/>
                  </a:solidFill>
                </a:rPr>
                <a:t>impresa e la loro </a:t>
              </a:r>
            </a:p>
            <a:p>
              <a:pPr algn="l">
                <a:defRPr/>
              </a:pPr>
              <a:r>
                <a:rPr lang="it-IT" sz="1400" dirty="0" smtClean="0">
                  <a:solidFill>
                    <a:srgbClr val="000000"/>
                  </a:solidFill>
                </a:rPr>
                <a:t>sostenibilità</a:t>
              </a:r>
            </a:p>
          </p:txBody>
        </p:sp>
      </p:grpSp>
      <p:grpSp>
        <p:nvGrpSpPr>
          <p:cNvPr id="6" name="Gruppo 5"/>
          <p:cNvGrpSpPr/>
          <p:nvPr/>
        </p:nvGrpSpPr>
        <p:grpSpPr>
          <a:xfrm>
            <a:off x="6796454" y="3861048"/>
            <a:ext cx="1779444" cy="1666301"/>
            <a:chOff x="6921422" y="3861048"/>
            <a:chExt cx="1957388" cy="2016224"/>
          </a:xfrm>
          <a:solidFill>
            <a:schemeClr val="bg1">
              <a:lumMod val="65000"/>
            </a:schemeClr>
          </a:solidFill>
        </p:grpSpPr>
        <p:sp>
          <p:nvSpPr>
            <p:cNvPr id="17" name="Rettangolo arrotondato 16"/>
            <p:cNvSpPr/>
            <p:nvPr/>
          </p:nvSpPr>
          <p:spPr bwMode="auto">
            <a:xfrm>
              <a:off x="6921422" y="3861048"/>
              <a:ext cx="1957388" cy="2016224"/>
            </a:xfrm>
            <a:prstGeom prst="roundRect">
              <a:avLst/>
            </a:prstGeom>
            <a:grpFill/>
            <a:ln w="19050" cap="flat" cmpd="sng" algn="ctr">
              <a:solidFill>
                <a:schemeClr val="bg1"/>
              </a:solidFill>
              <a:prstDash val="solid"/>
              <a:round/>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it-IT" sz="1600">
                <a:solidFill>
                  <a:srgbClr val="000000"/>
                </a:solidFill>
              </a:endParaRPr>
            </a:p>
          </p:txBody>
        </p:sp>
        <p:sp>
          <p:nvSpPr>
            <p:cNvPr id="588810" name="Text Box 10"/>
            <p:cNvSpPr txBox="1">
              <a:spLocks noChangeArrowheads="1"/>
            </p:cNvSpPr>
            <p:nvPr/>
          </p:nvSpPr>
          <p:spPr bwMode="auto">
            <a:xfrm>
              <a:off x="7065104" y="4030663"/>
              <a:ext cx="1728093" cy="1384995"/>
            </a:xfrm>
            <a:prstGeom prst="rect">
              <a:avLst/>
            </a:prstGeom>
            <a:noFill/>
            <a:ln>
              <a:noFill/>
            </a:ln>
            <a:extLs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algn="l">
                <a:defRPr/>
              </a:pPr>
              <a:r>
                <a:rPr lang="it-IT" sz="1400" dirty="0" smtClean="0">
                  <a:solidFill>
                    <a:srgbClr val="000000"/>
                  </a:solidFill>
                </a:rPr>
                <a:t>Costruire i preventivi su cui basare la stima del valore della impresa</a:t>
              </a:r>
            </a:p>
          </p:txBody>
        </p:sp>
      </p:grpSp>
      <p:cxnSp>
        <p:nvCxnSpPr>
          <p:cNvPr id="14357" name="Connettore 1 7"/>
          <p:cNvCxnSpPr>
            <a:cxnSpLocks noChangeShapeType="1"/>
          </p:cNvCxnSpPr>
          <p:nvPr/>
        </p:nvCxnSpPr>
        <p:spPr bwMode="auto">
          <a:xfrm>
            <a:off x="7674348" y="2823022"/>
            <a:ext cx="0" cy="1038225"/>
          </a:xfrm>
          <a:prstGeom prst="line">
            <a:avLst/>
          </a:prstGeom>
          <a:noFill/>
          <a:ln w="2857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58" name="Connettore 1 23"/>
          <p:cNvCxnSpPr>
            <a:cxnSpLocks noChangeShapeType="1"/>
          </p:cNvCxnSpPr>
          <p:nvPr/>
        </p:nvCxnSpPr>
        <p:spPr bwMode="auto">
          <a:xfrm>
            <a:off x="5653460" y="2853184"/>
            <a:ext cx="0" cy="1038225"/>
          </a:xfrm>
          <a:prstGeom prst="line">
            <a:avLst/>
          </a:prstGeom>
          <a:noFill/>
          <a:ln w="2857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egnaposto numero diapositiva 2"/>
          <p:cNvSpPr>
            <a:spLocks noGrp="1"/>
          </p:cNvSpPr>
          <p:nvPr>
            <p:ph type="sldNum" sz="quarter" idx="10"/>
          </p:nvPr>
        </p:nvSpPr>
        <p:spPr/>
        <p:txBody>
          <a:bodyPr/>
          <a:lstStyle/>
          <a:p>
            <a:pPr>
              <a:defRPr/>
            </a:pPr>
            <a:fld id="{51AB4EEB-5BA4-4674-B0CB-C9E8E196EBE4}" type="slidenum">
              <a:rPr lang="it-IT" smtClean="0"/>
              <a:pPr>
                <a:defRPr/>
              </a:pPr>
              <a:t>52</a:t>
            </a:fld>
            <a:endParaRPr lang="it-IT" dirty="0"/>
          </a:p>
        </p:txBody>
      </p:sp>
    </p:spTree>
    <p:extLst>
      <p:ext uri="{BB962C8B-B14F-4D97-AF65-F5344CB8AC3E}">
        <p14:creationId xmlns:p14="http://schemas.microsoft.com/office/powerpoint/2010/main" val="3899471504"/>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588802"/>
                                        </p:tgtEl>
                                        <p:attrNameLst>
                                          <p:attrName>style.visibility</p:attrName>
                                        </p:attrNameLst>
                                      </p:cBhvr>
                                      <p:to>
                                        <p:strVal val="visible"/>
                                      </p:to>
                                    </p:set>
                                    <p:animEffect transition="in" filter="fade">
                                      <p:cBhvr>
                                        <p:cTn id="7" dur="2000"/>
                                        <p:tgtEl>
                                          <p:spTgt spid="588802"/>
                                        </p:tgtEl>
                                      </p:cBhvr>
                                    </p:animEffect>
                                  </p:childTnLst>
                                </p:cTn>
                              </p:par>
                              <p:par>
                                <p:cTn id="8" presetID="10" presetClass="entr" presetSubtype="0" fill="hold" nodeType="withEffect">
                                  <p:stCondLst>
                                    <p:cond delay="0"/>
                                  </p:stCondLst>
                                  <p:childTnLst>
                                    <p:set>
                                      <p:cBhvr>
                                        <p:cTn id="9" dur="1" fill="hold">
                                          <p:stCondLst>
                                            <p:cond delay="0"/>
                                          </p:stCondLst>
                                        </p:cTn>
                                        <p:tgtEl>
                                          <p:spTgt spid="14357"/>
                                        </p:tgtEl>
                                        <p:attrNameLst>
                                          <p:attrName>style.visibility</p:attrName>
                                        </p:attrNameLst>
                                      </p:cBhvr>
                                      <p:to>
                                        <p:strVal val="visible"/>
                                      </p:to>
                                    </p:set>
                                    <p:animEffect transition="in" filter="fade">
                                      <p:cBhvr>
                                        <p:cTn id="10" dur="1000"/>
                                        <p:tgtEl>
                                          <p:spTgt spid="1435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588803"/>
                                        </p:tgtEl>
                                        <p:attrNameLst>
                                          <p:attrName>style.visibility</p:attrName>
                                        </p:attrNameLst>
                                      </p:cBhvr>
                                      <p:to>
                                        <p:strVal val="visible"/>
                                      </p:to>
                                    </p:set>
                                    <p:animEffect transition="in" filter="fade">
                                      <p:cBhvr>
                                        <p:cTn id="18" dur="2000"/>
                                        <p:tgtEl>
                                          <p:spTgt spid="588803"/>
                                        </p:tgtEl>
                                      </p:cBhvr>
                                    </p:animEffect>
                                  </p:childTnLst>
                                </p:cTn>
                              </p:par>
                              <p:par>
                                <p:cTn id="19" presetID="10" presetClass="entr" presetSubtype="0" fill="hold" nodeType="withEffect">
                                  <p:stCondLst>
                                    <p:cond delay="0"/>
                                  </p:stCondLst>
                                  <p:childTnLst>
                                    <p:set>
                                      <p:cBhvr>
                                        <p:cTn id="20" dur="1" fill="hold">
                                          <p:stCondLst>
                                            <p:cond delay="0"/>
                                          </p:stCondLst>
                                        </p:cTn>
                                        <p:tgtEl>
                                          <p:spTgt spid="14358"/>
                                        </p:tgtEl>
                                        <p:attrNameLst>
                                          <p:attrName>style.visibility</p:attrName>
                                        </p:attrNameLst>
                                      </p:cBhvr>
                                      <p:to>
                                        <p:strVal val="visible"/>
                                      </p:to>
                                    </p:set>
                                    <p:animEffect transition="in" filter="fade">
                                      <p:cBhvr>
                                        <p:cTn id="21" dur="1000"/>
                                        <p:tgtEl>
                                          <p:spTgt spid="14358"/>
                                        </p:tgtEl>
                                      </p:cBhvr>
                                    </p:animEffect>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10" presetClass="entr" presetSubtype="0" fill="hold" nodeType="withEffect">
                                  <p:stCondLst>
                                    <p:cond delay="0"/>
                                  </p:stCondLst>
                                  <p:childTnLst>
                                    <p:set>
                                      <p:cBhvr>
                                        <p:cTn id="26" dur="1" fill="hold">
                                          <p:stCondLst>
                                            <p:cond delay="0"/>
                                          </p:stCondLst>
                                        </p:cTn>
                                        <p:tgtEl>
                                          <p:spTgt spid="588805"/>
                                        </p:tgtEl>
                                        <p:attrNameLst>
                                          <p:attrName>style.visibility</p:attrName>
                                        </p:attrNameLst>
                                      </p:cBhvr>
                                      <p:to>
                                        <p:strVal val="visible"/>
                                      </p:to>
                                    </p:set>
                                    <p:animEffect transition="in" filter="fade">
                                      <p:cBhvr>
                                        <p:cTn id="27" dur="2000"/>
                                        <p:tgtEl>
                                          <p:spTgt spid="588805"/>
                                        </p:tgtEl>
                                      </p:cBhvr>
                                    </p:animEffect>
                                  </p:childTnLst>
                                </p:cTn>
                              </p:par>
                              <p:par>
                                <p:cTn id="28" presetID="10" presetClass="entr" presetSubtype="0" fill="hold" nodeType="withEffect">
                                  <p:stCondLst>
                                    <p:cond delay="0"/>
                                  </p:stCondLst>
                                  <p:childTnLst>
                                    <p:set>
                                      <p:cBhvr>
                                        <p:cTn id="29" dur="1" fill="hold">
                                          <p:stCondLst>
                                            <p:cond delay="0"/>
                                          </p:stCondLst>
                                        </p:cTn>
                                        <p:tgtEl>
                                          <p:spTgt spid="588804"/>
                                        </p:tgtEl>
                                        <p:attrNameLst>
                                          <p:attrName>style.visibility</p:attrName>
                                        </p:attrNameLst>
                                      </p:cBhvr>
                                      <p:to>
                                        <p:strVal val="visible"/>
                                      </p:to>
                                    </p:set>
                                    <p:animEffect transition="in" filter="fade">
                                      <p:cBhvr>
                                        <p:cTn id="30" dur="2000"/>
                                        <p:tgtEl>
                                          <p:spTgt spid="588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0484" name="Gruppo 1"/>
          <p:cNvGrpSpPr>
            <a:grpSpLocks/>
          </p:cNvGrpSpPr>
          <p:nvPr/>
        </p:nvGrpSpPr>
        <p:grpSpPr bwMode="auto">
          <a:xfrm>
            <a:off x="683568" y="1853976"/>
            <a:ext cx="8301387" cy="2679479"/>
            <a:chOff x="1330523" y="1196752"/>
            <a:chExt cx="7452220" cy="2489823"/>
          </a:xfrm>
        </p:grpSpPr>
        <p:sp>
          <p:nvSpPr>
            <p:cNvPr id="20486" name="Rectangle 3"/>
            <p:cNvSpPr>
              <a:spLocks noChangeArrowheads="1"/>
            </p:cNvSpPr>
            <p:nvPr/>
          </p:nvSpPr>
          <p:spPr bwMode="auto">
            <a:xfrm>
              <a:off x="1330523" y="1196752"/>
              <a:ext cx="7273925" cy="197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l" eaLnBrk="0" hangingPunct="0"/>
              <a:r>
                <a:rPr lang="it-IT" sz="2400" dirty="0">
                  <a:solidFill>
                    <a:srgbClr val="FFFFFF"/>
                  </a:solidFill>
                  <a:latin typeface="Courier New" pitchFamily="49" charset="0"/>
                  <a:cs typeface="Courier New" pitchFamily="49" charset="0"/>
                </a:rPr>
                <a:t>Financial statement </a:t>
              </a:r>
              <a:r>
                <a:rPr lang="it-IT" sz="2400" dirty="0" err="1">
                  <a:solidFill>
                    <a:srgbClr val="FFFFFF"/>
                  </a:solidFill>
                  <a:latin typeface="Courier New" pitchFamily="49" charset="0"/>
                  <a:cs typeface="Courier New" pitchFamily="49" charset="0"/>
                </a:rPr>
                <a:t>analysis</a:t>
              </a:r>
              <a:r>
                <a:rPr lang="it-IT" sz="2400" dirty="0">
                  <a:solidFill>
                    <a:srgbClr val="FFFFFF"/>
                  </a:solidFill>
                  <a:latin typeface="Courier New" pitchFamily="49" charset="0"/>
                  <a:cs typeface="Courier New" pitchFamily="49" charset="0"/>
                </a:rPr>
                <a:t> </a:t>
              </a:r>
              <a:r>
                <a:rPr lang="it-IT" sz="2400" dirty="0" err="1">
                  <a:solidFill>
                    <a:srgbClr val="FFFFFF"/>
                  </a:solidFill>
                  <a:latin typeface="Courier New" pitchFamily="49" charset="0"/>
                  <a:cs typeface="Courier New" pitchFamily="49" charset="0"/>
                </a:rPr>
                <a:t>is</a:t>
              </a:r>
              <a:r>
                <a:rPr lang="it-IT" sz="2400" dirty="0">
                  <a:solidFill>
                    <a:srgbClr val="FFFFFF"/>
                  </a:solidFill>
                  <a:latin typeface="Courier New" pitchFamily="49" charset="0"/>
                  <a:cs typeface="Courier New" pitchFamily="49" charset="0"/>
                </a:rPr>
                <a:t> the </a:t>
              </a:r>
              <a:r>
                <a:rPr lang="it-IT" sz="2400" dirty="0" err="1">
                  <a:solidFill>
                    <a:srgbClr val="FFFFFF"/>
                  </a:solidFill>
                  <a:latin typeface="Courier New" pitchFamily="49" charset="0"/>
                  <a:cs typeface="Courier New" pitchFamily="49" charset="0"/>
                </a:rPr>
                <a:t>analysis</a:t>
              </a:r>
              <a:r>
                <a:rPr lang="it-IT" sz="2400" dirty="0">
                  <a:solidFill>
                    <a:srgbClr val="FFFFFF"/>
                  </a:solidFill>
                  <a:latin typeface="Courier New" pitchFamily="49" charset="0"/>
                  <a:cs typeface="Courier New" pitchFamily="49" charset="0"/>
                </a:rPr>
                <a:t> of the </a:t>
              </a:r>
              <a:r>
                <a:rPr lang="it-IT" sz="2400" dirty="0" err="1">
                  <a:solidFill>
                    <a:srgbClr val="FFFFFF"/>
                  </a:solidFill>
                  <a:latin typeface="Courier New" pitchFamily="49" charset="0"/>
                  <a:cs typeface="Courier New" pitchFamily="49" charset="0"/>
                </a:rPr>
                <a:t>present</a:t>
              </a:r>
              <a:r>
                <a:rPr lang="it-IT" sz="2400" dirty="0">
                  <a:solidFill>
                    <a:srgbClr val="FFFFFF"/>
                  </a:solidFill>
                  <a:latin typeface="Courier New" pitchFamily="49" charset="0"/>
                  <a:cs typeface="Courier New" pitchFamily="49" charset="0"/>
                </a:rPr>
                <a:t> and </a:t>
              </a:r>
              <a:r>
                <a:rPr lang="it-IT" sz="2400" dirty="0" err="1">
                  <a:solidFill>
                    <a:srgbClr val="FFFFFF"/>
                  </a:solidFill>
                  <a:latin typeface="Courier New" pitchFamily="49" charset="0"/>
                  <a:cs typeface="Courier New" pitchFamily="49" charset="0"/>
                </a:rPr>
                <a:t>past</a:t>
              </a:r>
              <a:r>
                <a:rPr lang="it-IT" sz="2400" dirty="0">
                  <a:solidFill>
                    <a:srgbClr val="FFFFFF"/>
                  </a:solidFill>
                  <a:latin typeface="Courier New" pitchFamily="49" charset="0"/>
                  <a:cs typeface="Courier New" pitchFamily="49" charset="0"/>
                </a:rPr>
                <a:t>, </a:t>
              </a:r>
              <a:r>
                <a:rPr lang="it-IT" sz="3600" dirty="0">
                  <a:solidFill>
                    <a:srgbClr val="FFC000"/>
                  </a:solidFill>
                  <a:latin typeface="Courier New" pitchFamily="49" charset="0"/>
                  <a:cs typeface="Courier New" pitchFamily="49" charset="0"/>
                </a:rPr>
                <a:t>to </a:t>
              </a:r>
              <a:r>
                <a:rPr lang="it-IT" sz="3600" dirty="0" err="1">
                  <a:solidFill>
                    <a:srgbClr val="FFC000"/>
                  </a:solidFill>
                  <a:latin typeface="Courier New" pitchFamily="49" charset="0"/>
                  <a:cs typeface="Courier New" pitchFamily="49" charset="0"/>
                </a:rPr>
                <a:t>provide</a:t>
              </a:r>
              <a:r>
                <a:rPr lang="it-IT" sz="3600" dirty="0">
                  <a:solidFill>
                    <a:srgbClr val="FFC000"/>
                  </a:solidFill>
                  <a:latin typeface="Courier New" pitchFamily="49" charset="0"/>
                  <a:cs typeface="Courier New" pitchFamily="49" charset="0"/>
                </a:rPr>
                <a:t> information </a:t>
              </a:r>
              <a:r>
                <a:rPr lang="it-IT" sz="3600" dirty="0" smtClean="0">
                  <a:solidFill>
                    <a:srgbClr val="FFC000"/>
                  </a:solidFill>
                  <a:latin typeface="Courier New" pitchFamily="49" charset="0"/>
                  <a:cs typeface="Courier New" pitchFamily="49" charset="0"/>
                </a:rPr>
                <a:t>for </a:t>
              </a:r>
              <a:r>
                <a:rPr lang="it-IT" sz="3600" dirty="0" err="1">
                  <a:solidFill>
                    <a:srgbClr val="FFC000"/>
                  </a:solidFill>
                  <a:latin typeface="Courier New" pitchFamily="49" charset="0"/>
                  <a:cs typeface="Courier New" pitchFamily="49" charset="0"/>
                </a:rPr>
                <a:t>forecasts</a:t>
              </a:r>
              <a:r>
                <a:rPr lang="it-IT" sz="3600" dirty="0">
                  <a:solidFill>
                    <a:srgbClr val="FFC000"/>
                  </a:solidFill>
                  <a:latin typeface="Courier New" pitchFamily="49" charset="0"/>
                  <a:cs typeface="Courier New" pitchFamily="49" charset="0"/>
                </a:rPr>
                <a:t> of the future</a:t>
              </a:r>
              <a:r>
                <a:rPr lang="it-IT" sz="2400" dirty="0">
                  <a:solidFill>
                    <a:srgbClr val="FFFFFF"/>
                  </a:solidFill>
                  <a:latin typeface="Courier New" pitchFamily="49" charset="0"/>
                  <a:cs typeface="Courier New" pitchFamily="49" charset="0"/>
                </a:rPr>
                <a:t>.</a:t>
              </a:r>
            </a:p>
          </p:txBody>
        </p:sp>
        <p:sp>
          <p:nvSpPr>
            <p:cNvPr id="20487" name="Text Box 4"/>
            <p:cNvSpPr txBox="1">
              <a:spLocks noChangeArrowheads="1"/>
            </p:cNvSpPr>
            <p:nvPr/>
          </p:nvSpPr>
          <p:spPr bwMode="auto">
            <a:xfrm>
              <a:off x="1653734" y="3424964"/>
              <a:ext cx="712900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square">
              <a:spAutoFit/>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algn="l"/>
              <a:r>
                <a:rPr lang="it-IT" sz="1100" dirty="0">
                  <a:solidFill>
                    <a:srgbClr val="FFFFFF"/>
                  </a:solidFill>
                </a:rPr>
                <a:t>S. H. </a:t>
              </a:r>
              <a:r>
                <a:rPr lang="it-IT" sz="1100" dirty="0" err="1">
                  <a:solidFill>
                    <a:srgbClr val="FFFFFF"/>
                  </a:solidFill>
                </a:rPr>
                <a:t>Penman</a:t>
              </a:r>
              <a:r>
                <a:rPr lang="it-IT" sz="1100" dirty="0">
                  <a:solidFill>
                    <a:srgbClr val="FFFFFF"/>
                  </a:solidFill>
                </a:rPr>
                <a:t>, </a:t>
              </a:r>
              <a:r>
                <a:rPr lang="it-IT" sz="1100" i="1" dirty="0">
                  <a:solidFill>
                    <a:srgbClr val="FFFFFF"/>
                  </a:solidFill>
                </a:rPr>
                <a:t>Financial Statement Analysis and Security </a:t>
              </a:r>
              <a:r>
                <a:rPr lang="it-IT" sz="1100" i="1" dirty="0" err="1">
                  <a:solidFill>
                    <a:srgbClr val="FFFFFF"/>
                  </a:solidFill>
                </a:rPr>
                <a:t>Valuation</a:t>
              </a:r>
              <a:r>
                <a:rPr lang="it-IT" sz="1100" dirty="0">
                  <a:solidFill>
                    <a:srgbClr val="FFFFFF"/>
                  </a:solidFill>
                </a:rPr>
                <a:t>, </a:t>
              </a:r>
              <a:r>
                <a:rPr lang="it-IT" sz="1100" dirty="0" err="1">
                  <a:solidFill>
                    <a:srgbClr val="FFFFFF"/>
                  </a:solidFill>
                </a:rPr>
                <a:t>McGrow-Hill</a:t>
              </a:r>
              <a:r>
                <a:rPr lang="it-IT" sz="1100" dirty="0">
                  <a:solidFill>
                    <a:srgbClr val="FFFFFF"/>
                  </a:solidFill>
                </a:rPr>
                <a:t>, 2010</a:t>
              </a:r>
            </a:p>
          </p:txBody>
        </p:sp>
      </p:grpSp>
    </p:spTree>
    <p:extLst>
      <p:ext uri="{BB962C8B-B14F-4D97-AF65-F5344CB8AC3E}">
        <p14:creationId xmlns:p14="http://schemas.microsoft.com/office/powerpoint/2010/main" val="190414914"/>
      </p:ext>
    </p:extLst>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88802" name="AutoShape 2"/>
          <p:cNvSpPr>
            <a:spLocks noChangeArrowheads="1"/>
          </p:cNvSpPr>
          <p:nvPr/>
        </p:nvSpPr>
        <p:spPr bwMode="auto">
          <a:xfrm>
            <a:off x="6483598" y="1268760"/>
            <a:ext cx="2266950" cy="1554162"/>
          </a:xfrm>
          <a:prstGeom prst="chevron">
            <a:avLst>
              <a:gd name="adj" fmla="val 36466"/>
            </a:avLst>
          </a:prstGeom>
          <a:solidFill>
            <a:srgbClr val="EAEAEA"/>
          </a:solidFill>
          <a:ln w="19050" algn="ctr">
            <a:solidFill>
              <a:schemeClr val="bg1"/>
            </a:solidFill>
            <a:miter lim="800000"/>
            <a:headEnd/>
            <a:tailEnd/>
          </a:ln>
          <a:effectLst>
            <a:outerShdw dist="35921" dir="2700000" algn="ctr" rotWithShape="0">
              <a:schemeClr val="bg2"/>
            </a:outerShdw>
          </a:effectLst>
          <a:scene3d>
            <a:camera prst="orthographicFront"/>
            <a:lightRig rig="threePt" dir="t"/>
          </a:scene3d>
          <a:sp3d>
            <a:bevelT/>
          </a:sp3d>
        </p:spPr>
        <p:txBody>
          <a:bodyPr lIns="0" rIns="0" anchor="ctr"/>
          <a:lstStyle/>
          <a:p>
            <a:pPr eaLnBrk="0" hangingPunct="0">
              <a:defRPr/>
            </a:pPr>
            <a:r>
              <a:rPr lang="it-IT" sz="1400">
                <a:solidFill>
                  <a:srgbClr val="000000"/>
                </a:solidFill>
              </a:rPr>
              <a:t>analisi</a:t>
            </a:r>
          </a:p>
          <a:p>
            <a:pPr eaLnBrk="0" hangingPunct="0">
              <a:defRPr/>
            </a:pPr>
            <a:r>
              <a:rPr lang="it-IT" sz="1400">
                <a:solidFill>
                  <a:srgbClr val="000000"/>
                </a:solidFill>
              </a:rPr>
              <a:t>prospettica</a:t>
            </a:r>
          </a:p>
        </p:txBody>
      </p:sp>
      <p:sp>
        <p:nvSpPr>
          <p:cNvPr id="588803" name="AutoShape 3"/>
          <p:cNvSpPr>
            <a:spLocks noChangeArrowheads="1"/>
          </p:cNvSpPr>
          <p:nvPr/>
        </p:nvSpPr>
        <p:spPr bwMode="auto">
          <a:xfrm>
            <a:off x="4526782" y="1268760"/>
            <a:ext cx="2266950" cy="1554162"/>
          </a:xfrm>
          <a:prstGeom prst="chevron">
            <a:avLst>
              <a:gd name="adj" fmla="val 36466"/>
            </a:avLst>
          </a:prstGeom>
          <a:solidFill>
            <a:srgbClr val="EAEAEA"/>
          </a:solidFill>
          <a:ln w="19050" algn="ctr">
            <a:solidFill>
              <a:schemeClr val="bg1"/>
            </a:solidFill>
            <a:miter lim="800000"/>
            <a:headEnd/>
            <a:tailEnd/>
          </a:ln>
          <a:effectLst>
            <a:outerShdw dist="35921" dir="2700000" algn="ctr" rotWithShape="0">
              <a:schemeClr val="bg2"/>
            </a:outerShdw>
          </a:effectLst>
          <a:scene3d>
            <a:camera prst="orthographicFront"/>
            <a:lightRig rig="threePt" dir="t"/>
          </a:scene3d>
          <a:sp3d>
            <a:bevelT/>
          </a:sp3d>
        </p:spPr>
        <p:txBody>
          <a:bodyPr anchor="ctr"/>
          <a:lstStyle/>
          <a:p>
            <a:pPr eaLnBrk="0" hangingPunct="0">
              <a:defRPr/>
            </a:pPr>
            <a:r>
              <a:rPr lang="it-IT" sz="1400">
                <a:solidFill>
                  <a:srgbClr val="000000"/>
                </a:solidFill>
              </a:rPr>
              <a:t>   analisi</a:t>
            </a:r>
          </a:p>
          <a:p>
            <a:pPr eaLnBrk="0" hangingPunct="0">
              <a:defRPr/>
            </a:pPr>
            <a:r>
              <a:rPr lang="it-IT" sz="1400">
                <a:solidFill>
                  <a:srgbClr val="000000"/>
                </a:solidFill>
              </a:rPr>
              <a:t>  bilancio</a:t>
            </a:r>
          </a:p>
        </p:txBody>
      </p:sp>
      <p:sp>
        <p:nvSpPr>
          <p:cNvPr id="588804" name="AutoShape 4"/>
          <p:cNvSpPr>
            <a:spLocks noChangeArrowheads="1"/>
          </p:cNvSpPr>
          <p:nvPr/>
        </p:nvSpPr>
        <p:spPr bwMode="auto">
          <a:xfrm>
            <a:off x="2569965" y="1268760"/>
            <a:ext cx="2266950" cy="1554162"/>
          </a:xfrm>
          <a:prstGeom prst="chevron">
            <a:avLst>
              <a:gd name="adj" fmla="val 36466"/>
            </a:avLst>
          </a:prstGeom>
          <a:solidFill>
            <a:srgbClr val="EAEAEA"/>
          </a:solidFill>
          <a:ln w="19050" algn="ctr">
            <a:solidFill>
              <a:schemeClr val="bg1"/>
            </a:solidFill>
            <a:miter lim="800000"/>
            <a:headEnd/>
            <a:tailEnd/>
          </a:ln>
          <a:effectLst>
            <a:outerShdw dist="35921" dir="2700000" algn="ctr" rotWithShape="0">
              <a:schemeClr val="bg2"/>
            </a:outerShdw>
          </a:effectLst>
          <a:scene3d>
            <a:camera prst="orthographicFront"/>
            <a:lightRig rig="threePt" dir="t"/>
          </a:scene3d>
          <a:sp3d>
            <a:bevelT/>
          </a:sp3d>
        </p:spPr>
        <p:txBody>
          <a:bodyPr anchor="ctr"/>
          <a:lstStyle/>
          <a:p>
            <a:pPr eaLnBrk="0" hangingPunct="0">
              <a:defRPr/>
            </a:pPr>
            <a:r>
              <a:rPr lang="it-IT" sz="1400" dirty="0">
                <a:solidFill>
                  <a:srgbClr val="000000"/>
                </a:solidFill>
              </a:rPr>
              <a:t>analisi</a:t>
            </a:r>
          </a:p>
          <a:p>
            <a:pPr eaLnBrk="0" hangingPunct="0">
              <a:defRPr/>
            </a:pPr>
            <a:r>
              <a:rPr lang="it-IT" sz="1400" dirty="0">
                <a:solidFill>
                  <a:srgbClr val="000000"/>
                </a:solidFill>
              </a:rPr>
              <a:t>strategie</a:t>
            </a:r>
          </a:p>
        </p:txBody>
      </p:sp>
      <p:sp>
        <p:nvSpPr>
          <p:cNvPr id="588805" name="AutoShape 5"/>
          <p:cNvSpPr>
            <a:spLocks noChangeArrowheads="1"/>
          </p:cNvSpPr>
          <p:nvPr/>
        </p:nvSpPr>
        <p:spPr bwMode="auto">
          <a:xfrm>
            <a:off x="613148" y="1268760"/>
            <a:ext cx="2266950" cy="1554162"/>
          </a:xfrm>
          <a:prstGeom prst="homePlate">
            <a:avLst>
              <a:gd name="adj" fmla="val 36466"/>
            </a:avLst>
          </a:prstGeom>
          <a:solidFill>
            <a:srgbClr val="EAEAEA"/>
          </a:solidFill>
          <a:ln w="19050" algn="ctr">
            <a:solidFill>
              <a:schemeClr val="bg1"/>
            </a:solidFill>
            <a:miter lim="800000"/>
            <a:headEnd/>
            <a:tailEnd/>
          </a:ln>
          <a:effectLst>
            <a:outerShdw dist="35921" dir="2700000" algn="ctr" rotWithShape="0">
              <a:schemeClr val="bg2"/>
            </a:outerShdw>
          </a:effectLst>
          <a:scene3d>
            <a:camera prst="orthographicFront"/>
            <a:lightRig rig="threePt" dir="t"/>
          </a:scene3d>
          <a:sp3d>
            <a:bevelT/>
          </a:sp3d>
        </p:spPr>
        <p:txBody>
          <a:bodyPr wrap="none" anchor="ctr"/>
          <a:lstStyle/>
          <a:p>
            <a:pPr eaLnBrk="0" hangingPunct="0">
              <a:defRPr/>
            </a:pPr>
            <a:r>
              <a:rPr lang="it-IT" sz="1400">
                <a:solidFill>
                  <a:srgbClr val="000000"/>
                </a:solidFill>
              </a:rPr>
              <a:t>analisi</a:t>
            </a:r>
          </a:p>
          <a:p>
            <a:pPr eaLnBrk="0" hangingPunct="0">
              <a:defRPr/>
            </a:pPr>
            <a:r>
              <a:rPr lang="it-IT" sz="1400">
                <a:solidFill>
                  <a:srgbClr val="000000"/>
                </a:solidFill>
              </a:rPr>
              <a:t>contesto</a:t>
            </a:r>
          </a:p>
        </p:txBody>
      </p:sp>
      <p:grpSp>
        <p:nvGrpSpPr>
          <p:cNvPr id="14352" name="Gruppo 2"/>
          <p:cNvGrpSpPr>
            <a:grpSpLocks/>
          </p:cNvGrpSpPr>
          <p:nvPr/>
        </p:nvGrpSpPr>
        <p:grpSpPr bwMode="auto">
          <a:xfrm>
            <a:off x="700532" y="3861238"/>
            <a:ext cx="1779444" cy="1666219"/>
            <a:chOff x="825500" y="3861048"/>
            <a:chExt cx="1957388" cy="2016224"/>
          </a:xfrm>
          <a:solidFill>
            <a:schemeClr val="bg1">
              <a:lumMod val="65000"/>
            </a:schemeClr>
          </a:solidFill>
        </p:grpSpPr>
        <p:sp>
          <p:nvSpPr>
            <p:cNvPr id="2" name="Rettangolo arrotondato 1"/>
            <p:cNvSpPr/>
            <p:nvPr/>
          </p:nvSpPr>
          <p:spPr bwMode="auto">
            <a:xfrm>
              <a:off x="825500" y="3861048"/>
              <a:ext cx="1957388" cy="2016224"/>
            </a:xfrm>
            <a:prstGeom prst="roundRect">
              <a:avLst/>
            </a:prstGeom>
            <a:grpFill/>
            <a:ln w="19050" cap="flat" cmpd="sng" algn="ctr">
              <a:solidFill>
                <a:schemeClr val="bg1"/>
              </a:solidFill>
              <a:prstDash val="solid"/>
              <a:round/>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it-IT" sz="1600">
                <a:solidFill>
                  <a:srgbClr val="000000"/>
                </a:solidFill>
              </a:endParaRPr>
            </a:p>
          </p:txBody>
        </p:sp>
        <p:sp>
          <p:nvSpPr>
            <p:cNvPr id="588807" name="Text Box 7"/>
            <p:cNvSpPr txBox="1">
              <a:spLocks noChangeArrowheads="1"/>
            </p:cNvSpPr>
            <p:nvPr/>
          </p:nvSpPr>
          <p:spPr bwMode="auto">
            <a:xfrm>
              <a:off x="927100" y="4030918"/>
              <a:ext cx="1801813" cy="1169608"/>
            </a:xfrm>
            <a:prstGeom prst="rect">
              <a:avLst/>
            </a:prstGeom>
            <a:noFill/>
            <a:ln>
              <a:noFill/>
            </a:ln>
            <a:extLs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algn="l">
                <a:defRPr/>
              </a:pPr>
              <a:r>
                <a:rPr lang="it-IT" sz="1400" dirty="0" smtClean="0">
                  <a:solidFill>
                    <a:srgbClr val="000000"/>
                  </a:solidFill>
                </a:rPr>
                <a:t>Individuare i fattori dai quali dipende il successo competitivo</a:t>
              </a:r>
            </a:p>
          </p:txBody>
        </p:sp>
      </p:grpSp>
      <p:grpSp>
        <p:nvGrpSpPr>
          <p:cNvPr id="14353" name="Gruppo 3"/>
          <p:cNvGrpSpPr>
            <a:grpSpLocks/>
          </p:cNvGrpSpPr>
          <p:nvPr/>
        </p:nvGrpSpPr>
        <p:grpSpPr bwMode="auto">
          <a:xfrm>
            <a:off x="2732532" y="3861238"/>
            <a:ext cx="1779444" cy="1666219"/>
            <a:chOff x="2857474" y="3861048"/>
            <a:chExt cx="1957388" cy="2016224"/>
          </a:xfrm>
          <a:solidFill>
            <a:schemeClr val="bg1">
              <a:lumMod val="65000"/>
            </a:schemeClr>
          </a:solidFill>
        </p:grpSpPr>
        <p:sp>
          <p:nvSpPr>
            <p:cNvPr id="15" name="Rettangolo arrotondato 14"/>
            <p:cNvSpPr/>
            <p:nvPr/>
          </p:nvSpPr>
          <p:spPr bwMode="auto">
            <a:xfrm>
              <a:off x="2857474" y="3861048"/>
              <a:ext cx="1957388" cy="2016224"/>
            </a:xfrm>
            <a:prstGeom prst="roundRect">
              <a:avLst/>
            </a:prstGeom>
            <a:grpFill/>
            <a:ln w="19050" cap="flat" cmpd="sng" algn="ctr">
              <a:solidFill>
                <a:schemeClr val="bg1"/>
              </a:solidFill>
              <a:prstDash val="solid"/>
              <a:round/>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it-IT" sz="1600">
                <a:solidFill>
                  <a:srgbClr val="000000"/>
                </a:solidFill>
              </a:endParaRPr>
            </a:p>
          </p:txBody>
        </p:sp>
        <p:sp>
          <p:nvSpPr>
            <p:cNvPr id="588808" name="Text Box 8"/>
            <p:cNvSpPr txBox="1">
              <a:spLocks noChangeArrowheads="1"/>
            </p:cNvSpPr>
            <p:nvPr/>
          </p:nvSpPr>
          <p:spPr bwMode="auto">
            <a:xfrm>
              <a:off x="2982887" y="4030918"/>
              <a:ext cx="1733550" cy="954154"/>
            </a:xfrm>
            <a:prstGeom prst="rect">
              <a:avLst/>
            </a:prstGeom>
            <a:noFill/>
            <a:ln>
              <a:noFill/>
            </a:ln>
            <a:extLs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algn="l">
                <a:defRPr/>
              </a:pPr>
              <a:r>
                <a:rPr lang="it-IT" sz="1400" dirty="0" smtClean="0">
                  <a:solidFill>
                    <a:srgbClr val="000000"/>
                  </a:solidFill>
                </a:rPr>
                <a:t>Identificare la posizione </a:t>
              </a:r>
            </a:p>
            <a:p>
              <a:pPr algn="l">
                <a:defRPr/>
              </a:pPr>
              <a:r>
                <a:rPr lang="it-IT" sz="1400" dirty="0" smtClean="0">
                  <a:solidFill>
                    <a:srgbClr val="000000"/>
                  </a:solidFill>
                </a:rPr>
                <a:t>competitiva </a:t>
              </a:r>
            </a:p>
            <a:p>
              <a:pPr algn="l">
                <a:defRPr/>
              </a:pPr>
              <a:r>
                <a:rPr lang="it-IT" sz="1400" dirty="0" smtClean="0">
                  <a:solidFill>
                    <a:srgbClr val="000000"/>
                  </a:solidFill>
                </a:rPr>
                <a:t>dell’impresa</a:t>
              </a:r>
            </a:p>
          </p:txBody>
        </p:sp>
      </p:grpSp>
      <p:grpSp>
        <p:nvGrpSpPr>
          <p:cNvPr id="5" name="Gruppo 4"/>
          <p:cNvGrpSpPr/>
          <p:nvPr/>
        </p:nvGrpSpPr>
        <p:grpSpPr>
          <a:xfrm>
            <a:off x="4765158" y="3861048"/>
            <a:ext cx="1792995" cy="1666301"/>
            <a:chOff x="4889448" y="3861048"/>
            <a:chExt cx="1972294" cy="2016224"/>
          </a:xfrm>
          <a:solidFill>
            <a:schemeClr val="bg1">
              <a:lumMod val="65000"/>
            </a:schemeClr>
          </a:solidFill>
        </p:grpSpPr>
        <p:sp>
          <p:nvSpPr>
            <p:cNvPr id="16" name="Rettangolo arrotondato 15"/>
            <p:cNvSpPr/>
            <p:nvPr/>
          </p:nvSpPr>
          <p:spPr bwMode="auto">
            <a:xfrm>
              <a:off x="4889448" y="3861048"/>
              <a:ext cx="1957388" cy="2016224"/>
            </a:xfrm>
            <a:prstGeom prst="roundRect">
              <a:avLst/>
            </a:prstGeom>
            <a:grpFill/>
            <a:ln w="19050" cap="flat" cmpd="sng" algn="ctr">
              <a:solidFill>
                <a:schemeClr val="bg1"/>
              </a:solidFill>
              <a:prstDash val="solid"/>
              <a:round/>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it-IT" sz="1600">
                <a:solidFill>
                  <a:srgbClr val="000000"/>
                </a:solidFill>
              </a:endParaRPr>
            </a:p>
          </p:txBody>
        </p:sp>
        <p:sp>
          <p:nvSpPr>
            <p:cNvPr id="588809" name="Text Box 9"/>
            <p:cNvSpPr txBox="1">
              <a:spLocks noChangeArrowheads="1"/>
            </p:cNvSpPr>
            <p:nvPr/>
          </p:nvSpPr>
          <p:spPr bwMode="auto">
            <a:xfrm>
              <a:off x="5008013" y="4030663"/>
              <a:ext cx="1853729" cy="1384995"/>
            </a:xfrm>
            <a:prstGeom prst="rect">
              <a:avLst/>
            </a:prstGeom>
            <a:noFill/>
            <a:ln>
              <a:noFill/>
            </a:ln>
            <a:extLs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algn="l">
                <a:defRPr/>
              </a:pPr>
              <a:r>
                <a:rPr lang="it-IT" sz="1400" dirty="0" smtClean="0">
                  <a:solidFill>
                    <a:srgbClr val="000000"/>
                  </a:solidFill>
                </a:rPr>
                <a:t>Misurare le </a:t>
              </a:r>
            </a:p>
            <a:p>
              <a:pPr algn="l">
                <a:defRPr/>
              </a:pPr>
              <a:r>
                <a:rPr lang="it-IT" sz="1400" dirty="0" smtClean="0">
                  <a:solidFill>
                    <a:srgbClr val="000000"/>
                  </a:solidFill>
                </a:rPr>
                <a:t>prestazioni </a:t>
              </a:r>
            </a:p>
            <a:p>
              <a:pPr algn="l">
                <a:defRPr/>
              </a:pPr>
              <a:r>
                <a:rPr lang="it-IT" sz="1400" dirty="0" smtClean="0">
                  <a:solidFill>
                    <a:srgbClr val="000000"/>
                  </a:solidFill>
                </a:rPr>
                <a:t>passate della </a:t>
              </a:r>
            </a:p>
            <a:p>
              <a:pPr algn="l">
                <a:defRPr/>
              </a:pPr>
              <a:r>
                <a:rPr lang="it-IT" sz="1400" dirty="0" smtClean="0">
                  <a:solidFill>
                    <a:srgbClr val="000000"/>
                  </a:solidFill>
                </a:rPr>
                <a:t>impresa e la loro </a:t>
              </a:r>
            </a:p>
            <a:p>
              <a:pPr algn="l">
                <a:defRPr/>
              </a:pPr>
              <a:r>
                <a:rPr lang="it-IT" sz="1400" dirty="0" smtClean="0">
                  <a:solidFill>
                    <a:srgbClr val="000000"/>
                  </a:solidFill>
                </a:rPr>
                <a:t>sostenibilità</a:t>
              </a:r>
            </a:p>
          </p:txBody>
        </p:sp>
      </p:grpSp>
      <p:grpSp>
        <p:nvGrpSpPr>
          <p:cNvPr id="6" name="Gruppo 5"/>
          <p:cNvGrpSpPr/>
          <p:nvPr/>
        </p:nvGrpSpPr>
        <p:grpSpPr>
          <a:xfrm>
            <a:off x="6796454" y="3861048"/>
            <a:ext cx="1779444" cy="1666301"/>
            <a:chOff x="6921422" y="3861048"/>
            <a:chExt cx="1957388" cy="2016224"/>
          </a:xfrm>
          <a:solidFill>
            <a:schemeClr val="bg1">
              <a:lumMod val="65000"/>
            </a:schemeClr>
          </a:solidFill>
        </p:grpSpPr>
        <p:sp>
          <p:nvSpPr>
            <p:cNvPr id="17" name="Rettangolo arrotondato 16"/>
            <p:cNvSpPr/>
            <p:nvPr/>
          </p:nvSpPr>
          <p:spPr bwMode="auto">
            <a:xfrm>
              <a:off x="6921422" y="3861048"/>
              <a:ext cx="1957388" cy="2016224"/>
            </a:xfrm>
            <a:prstGeom prst="roundRect">
              <a:avLst/>
            </a:prstGeom>
            <a:grpFill/>
            <a:ln w="19050" cap="flat" cmpd="sng" algn="ctr">
              <a:solidFill>
                <a:schemeClr val="bg1"/>
              </a:solidFill>
              <a:prstDash val="solid"/>
              <a:round/>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it-IT" sz="1600">
                <a:solidFill>
                  <a:srgbClr val="000000"/>
                </a:solidFill>
              </a:endParaRPr>
            </a:p>
          </p:txBody>
        </p:sp>
        <p:sp>
          <p:nvSpPr>
            <p:cNvPr id="588810" name="Text Box 10"/>
            <p:cNvSpPr txBox="1">
              <a:spLocks noChangeArrowheads="1"/>
            </p:cNvSpPr>
            <p:nvPr/>
          </p:nvSpPr>
          <p:spPr bwMode="auto">
            <a:xfrm>
              <a:off x="7065104" y="4030663"/>
              <a:ext cx="1728093" cy="1384995"/>
            </a:xfrm>
            <a:prstGeom prst="rect">
              <a:avLst/>
            </a:prstGeom>
            <a:noFill/>
            <a:ln>
              <a:noFill/>
            </a:ln>
            <a:extLs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algn="l">
                <a:defRPr/>
              </a:pPr>
              <a:r>
                <a:rPr lang="it-IT" sz="1400" dirty="0" smtClean="0">
                  <a:solidFill>
                    <a:srgbClr val="000000"/>
                  </a:solidFill>
                </a:rPr>
                <a:t>Costruire i preventivi su cui basare la stima del valore della impresa</a:t>
              </a:r>
            </a:p>
          </p:txBody>
        </p:sp>
      </p:grpSp>
      <p:cxnSp>
        <p:nvCxnSpPr>
          <p:cNvPr id="14357" name="Connettore 1 7"/>
          <p:cNvCxnSpPr>
            <a:cxnSpLocks noChangeShapeType="1"/>
          </p:cNvCxnSpPr>
          <p:nvPr/>
        </p:nvCxnSpPr>
        <p:spPr bwMode="auto">
          <a:xfrm>
            <a:off x="7674348" y="2823022"/>
            <a:ext cx="0" cy="1038225"/>
          </a:xfrm>
          <a:prstGeom prst="line">
            <a:avLst/>
          </a:prstGeom>
          <a:noFill/>
          <a:ln w="2857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58" name="Connettore 1 23"/>
          <p:cNvCxnSpPr>
            <a:cxnSpLocks noChangeShapeType="1"/>
          </p:cNvCxnSpPr>
          <p:nvPr/>
        </p:nvCxnSpPr>
        <p:spPr bwMode="auto">
          <a:xfrm>
            <a:off x="5653460" y="2853184"/>
            <a:ext cx="0" cy="1038225"/>
          </a:xfrm>
          <a:prstGeom prst="line">
            <a:avLst/>
          </a:prstGeom>
          <a:noFill/>
          <a:ln w="2857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59" name="Connettore 1 24"/>
          <p:cNvCxnSpPr>
            <a:cxnSpLocks noChangeShapeType="1"/>
          </p:cNvCxnSpPr>
          <p:nvPr/>
        </p:nvCxnSpPr>
        <p:spPr bwMode="auto">
          <a:xfrm>
            <a:off x="3637335" y="2853184"/>
            <a:ext cx="0" cy="1038225"/>
          </a:xfrm>
          <a:prstGeom prst="line">
            <a:avLst/>
          </a:prstGeom>
          <a:noFill/>
          <a:ln w="2857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60" name="Connettore 1 25"/>
          <p:cNvCxnSpPr>
            <a:cxnSpLocks noChangeShapeType="1"/>
          </p:cNvCxnSpPr>
          <p:nvPr/>
        </p:nvCxnSpPr>
        <p:spPr bwMode="auto">
          <a:xfrm>
            <a:off x="1621210" y="2853184"/>
            <a:ext cx="0" cy="1038225"/>
          </a:xfrm>
          <a:prstGeom prst="line">
            <a:avLst/>
          </a:prstGeom>
          <a:noFill/>
          <a:ln w="2857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egnaposto numero diapositiva 2"/>
          <p:cNvSpPr>
            <a:spLocks noGrp="1"/>
          </p:cNvSpPr>
          <p:nvPr>
            <p:ph type="sldNum" sz="quarter" idx="10"/>
          </p:nvPr>
        </p:nvSpPr>
        <p:spPr/>
        <p:txBody>
          <a:bodyPr/>
          <a:lstStyle/>
          <a:p>
            <a:pPr>
              <a:defRPr/>
            </a:pPr>
            <a:fld id="{51AB4EEB-5BA4-4674-B0CB-C9E8E196EBE4}" type="slidenum">
              <a:rPr lang="it-IT" smtClean="0"/>
              <a:pPr>
                <a:defRPr/>
              </a:pPr>
              <a:t>54</a:t>
            </a:fld>
            <a:endParaRPr lang="it-IT" dirty="0"/>
          </a:p>
        </p:txBody>
      </p:sp>
    </p:spTree>
    <p:extLst>
      <p:ext uri="{BB962C8B-B14F-4D97-AF65-F5344CB8AC3E}">
        <p14:creationId xmlns:p14="http://schemas.microsoft.com/office/powerpoint/2010/main" val="2906768698"/>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88805"/>
                                        </p:tgtEl>
                                        <p:attrNameLst>
                                          <p:attrName>style.visibility</p:attrName>
                                        </p:attrNameLst>
                                      </p:cBhvr>
                                      <p:to>
                                        <p:strVal val="visible"/>
                                      </p:to>
                                    </p:set>
                                    <p:animEffect transition="in" filter="fade">
                                      <p:cBhvr>
                                        <p:cTn id="7" dur="2000"/>
                                        <p:tgtEl>
                                          <p:spTgt spid="58880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4360"/>
                                        </p:tgtEl>
                                        <p:attrNameLst>
                                          <p:attrName>style.visibility</p:attrName>
                                        </p:attrNameLst>
                                      </p:cBhvr>
                                      <p:to>
                                        <p:strVal val="visible"/>
                                      </p:to>
                                    </p:set>
                                    <p:animEffect transition="in" filter="fade">
                                      <p:cBhvr>
                                        <p:cTn id="11" dur="1000"/>
                                        <p:tgtEl>
                                          <p:spTgt spid="14360"/>
                                        </p:tgtEl>
                                      </p:cBhvr>
                                    </p:animEffect>
                                  </p:childTnLst>
                                </p:cTn>
                              </p:par>
                              <p:par>
                                <p:cTn id="12" presetID="10" presetClass="entr" presetSubtype="0" fill="hold" nodeType="withEffect">
                                  <p:stCondLst>
                                    <p:cond delay="0"/>
                                  </p:stCondLst>
                                  <p:childTnLst>
                                    <p:set>
                                      <p:cBhvr>
                                        <p:cTn id="13" dur="1" fill="hold">
                                          <p:stCondLst>
                                            <p:cond delay="0"/>
                                          </p:stCondLst>
                                        </p:cTn>
                                        <p:tgtEl>
                                          <p:spTgt spid="14352"/>
                                        </p:tgtEl>
                                        <p:attrNameLst>
                                          <p:attrName>style.visibility</p:attrName>
                                        </p:attrNameLst>
                                      </p:cBhvr>
                                      <p:to>
                                        <p:strVal val="visible"/>
                                      </p:to>
                                    </p:set>
                                    <p:animEffect transition="in" filter="fade">
                                      <p:cBhvr>
                                        <p:cTn id="14" dur="1000"/>
                                        <p:tgtEl>
                                          <p:spTgt spid="1435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588804"/>
                                        </p:tgtEl>
                                        <p:attrNameLst>
                                          <p:attrName>style.visibility</p:attrName>
                                        </p:attrNameLst>
                                      </p:cBhvr>
                                      <p:to>
                                        <p:strVal val="visible"/>
                                      </p:to>
                                    </p:set>
                                    <p:animEffect transition="in" filter="fade">
                                      <p:cBhvr>
                                        <p:cTn id="19" dur="2000"/>
                                        <p:tgtEl>
                                          <p:spTgt spid="58880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359"/>
                                        </p:tgtEl>
                                        <p:attrNameLst>
                                          <p:attrName>style.visibility</p:attrName>
                                        </p:attrNameLst>
                                      </p:cBhvr>
                                      <p:to>
                                        <p:strVal val="visible"/>
                                      </p:to>
                                    </p:set>
                                    <p:animEffect transition="in" filter="fade">
                                      <p:cBhvr>
                                        <p:cTn id="23" dur="1000"/>
                                        <p:tgtEl>
                                          <p:spTgt spid="14359"/>
                                        </p:tgtEl>
                                      </p:cBhvr>
                                    </p:animEffect>
                                  </p:childTnLst>
                                </p:cTn>
                              </p:par>
                              <p:par>
                                <p:cTn id="24" presetID="10" presetClass="entr" presetSubtype="0" fill="hold" nodeType="withEffect">
                                  <p:stCondLst>
                                    <p:cond delay="0"/>
                                  </p:stCondLst>
                                  <p:childTnLst>
                                    <p:set>
                                      <p:cBhvr>
                                        <p:cTn id="25" dur="1" fill="hold">
                                          <p:stCondLst>
                                            <p:cond delay="0"/>
                                          </p:stCondLst>
                                        </p:cTn>
                                        <p:tgtEl>
                                          <p:spTgt spid="14353"/>
                                        </p:tgtEl>
                                        <p:attrNameLst>
                                          <p:attrName>style.visibility</p:attrName>
                                        </p:attrNameLst>
                                      </p:cBhvr>
                                      <p:to>
                                        <p:strVal val="visible"/>
                                      </p:to>
                                    </p:set>
                                    <p:animEffect transition="in" filter="fade">
                                      <p:cBhvr>
                                        <p:cTn id="26" dur="1000"/>
                                        <p:tgtEl>
                                          <p:spTgt spid="14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Rettangolo 2"/>
          <p:cNvSpPr/>
          <p:nvPr/>
        </p:nvSpPr>
        <p:spPr>
          <a:xfrm>
            <a:off x="1691680" y="1412776"/>
            <a:ext cx="6336704" cy="3108543"/>
          </a:xfrm>
          <a:prstGeom prst="rect">
            <a:avLst/>
          </a:prstGeom>
        </p:spPr>
        <p:txBody>
          <a:bodyPr wrap="square">
            <a:spAutoFit/>
          </a:bodyPr>
          <a:lstStyle/>
          <a:p>
            <a:pPr algn="l" eaLnBrk="0" hangingPunct="0"/>
            <a:r>
              <a:rPr lang="it-IT" altLang="it-IT" sz="2800" dirty="0">
                <a:solidFill>
                  <a:srgbClr val="FFFFFF"/>
                </a:solidFill>
                <a:latin typeface="Courier New" pitchFamily="49" charset="0"/>
                <a:cs typeface="Courier New" pitchFamily="49" charset="0"/>
              </a:rPr>
              <a:t>A management of stock </a:t>
            </a:r>
            <a:r>
              <a:rPr lang="it-IT" altLang="it-IT" sz="2800" dirty="0" err="1">
                <a:solidFill>
                  <a:srgbClr val="FFFFFF"/>
                </a:solidFill>
                <a:latin typeface="Courier New" pitchFamily="49" charset="0"/>
                <a:cs typeface="Courier New" pitchFamily="49" charset="0"/>
              </a:rPr>
              <a:t>investments</a:t>
            </a:r>
            <a:r>
              <a:rPr lang="it-IT" altLang="it-IT" sz="2800" dirty="0">
                <a:solidFill>
                  <a:srgbClr val="FFFFFF"/>
                </a:solidFill>
                <a:latin typeface="Courier New" pitchFamily="49" charset="0"/>
                <a:cs typeface="Courier New" pitchFamily="49" charset="0"/>
              </a:rPr>
              <a:t> </a:t>
            </a:r>
            <a:r>
              <a:rPr lang="it-IT" altLang="it-IT" sz="2800" dirty="0" err="1">
                <a:solidFill>
                  <a:srgbClr val="FFFFFF"/>
                </a:solidFill>
                <a:latin typeface="Courier New" pitchFamily="49" charset="0"/>
                <a:cs typeface="Courier New" pitchFamily="49" charset="0"/>
              </a:rPr>
              <a:t>based</a:t>
            </a:r>
            <a:r>
              <a:rPr lang="it-IT" altLang="it-IT" sz="2800" dirty="0">
                <a:solidFill>
                  <a:srgbClr val="FFFFFF"/>
                </a:solidFill>
                <a:latin typeface="Courier New" pitchFamily="49" charset="0"/>
                <a:cs typeface="Courier New" pitchFamily="49" charset="0"/>
              </a:rPr>
              <a:t> on an accurate </a:t>
            </a:r>
            <a:r>
              <a:rPr lang="it-IT" altLang="it-IT" sz="2800" dirty="0" err="1">
                <a:solidFill>
                  <a:srgbClr val="FFC000"/>
                </a:solidFill>
                <a:latin typeface="Courier New" pitchFamily="49" charset="0"/>
                <a:cs typeface="Courier New" pitchFamily="49" charset="0"/>
              </a:rPr>
              <a:t>fundamental</a:t>
            </a:r>
            <a:r>
              <a:rPr lang="it-IT" altLang="it-IT" sz="2800" dirty="0">
                <a:solidFill>
                  <a:srgbClr val="FFC000"/>
                </a:solidFill>
                <a:latin typeface="Courier New" pitchFamily="49" charset="0"/>
                <a:cs typeface="Courier New" pitchFamily="49" charset="0"/>
              </a:rPr>
              <a:t> </a:t>
            </a:r>
            <a:r>
              <a:rPr lang="it-IT" altLang="it-IT" sz="2800" dirty="0" err="1">
                <a:solidFill>
                  <a:srgbClr val="FFC000"/>
                </a:solidFill>
                <a:latin typeface="Courier New" pitchFamily="49" charset="0"/>
                <a:cs typeface="Courier New" pitchFamily="49" charset="0"/>
              </a:rPr>
              <a:t>analysis</a:t>
            </a:r>
            <a:r>
              <a:rPr lang="it-IT" altLang="it-IT" sz="2800" dirty="0">
                <a:solidFill>
                  <a:srgbClr val="FFC000"/>
                </a:solidFill>
                <a:latin typeface="Courier New" pitchFamily="49" charset="0"/>
                <a:cs typeface="Courier New" pitchFamily="49" charset="0"/>
              </a:rPr>
              <a:t> </a:t>
            </a:r>
            <a:r>
              <a:rPr lang="it-IT" altLang="it-IT" sz="2800" dirty="0">
                <a:solidFill>
                  <a:srgbClr val="FFFFFF"/>
                </a:solidFill>
                <a:latin typeface="Courier New" pitchFamily="49" charset="0"/>
                <a:cs typeface="Courier New" pitchFamily="49" charset="0"/>
              </a:rPr>
              <a:t>can </a:t>
            </a:r>
            <a:r>
              <a:rPr lang="it-IT" altLang="it-IT" sz="2800" dirty="0" err="1">
                <a:solidFill>
                  <a:srgbClr val="FFFFFF"/>
                </a:solidFill>
                <a:latin typeface="Courier New" pitchFamily="49" charset="0"/>
                <a:cs typeface="Courier New" pitchFamily="49" charset="0"/>
              </a:rPr>
              <a:t>allow</a:t>
            </a:r>
            <a:r>
              <a:rPr lang="it-IT" altLang="it-IT" sz="2800" dirty="0">
                <a:solidFill>
                  <a:srgbClr val="FFFFFF"/>
                </a:solidFill>
                <a:latin typeface="Courier New" pitchFamily="49" charset="0"/>
                <a:cs typeface="Courier New" pitchFamily="49" charset="0"/>
              </a:rPr>
              <a:t> </a:t>
            </a:r>
            <a:r>
              <a:rPr lang="it-IT" altLang="it-IT" sz="2800" dirty="0" err="1">
                <a:solidFill>
                  <a:srgbClr val="FFFFFF"/>
                </a:solidFill>
                <a:latin typeface="Courier New" pitchFamily="49" charset="0"/>
                <a:cs typeface="Courier New" pitchFamily="49" charset="0"/>
              </a:rPr>
              <a:t>you</a:t>
            </a:r>
            <a:r>
              <a:rPr lang="it-IT" altLang="it-IT" sz="2800" dirty="0">
                <a:solidFill>
                  <a:srgbClr val="FFFFFF"/>
                </a:solidFill>
                <a:latin typeface="Courier New" pitchFamily="49" charset="0"/>
                <a:cs typeface="Courier New" pitchFamily="49" charset="0"/>
              </a:rPr>
              <a:t> to </a:t>
            </a:r>
            <a:r>
              <a:rPr lang="it-IT" altLang="it-IT" sz="2800" dirty="0" err="1">
                <a:solidFill>
                  <a:srgbClr val="FFFFFF"/>
                </a:solidFill>
                <a:latin typeface="Courier New" pitchFamily="49" charset="0"/>
                <a:cs typeface="Courier New" pitchFamily="49" charset="0"/>
              </a:rPr>
              <a:t>earn</a:t>
            </a:r>
            <a:r>
              <a:rPr lang="it-IT" altLang="it-IT" sz="2800" dirty="0">
                <a:solidFill>
                  <a:srgbClr val="FFFFFF"/>
                </a:solidFill>
                <a:latin typeface="Courier New" pitchFamily="49" charset="0"/>
                <a:cs typeface="Courier New" pitchFamily="49" charset="0"/>
              </a:rPr>
              <a:t> </a:t>
            </a:r>
            <a:r>
              <a:rPr lang="it-IT" altLang="it-IT" sz="2800" dirty="0" err="1">
                <a:solidFill>
                  <a:srgbClr val="FFFFFF"/>
                </a:solidFill>
                <a:latin typeface="Courier New" pitchFamily="49" charset="0"/>
                <a:cs typeface="Courier New" pitchFamily="49" charset="0"/>
              </a:rPr>
              <a:t>returns</a:t>
            </a:r>
            <a:r>
              <a:rPr lang="it-IT" altLang="it-IT" sz="2800" dirty="0">
                <a:solidFill>
                  <a:srgbClr val="FFFFFF"/>
                </a:solidFill>
                <a:latin typeface="Courier New" pitchFamily="49" charset="0"/>
                <a:cs typeface="Courier New" pitchFamily="49" charset="0"/>
              </a:rPr>
              <a:t> </a:t>
            </a:r>
            <a:r>
              <a:rPr lang="en-US" sz="2800" dirty="0">
                <a:solidFill>
                  <a:srgbClr val="FFFFFF"/>
                </a:solidFill>
                <a:latin typeface="Courier New" pitchFamily="49" charset="0"/>
                <a:cs typeface="Courier New" pitchFamily="49" charset="0"/>
              </a:rPr>
              <a:t>that exceeded market average returns by roughly </a:t>
            </a:r>
            <a:r>
              <a:rPr lang="it-IT" altLang="it-IT" sz="2800" dirty="0">
                <a:solidFill>
                  <a:srgbClr val="FFFFFF"/>
                </a:solidFill>
                <a:latin typeface="Courier New" pitchFamily="49" charset="0"/>
                <a:cs typeface="Courier New" pitchFamily="49" charset="0"/>
              </a:rPr>
              <a:t>16% to 50%</a:t>
            </a:r>
          </a:p>
        </p:txBody>
      </p:sp>
      <p:sp>
        <p:nvSpPr>
          <p:cNvPr id="4" name="Text Box 3"/>
          <p:cNvSpPr txBox="1">
            <a:spLocks noChangeArrowheads="1"/>
          </p:cNvSpPr>
          <p:nvPr/>
        </p:nvSpPr>
        <p:spPr bwMode="auto">
          <a:xfrm>
            <a:off x="2329805" y="4661554"/>
            <a:ext cx="56985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square">
            <a:spAutoFit/>
          </a:bodyPr>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algn="l"/>
            <a:r>
              <a:rPr lang="it-IT" sz="1200" dirty="0" err="1">
                <a:solidFill>
                  <a:srgbClr val="FFFFFF"/>
                </a:solidFill>
              </a:rPr>
              <a:t>Nichols</a:t>
            </a:r>
            <a:r>
              <a:rPr lang="it-IT" sz="1200" dirty="0">
                <a:solidFill>
                  <a:srgbClr val="FFFFFF"/>
                </a:solidFill>
              </a:rPr>
              <a:t> D. C. – </a:t>
            </a:r>
            <a:r>
              <a:rPr lang="it-IT" sz="1200" dirty="0" err="1">
                <a:solidFill>
                  <a:srgbClr val="FFFFFF"/>
                </a:solidFill>
              </a:rPr>
              <a:t>Wahlen</a:t>
            </a:r>
            <a:r>
              <a:rPr lang="it-IT" sz="1200" dirty="0">
                <a:solidFill>
                  <a:srgbClr val="FFFFFF"/>
                </a:solidFill>
              </a:rPr>
              <a:t> J.M.,  How Do </a:t>
            </a:r>
            <a:r>
              <a:rPr lang="it-IT" sz="1200" dirty="0" err="1">
                <a:solidFill>
                  <a:srgbClr val="FFFFFF"/>
                </a:solidFill>
              </a:rPr>
              <a:t>Earnings</a:t>
            </a:r>
            <a:r>
              <a:rPr lang="it-IT" sz="1200" dirty="0">
                <a:solidFill>
                  <a:srgbClr val="FFFFFF"/>
                </a:solidFill>
              </a:rPr>
              <a:t> </a:t>
            </a:r>
            <a:r>
              <a:rPr lang="it-IT" sz="1200" dirty="0" err="1">
                <a:solidFill>
                  <a:srgbClr val="FFFFFF"/>
                </a:solidFill>
              </a:rPr>
              <a:t>Numbers</a:t>
            </a:r>
            <a:r>
              <a:rPr lang="it-IT" sz="1200" dirty="0">
                <a:solidFill>
                  <a:srgbClr val="FFFFFF"/>
                </a:solidFill>
              </a:rPr>
              <a:t> Relate to Stock </a:t>
            </a:r>
            <a:r>
              <a:rPr lang="it-IT" sz="1200" dirty="0" err="1">
                <a:solidFill>
                  <a:srgbClr val="FFFFFF"/>
                </a:solidFill>
              </a:rPr>
              <a:t>Returns</a:t>
            </a:r>
            <a:r>
              <a:rPr lang="it-IT" sz="1200" dirty="0">
                <a:solidFill>
                  <a:srgbClr val="FFFFFF"/>
                </a:solidFill>
              </a:rPr>
              <a:t>? A </a:t>
            </a:r>
            <a:r>
              <a:rPr lang="it-IT" sz="1200" dirty="0" err="1">
                <a:solidFill>
                  <a:srgbClr val="FFFFFF"/>
                </a:solidFill>
              </a:rPr>
              <a:t>Review</a:t>
            </a:r>
            <a:r>
              <a:rPr lang="it-IT" sz="1200" dirty="0">
                <a:solidFill>
                  <a:srgbClr val="FFFFFF"/>
                </a:solidFill>
              </a:rPr>
              <a:t> of Classic Accounting </a:t>
            </a:r>
            <a:r>
              <a:rPr lang="it-IT" sz="1200" dirty="0" err="1">
                <a:solidFill>
                  <a:srgbClr val="FFFFFF"/>
                </a:solidFill>
              </a:rPr>
              <a:t>Research</a:t>
            </a:r>
            <a:r>
              <a:rPr lang="it-IT" sz="1200" dirty="0">
                <a:solidFill>
                  <a:srgbClr val="FFFFFF"/>
                </a:solidFill>
              </a:rPr>
              <a:t> with </a:t>
            </a:r>
            <a:r>
              <a:rPr lang="it-IT" sz="1200" dirty="0" err="1">
                <a:solidFill>
                  <a:srgbClr val="FFFFFF"/>
                </a:solidFill>
              </a:rPr>
              <a:t>Updated</a:t>
            </a:r>
            <a:r>
              <a:rPr lang="it-IT" sz="1200" dirty="0">
                <a:solidFill>
                  <a:srgbClr val="FFFFFF"/>
                </a:solidFill>
              </a:rPr>
              <a:t> </a:t>
            </a:r>
            <a:r>
              <a:rPr lang="it-IT" sz="1200" dirty="0" err="1">
                <a:solidFill>
                  <a:srgbClr val="FFFFFF"/>
                </a:solidFill>
              </a:rPr>
              <a:t>Evidence</a:t>
            </a:r>
            <a:r>
              <a:rPr lang="it-IT" sz="1200" dirty="0">
                <a:solidFill>
                  <a:srgbClr val="FFFFFF"/>
                </a:solidFill>
              </a:rPr>
              <a:t>, </a:t>
            </a:r>
            <a:r>
              <a:rPr lang="it-IT" sz="1200" i="1" dirty="0">
                <a:solidFill>
                  <a:srgbClr val="FFFFFF"/>
                </a:solidFill>
              </a:rPr>
              <a:t>Accounting </a:t>
            </a:r>
            <a:r>
              <a:rPr lang="it-IT" sz="1200" i="1" dirty="0" err="1">
                <a:solidFill>
                  <a:srgbClr val="FFFFFF"/>
                </a:solidFill>
              </a:rPr>
              <a:t>Horinzons</a:t>
            </a:r>
            <a:r>
              <a:rPr lang="it-IT" sz="1200" dirty="0">
                <a:solidFill>
                  <a:srgbClr val="FFFFFF"/>
                </a:solidFill>
              </a:rPr>
              <a:t>, </a:t>
            </a:r>
            <a:r>
              <a:rPr lang="it-IT" sz="1200" dirty="0" err="1">
                <a:solidFill>
                  <a:srgbClr val="FFFFFF"/>
                </a:solidFill>
              </a:rPr>
              <a:t>December</a:t>
            </a:r>
            <a:r>
              <a:rPr lang="it-IT" sz="1200" dirty="0">
                <a:solidFill>
                  <a:srgbClr val="FFFFFF"/>
                </a:solidFill>
              </a:rPr>
              <a:t> 2004</a:t>
            </a:r>
          </a:p>
        </p:txBody>
      </p:sp>
      <p:sp>
        <p:nvSpPr>
          <p:cNvPr id="5" name="Rettangolo 4"/>
          <p:cNvSpPr/>
          <p:nvPr/>
        </p:nvSpPr>
        <p:spPr bwMode="auto">
          <a:xfrm>
            <a:off x="2304239" y="4797152"/>
            <a:ext cx="6840761"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L’analisi fondamentale serve veramente?	</a:t>
            </a:r>
            <a:endParaRPr lang="it-IT" sz="2400" i="1" dirty="0">
              <a:solidFill>
                <a:srgbClr val="000000"/>
              </a:solidFill>
            </a:endParaRPr>
          </a:p>
        </p:txBody>
      </p:sp>
      <p:sp>
        <p:nvSpPr>
          <p:cNvPr id="6" name="Segnaposto numero diapositiva 5"/>
          <p:cNvSpPr>
            <a:spLocks noGrp="1"/>
          </p:cNvSpPr>
          <p:nvPr>
            <p:ph type="sldNum" sz="quarter" idx="10"/>
          </p:nvPr>
        </p:nvSpPr>
        <p:spPr/>
        <p:txBody>
          <a:bodyPr/>
          <a:lstStyle/>
          <a:p>
            <a:pPr>
              <a:defRPr/>
            </a:pPr>
            <a:fld id="{51AB4EEB-5BA4-4674-B0CB-C9E8E196EBE4}" type="slidenum">
              <a:rPr lang="it-IT" smtClean="0"/>
              <a:pPr>
                <a:defRPr/>
              </a:pPr>
              <a:t>55</a:t>
            </a:fld>
            <a:endParaRPr lang="it-IT" dirty="0"/>
          </a:p>
        </p:txBody>
      </p:sp>
    </p:spTree>
    <p:extLst>
      <p:ext uri="{BB962C8B-B14F-4D97-AF65-F5344CB8AC3E}">
        <p14:creationId xmlns:p14="http://schemas.microsoft.com/office/powerpoint/2010/main" val="1160083325"/>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dn.kizaz.com/wp-content/uploads/2013/12/warren-buffet.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141"/>
          <a:stretch/>
        </p:blipFill>
        <p:spPr bwMode="auto">
          <a:xfrm>
            <a:off x="0" y="-27565"/>
            <a:ext cx="9144000" cy="6885565"/>
          </a:xfrm>
          <a:prstGeom prst="rect">
            <a:avLst/>
          </a:prstGeom>
          <a:noFill/>
          <a:extLst>
            <a:ext uri="{909E8E84-426E-40DD-AFC4-6F175D3DCCD1}">
              <a14:hiddenFill xmlns:a14="http://schemas.microsoft.com/office/drawing/2010/main">
                <a:solidFill>
                  <a:srgbClr val="FFFFFF"/>
                </a:solidFill>
              </a14:hiddenFill>
            </a:ext>
          </a:extLst>
        </p:spPr>
      </p:pic>
      <p:sp>
        <p:nvSpPr>
          <p:cNvPr id="9" name="Rettangolo 8"/>
          <p:cNvSpPr/>
          <p:nvPr/>
        </p:nvSpPr>
        <p:spPr bwMode="auto">
          <a:xfrm>
            <a:off x="6312" y="4725144"/>
            <a:ext cx="5688632"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L’opinione del re degli investitori</a:t>
            </a:r>
            <a:endParaRPr lang="it-IT" sz="2400" i="1" dirty="0">
              <a:solidFill>
                <a:srgbClr val="000000"/>
              </a:solidFill>
            </a:endParaRPr>
          </a:p>
        </p:txBody>
      </p:sp>
    </p:spTree>
    <p:extLst>
      <p:ext uri="{BB962C8B-B14F-4D97-AF65-F5344CB8AC3E}">
        <p14:creationId xmlns:p14="http://schemas.microsoft.com/office/powerpoint/2010/main" val="141215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rotWithShape="1">
          <a:blip r:embed="rId3" cstate="print"/>
          <a:srcRect t="15026"/>
          <a:stretch/>
        </p:blipFill>
        <p:spPr>
          <a:xfrm>
            <a:off x="-13954" y="1"/>
            <a:ext cx="9157954" cy="6885384"/>
          </a:xfrm>
          <a:prstGeom prst="rect">
            <a:avLst/>
          </a:prstGeom>
          <a:ln>
            <a:noFill/>
          </a:ln>
          <a:effectLst/>
        </p:spPr>
      </p:pic>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57</a:t>
            </a:fld>
            <a:endParaRPr lang="it-IT" dirty="0"/>
          </a:p>
        </p:txBody>
      </p:sp>
      <p:sp>
        <p:nvSpPr>
          <p:cNvPr id="4" name="Rettangolo 3"/>
          <p:cNvSpPr/>
          <p:nvPr/>
        </p:nvSpPr>
        <p:spPr bwMode="auto">
          <a:xfrm>
            <a:off x="3275856" y="4873720"/>
            <a:ext cx="5931776" cy="1368152"/>
          </a:xfrm>
          <a:prstGeom prst="rect">
            <a:avLst/>
          </a:prstGeom>
          <a:solidFill>
            <a:schemeClr val="bg1">
              <a:lumMod val="85000"/>
              <a:alpha val="47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Le quattro regole di Warren</a:t>
            </a:r>
            <a:endParaRPr lang="it-IT" sz="2400" i="1" dirty="0">
              <a:solidFill>
                <a:srgbClr val="000000"/>
              </a:solidFill>
            </a:endParaRPr>
          </a:p>
        </p:txBody>
      </p:sp>
    </p:spTree>
    <p:extLst>
      <p:ext uri="{BB962C8B-B14F-4D97-AF65-F5344CB8AC3E}">
        <p14:creationId xmlns:p14="http://schemas.microsoft.com/office/powerpoint/2010/main" val="2707193359"/>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58</a:t>
            </a:fld>
            <a:endParaRPr lang="it-IT"/>
          </a:p>
        </p:txBody>
      </p:sp>
      <p:pic>
        <p:nvPicPr>
          <p:cNvPr id="5122"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17411"/>
            <a:ext cx="4183666" cy="6326211"/>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bwMode="auto">
          <a:xfrm>
            <a:off x="33542" y="4581128"/>
            <a:ext cx="5690586" cy="1368152"/>
          </a:xfrm>
          <a:prstGeom prst="rect">
            <a:avLst/>
          </a:prstGeom>
          <a:solidFill>
            <a:schemeClr val="bg1">
              <a:lumMod val="85000"/>
              <a:alpha val="47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Il cuore dell’analisi fondamentale</a:t>
            </a:r>
            <a:endParaRPr lang="it-IT" sz="2400" i="1" dirty="0">
              <a:solidFill>
                <a:srgbClr val="000000"/>
              </a:solidFill>
            </a:endParaRPr>
          </a:p>
        </p:txBody>
      </p:sp>
    </p:spTree>
    <p:extLst>
      <p:ext uri="{BB962C8B-B14F-4D97-AF65-F5344CB8AC3E}">
        <p14:creationId xmlns:p14="http://schemas.microsoft.com/office/powerpoint/2010/main" val="1032891494"/>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extLst>
              <a:ext uri="{28A0092B-C50C-407E-A947-70E740481C1C}">
                <a14:useLocalDpi xmlns:a14="http://schemas.microsoft.com/office/drawing/2010/main" val="0"/>
              </a:ext>
            </a:extLst>
          </a:blip>
          <a:srcRect l="6945" t="400" r="5371" b="14949"/>
          <a:stretch/>
        </p:blipFill>
        <p:spPr>
          <a:xfrm>
            <a:off x="207955" y="56059"/>
            <a:ext cx="8800098" cy="6757317"/>
          </a:xfrm>
          <a:prstGeom prst="rect">
            <a:avLst/>
          </a:prstGeom>
        </p:spPr>
      </p:pic>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59</a:t>
            </a:fld>
            <a:endParaRPr lang="it-IT" dirty="0"/>
          </a:p>
        </p:txBody>
      </p:sp>
    </p:spTree>
    <p:extLst>
      <p:ext uri="{BB962C8B-B14F-4D97-AF65-F5344CB8AC3E}">
        <p14:creationId xmlns:p14="http://schemas.microsoft.com/office/powerpoint/2010/main" val="3117559987"/>
      </p:ext>
    </p:extLst>
  </p:cSld>
  <p:clrMapOvr>
    <a:masterClrMapping/>
  </p:clrMapOvr>
  <p:transition spd="med">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Immagine correlata"/>
          <p:cNvPicPr>
            <a:picLocks noChangeAspect="1" noChangeArrowheads="1"/>
          </p:cNvPicPr>
          <p:nvPr/>
        </p:nvPicPr>
        <p:blipFill rotWithShape="1">
          <a:blip r:embed="rId2">
            <a:extLst>
              <a:ext uri="{28A0092B-C50C-407E-A947-70E740481C1C}">
                <a14:useLocalDpi xmlns:a14="http://schemas.microsoft.com/office/drawing/2010/main" val="0"/>
              </a:ext>
            </a:extLst>
          </a:blip>
          <a:srcRect l="32355" r="12479" b="25657"/>
          <a:stretch/>
        </p:blipFill>
        <p:spPr bwMode="auto">
          <a:xfrm>
            <a:off x="-108520" y="0"/>
            <a:ext cx="9217024" cy="6885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953749"/>
      </p:ext>
    </p:extLst>
  </p:cSld>
  <p:clrMapOvr>
    <a:masterClrMapping/>
  </p:clrMapOvr>
  <p:transition spd="med">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52" name="Rectangle 3"/>
          <p:cNvSpPr>
            <a:spLocks noChangeArrowheads="1"/>
          </p:cNvSpPr>
          <p:nvPr/>
        </p:nvSpPr>
        <p:spPr bwMode="auto">
          <a:xfrm>
            <a:off x="900114" y="620688"/>
            <a:ext cx="7632326" cy="468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oAutofit/>
          </a:bodyPr>
          <a:lstStyle/>
          <a:p>
            <a:pPr algn="l" eaLnBrk="0" hangingPunct="0"/>
            <a:endParaRPr lang="en-US" sz="2400" dirty="0" smtClean="0">
              <a:solidFill>
                <a:srgbClr val="FFFFFF">
                  <a:lumMod val="95000"/>
                </a:srgbClr>
              </a:solidFill>
              <a:latin typeface="Courier New" pitchFamily="49" charset="0"/>
              <a:cs typeface="Courier New" pitchFamily="49" charset="0"/>
            </a:endParaRPr>
          </a:p>
          <a:p>
            <a:pPr algn="l" eaLnBrk="0" hangingPunct="0"/>
            <a:r>
              <a:rPr lang="en-US" sz="2400" dirty="0">
                <a:solidFill>
                  <a:srgbClr val="FFFFFF">
                    <a:lumMod val="95000"/>
                  </a:srgbClr>
                </a:solidFill>
                <a:latin typeface="Courier New" pitchFamily="49" charset="0"/>
                <a:cs typeface="Courier New" pitchFamily="49" charset="0"/>
              </a:rPr>
              <a:t>“Financial statements report the numbers. </a:t>
            </a:r>
            <a:r>
              <a:rPr lang="en-US" sz="2400" dirty="0">
                <a:solidFill>
                  <a:srgbClr val="FFC000"/>
                </a:solidFill>
                <a:latin typeface="Courier New" pitchFamily="49" charset="0"/>
                <a:cs typeface="Courier New" pitchFamily="49" charset="0"/>
              </a:rPr>
              <a:t>Financial statements translate economic factor into accounting numbers like assets, sales, margins, cash flows, and earnings, and therefore we analyze the business by analyzing financial statements</a:t>
            </a:r>
            <a:r>
              <a:rPr lang="en-US" sz="2400" dirty="0">
                <a:solidFill>
                  <a:srgbClr val="FFFFFF">
                    <a:lumMod val="95000"/>
                  </a:srgbClr>
                </a:solidFill>
                <a:latin typeface="Courier New" pitchFamily="49" charset="0"/>
                <a:cs typeface="Courier New" pitchFamily="49" charset="0"/>
              </a:rPr>
              <a:t>. We understand the effects of market power from accounting numbers. We evaluate the durability of competitive advantage from sequences of accounting numbers.” </a:t>
            </a:r>
          </a:p>
        </p:txBody>
      </p:sp>
      <p:sp>
        <p:nvSpPr>
          <p:cNvPr id="2" name="Rettangolo 1"/>
          <p:cNvSpPr/>
          <p:nvPr/>
        </p:nvSpPr>
        <p:spPr>
          <a:xfrm>
            <a:off x="5076056" y="5301208"/>
            <a:ext cx="2451312" cy="338554"/>
          </a:xfrm>
          <a:prstGeom prst="rect">
            <a:avLst/>
          </a:prstGeom>
        </p:spPr>
        <p:txBody>
          <a:bodyPr wrap="none">
            <a:spAutoFit/>
          </a:bodyPr>
          <a:lstStyle/>
          <a:p>
            <a:pPr algn="l"/>
            <a:r>
              <a:rPr lang="en-US" altLang="it-IT" sz="1600" i="1" dirty="0">
                <a:solidFill>
                  <a:srgbClr val="FFFFFF">
                    <a:lumMod val="95000"/>
                  </a:srgbClr>
                </a:solidFill>
              </a:rPr>
              <a:t>Stephen H. Penman</a:t>
            </a:r>
            <a:endParaRPr lang="it-IT" altLang="it-IT" sz="1600" i="1" dirty="0">
              <a:solidFill>
                <a:srgbClr val="FFFFFF">
                  <a:lumMod val="95000"/>
                </a:srgbClr>
              </a:solidFill>
            </a:endParaRPr>
          </a:p>
        </p:txBody>
      </p:sp>
      <p:sp>
        <p:nvSpPr>
          <p:cNvPr id="5" name="Rettangolo 4"/>
          <p:cNvSpPr/>
          <p:nvPr/>
        </p:nvSpPr>
        <p:spPr bwMode="auto">
          <a:xfrm>
            <a:off x="3635896" y="5150250"/>
            <a:ext cx="5513384" cy="1368152"/>
          </a:xfrm>
          <a:prstGeom prst="rect">
            <a:avLst/>
          </a:prstGeom>
          <a:solidFill>
            <a:schemeClr val="bg1">
              <a:lumMod val="85000"/>
              <a:alpha val="47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L’opinione della teoria …</a:t>
            </a:r>
            <a:endParaRPr lang="it-IT" sz="2400" i="1" dirty="0">
              <a:solidFill>
                <a:srgbClr val="000000"/>
              </a:solidFill>
            </a:endParaRPr>
          </a:p>
        </p:txBody>
      </p:sp>
      <p:sp>
        <p:nvSpPr>
          <p:cNvPr id="3" name="Segnaposto numero diapositiva 2"/>
          <p:cNvSpPr>
            <a:spLocks noGrp="1"/>
          </p:cNvSpPr>
          <p:nvPr>
            <p:ph type="sldNum" sz="quarter" idx="10"/>
          </p:nvPr>
        </p:nvSpPr>
        <p:spPr/>
        <p:txBody>
          <a:bodyPr/>
          <a:lstStyle/>
          <a:p>
            <a:pPr>
              <a:defRPr/>
            </a:pPr>
            <a:fld id="{51AB4EEB-5BA4-4674-B0CB-C9E8E196EBE4}" type="slidenum">
              <a:rPr lang="it-IT" smtClean="0"/>
              <a:pPr>
                <a:defRPr/>
              </a:pPr>
              <a:t>60</a:t>
            </a:fld>
            <a:endParaRPr lang="it-IT" dirty="0"/>
          </a:p>
        </p:txBody>
      </p:sp>
    </p:spTree>
    <p:extLst>
      <p:ext uri="{BB962C8B-B14F-4D97-AF65-F5344CB8AC3E}">
        <p14:creationId xmlns:p14="http://schemas.microsoft.com/office/powerpoint/2010/main" val="26982461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974" y="27384"/>
            <a:ext cx="7554052" cy="6858000"/>
          </a:xfrm>
          <a:prstGeom prst="rect">
            <a:avLst/>
          </a:prstGeom>
        </p:spPr>
      </p:pic>
      <p:sp>
        <p:nvSpPr>
          <p:cNvPr id="5" name="Rettangolo 4"/>
          <p:cNvSpPr/>
          <p:nvPr/>
        </p:nvSpPr>
        <p:spPr bwMode="auto">
          <a:xfrm>
            <a:off x="1" y="4869160"/>
            <a:ext cx="4716016" cy="1368152"/>
          </a:xfrm>
          <a:prstGeom prst="rect">
            <a:avLst/>
          </a:prstGeom>
          <a:solidFill>
            <a:schemeClr val="bg1">
              <a:lumMod val="85000"/>
              <a:alpha val="47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 condivisa dalla pratica</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61</a:t>
            </a:fld>
            <a:endParaRPr lang="it-IT" dirty="0"/>
          </a:p>
        </p:txBody>
      </p:sp>
    </p:spTree>
    <p:extLst>
      <p:ext uri="{BB962C8B-B14F-4D97-AF65-F5344CB8AC3E}">
        <p14:creationId xmlns:p14="http://schemas.microsoft.com/office/powerpoint/2010/main" val="2386803029"/>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 name="Immagin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152005"/>
            <a:ext cx="8275095" cy="4149203"/>
          </a:xfrm>
          <a:prstGeom prst="rect">
            <a:avLst/>
          </a:prstGeom>
        </p:spPr>
      </p:pic>
      <p:grpSp>
        <p:nvGrpSpPr>
          <p:cNvPr id="4" name="Gruppo 4"/>
          <p:cNvGrpSpPr>
            <a:grpSpLocks/>
          </p:cNvGrpSpPr>
          <p:nvPr/>
        </p:nvGrpSpPr>
        <p:grpSpPr bwMode="auto">
          <a:xfrm>
            <a:off x="2267744" y="2276872"/>
            <a:ext cx="3246298" cy="1968116"/>
            <a:chOff x="2201863" y="2519235"/>
            <a:chExt cx="1985921" cy="1148263"/>
          </a:xfrm>
        </p:grpSpPr>
        <p:sp>
          <p:nvSpPr>
            <p:cNvPr id="5" name="Text Box 12"/>
            <p:cNvSpPr txBox="1">
              <a:spLocks noChangeArrowheads="1"/>
            </p:cNvSpPr>
            <p:nvPr/>
          </p:nvSpPr>
          <p:spPr bwMode="auto">
            <a:xfrm>
              <a:off x="2356611" y="2519235"/>
              <a:ext cx="36512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2800" dirty="0" smtClean="0">
                  <a:solidFill>
                    <a:srgbClr val="FFFFFF">
                      <a:lumMod val="95000"/>
                    </a:srgbClr>
                  </a:solidFill>
                </a:rPr>
                <a:t>∞</a:t>
              </a:r>
              <a:endParaRPr lang="it-IT" sz="2800" dirty="0">
                <a:solidFill>
                  <a:srgbClr val="FFFFFF">
                    <a:lumMod val="95000"/>
                  </a:srgbClr>
                </a:solidFill>
              </a:endParaRPr>
            </a:p>
          </p:txBody>
        </p:sp>
        <p:sp>
          <p:nvSpPr>
            <p:cNvPr id="6" name="Text Box 13"/>
            <p:cNvSpPr txBox="1">
              <a:spLocks noChangeArrowheads="1"/>
            </p:cNvSpPr>
            <p:nvPr/>
          </p:nvSpPr>
          <p:spPr bwMode="auto">
            <a:xfrm>
              <a:off x="3230563" y="2617465"/>
              <a:ext cx="695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4000" dirty="0" err="1" smtClean="0">
                  <a:solidFill>
                    <a:srgbClr val="FFFFFF">
                      <a:lumMod val="95000"/>
                    </a:srgbClr>
                  </a:solidFill>
                </a:rPr>
                <a:t>CF</a:t>
              </a:r>
              <a:r>
                <a:rPr lang="it-IT" sz="3200" baseline="-25000" dirty="0" err="1" smtClean="0">
                  <a:solidFill>
                    <a:srgbClr val="FFFFFF">
                      <a:lumMod val="95000"/>
                    </a:srgbClr>
                  </a:solidFill>
                </a:rPr>
                <a:t>t</a:t>
              </a:r>
              <a:endParaRPr lang="it-IT" sz="4000" baseline="-25000" dirty="0">
                <a:solidFill>
                  <a:srgbClr val="FFFFFF">
                    <a:lumMod val="95000"/>
                  </a:srgbClr>
                </a:solidFill>
              </a:endParaRPr>
            </a:p>
          </p:txBody>
        </p:sp>
        <p:sp>
          <p:nvSpPr>
            <p:cNvPr id="7" name="Text Box 14"/>
            <p:cNvSpPr txBox="1">
              <a:spLocks noChangeArrowheads="1"/>
            </p:cNvSpPr>
            <p:nvPr/>
          </p:nvSpPr>
          <p:spPr bwMode="auto">
            <a:xfrm>
              <a:off x="2993984" y="3125408"/>
              <a:ext cx="119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4000" dirty="0">
                  <a:solidFill>
                    <a:srgbClr val="FFFFFF">
                      <a:lumMod val="95000"/>
                    </a:srgbClr>
                  </a:solidFill>
                </a:rPr>
                <a:t>(</a:t>
              </a:r>
              <a:r>
                <a:rPr lang="it-IT" sz="4000" dirty="0" smtClean="0">
                  <a:solidFill>
                    <a:srgbClr val="FFFFFF">
                      <a:lumMod val="95000"/>
                    </a:srgbClr>
                  </a:solidFill>
                </a:rPr>
                <a:t>1+i)</a:t>
              </a:r>
              <a:r>
                <a:rPr lang="it-IT" sz="3200" baseline="30000" dirty="0" smtClean="0">
                  <a:solidFill>
                    <a:srgbClr val="FFFFFF">
                      <a:lumMod val="95000"/>
                    </a:srgbClr>
                  </a:solidFill>
                </a:rPr>
                <a:t>t</a:t>
              </a:r>
              <a:endParaRPr lang="it-IT" sz="4000" baseline="30000" dirty="0">
                <a:solidFill>
                  <a:srgbClr val="FFFFFF">
                    <a:lumMod val="95000"/>
                  </a:srgbClr>
                </a:solidFill>
              </a:endParaRPr>
            </a:p>
          </p:txBody>
        </p:sp>
        <p:sp>
          <p:nvSpPr>
            <p:cNvPr id="8" name="Text Box 15"/>
            <p:cNvSpPr txBox="1">
              <a:spLocks noChangeArrowheads="1"/>
            </p:cNvSpPr>
            <p:nvPr/>
          </p:nvSpPr>
          <p:spPr bwMode="auto">
            <a:xfrm>
              <a:off x="2257426" y="2674941"/>
              <a:ext cx="590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7200" dirty="0">
                  <a:solidFill>
                    <a:srgbClr val="FFFFFF">
                      <a:lumMod val="95000"/>
                    </a:srgbClr>
                  </a:solidFill>
                  <a:sym typeface="Symbol" pitchFamily="18" charset="2"/>
                </a:rPr>
                <a:t></a:t>
              </a:r>
            </a:p>
          </p:txBody>
        </p:sp>
        <p:sp>
          <p:nvSpPr>
            <p:cNvPr id="9" name="Text Box 16"/>
            <p:cNvSpPr txBox="1">
              <a:spLocks noChangeArrowheads="1"/>
            </p:cNvSpPr>
            <p:nvPr/>
          </p:nvSpPr>
          <p:spPr bwMode="auto">
            <a:xfrm>
              <a:off x="2201863" y="3269035"/>
              <a:ext cx="700088"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lstStyle>
              <a:lvl1pPr eaLnBrk="0" hangingPunct="0">
                <a:defRPr b="1">
                  <a:solidFill>
                    <a:srgbClr val="5F5F5F"/>
                  </a:solidFill>
                  <a:latin typeface="Verdana" pitchFamily="34" charset="0"/>
                </a:defRPr>
              </a:lvl1pPr>
              <a:lvl2pPr marL="742950" indent="-285750" eaLnBrk="0" hangingPunct="0">
                <a:defRPr b="1">
                  <a:solidFill>
                    <a:srgbClr val="5F5F5F"/>
                  </a:solidFill>
                  <a:latin typeface="Verdana" pitchFamily="34" charset="0"/>
                </a:defRPr>
              </a:lvl2pPr>
              <a:lvl3pPr marL="1143000" indent="-228600" eaLnBrk="0" hangingPunct="0">
                <a:defRPr b="1">
                  <a:solidFill>
                    <a:srgbClr val="5F5F5F"/>
                  </a:solidFill>
                  <a:latin typeface="Verdana" pitchFamily="34" charset="0"/>
                </a:defRPr>
              </a:lvl3pPr>
              <a:lvl4pPr marL="1600200" indent="-228600" eaLnBrk="0" hangingPunct="0">
                <a:defRPr b="1">
                  <a:solidFill>
                    <a:srgbClr val="5F5F5F"/>
                  </a:solidFill>
                  <a:latin typeface="Verdana" pitchFamily="34" charset="0"/>
                </a:defRPr>
              </a:lvl4pPr>
              <a:lvl5pPr marL="2057400" indent="-228600" eaLnBrk="0" hangingPunct="0">
                <a:defRPr b="1">
                  <a:solidFill>
                    <a:srgbClr val="5F5F5F"/>
                  </a:solidFill>
                  <a:latin typeface="Verdana" pitchFamily="34" charset="0"/>
                </a:defRPr>
              </a:lvl5pPr>
              <a:lvl6pPr marL="2514600" indent="-228600" algn="ctr" eaLnBrk="0" fontAlgn="base" hangingPunct="0">
                <a:spcBef>
                  <a:spcPct val="0"/>
                </a:spcBef>
                <a:spcAft>
                  <a:spcPct val="0"/>
                </a:spcAft>
                <a:defRPr b="1">
                  <a:solidFill>
                    <a:srgbClr val="5F5F5F"/>
                  </a:solidFill>
                  <a:latin typeface="Verdana" pitchFamily="34" charset="0"/>
                </a:defRPr>
              </a:lvl6pPr>
              <a:lvl7pPr marL="2971800" indent="-228600" algn="ctr" eaLnBrk="0" fontAlgn="base" hangingPunct="0">
                <a:spcBef>
                  <a:spcPct val="0"/>
                </a:spcBef>
                <a:spcAft>
                  <a:spcPct val="0"/>
                </a:spcAft>
                <a:defRPr b="1">
                  <a:solidFill>
                    <a:srgbClr val="5F5F5F"/>
                  </a:solidFill>
                  <a:latin typeface="Verdana" pitchFamily="34" charset="0"/>
                </a:defRPr>
              </a:lvl7pPr>
              <a:lvl8pPr marL="3429000" indent="-228600" algn="ctr" eaLnBrk="0" fontAlgn="base" hangingPunct="0">
                <a:spcBef>
                  <a:spcPct val="0"/>
                </a:spcBef>
                <a:spcAft>
                  <a:spcPct val="0"/>
                </a:spcAft>
                <a:defRPr b="1">
                  <a:solidFill>
                    <a:srgbClr val="5F5F5F"/>
                  </a:solidFill>
                  <a:latin typeface="Verdana" pitchFamily="34" charset="0"/>
                </a:defRPr>
              </a:lvl8pPr>
              <a:lvl9pPr marL="3886200" indent="-228600" algn="ctr" eaLnBrk="0" fontAlgn="base" hangingPunct="0">
                <a:spcBef>
                  <a:spcPct val="0"/>
                </a:spcBef>
                <a:spcAft>
                  <a:spcPct val="0"/>
                </a:spcAft>
                <a:defRPr b="1">
                  <a:solidFill>
                    <a:srgbClr val="5F5F5F"/>
                  </a:solidFill>
                  <a:latin typeface="Verdana" pitchFamily="34" charset="0"/>
                </a:defRPr>
              </a:lvl9pPr>
            </a:lstStyle>
            <a:p>
              <a:pPr eaLnBrk="1" hangingPunct="1"/>
              <a:r>
                <a:rPr lang="it-IT" sz="2800" dirty="0">
                  <a:solidFill>
                    <a:srgbClr val="FFFFFF">
                      <a:lumMod val="95000"/>
                    </a:srgbClr>
                  </a:solidFill>
                </a:rPr>
                <a:t>t=1</a:t>
              </a:r>
            </a:p>
          </p:txBody>
        </p:sp>
        <p:sp>
          <p:nvSpPr>
            <p:cNvPr id="10" name="Line 17"/>
            <p:cNvSpPr>
              <a:spLocks noChangeShapeType="1"/>
            </p:cNvSpPr>
            <p:nvPr/>
          </p:nvSpPr>
          <p:spPr bwMode="auto">
            <a:xfrm flipV="1">
              <a:off x="3038873" y="3100388"/>
              <a:ext cx="1009230" cy="0"/>
            </a:xfrm>
            <a:prstGeom prst="line">
              <a:avLst/>
            </a:prstGeom>
            <a:noFill/>
            <a:ln w="38100">
              <a:solidFill>
                <a:schemeClr val="bg1">
                  <a:lumMod val="95000"/>
                </a:schemeClr>
              </a:solidFill>
              <a:round/>
              <a:headEnd/>
              <a:tailEnd/>
            </a:ln>
            <a:extLst>
              <a:ext uri="{909E8E84-426E-40DD-AFC4-6F175D3DCCD1}">
                <a14:hiddenFill xmlns:a14="http://schemas.microsoft.com/office/drawing/2010/main">
                  <a:noFill/>
                </a14:hiddenFill>
              </a:ext>
            </a:extLst>
          </p:spPr>
          <p:txBody>
            <a:bodyPr/>
            <a:lstStyle/>
            <a:p>
              <a:endParaRPr lang="it-IT" sz="4000">
                <a:solidFill>
                  <a:srgbClr val="FFFFFF">
                    <a:lumMod val="95000"/>
                  </a:srgbClr>
                </a:solidFill>
              </a:endParaRPr>
            </a:p>
          </p:txBody>
        </p:sp>
      </p:grpSp>
      <p:grpSp>
        <p:nvGrpSpPr>
          <p:cNvPr id="17" name="Gruppo 16"/>
          <p:cNvGrpSpPr/>
          <p:nvPr/>
        </p:nvGrpSpPr>
        <p:grpSpPr>
          <a:xfrm>
            <a:off x="3420886" y="476672"/>
            <a:ext cx="2302228" cy="1279015"/>
            <a:chOff x="2341385" y="3396"/>
            <a:chExt cx="2302228" cy="1279015"/>
          </a:xfrm>
          <a:noFill/>
        </p:grpSpPr>
        <p:sp>
          <p:nvSpPr>
            <p:cNvPr id="30" name="Rettangolo arrotondato 29"/>
            <p:cNvSpPr/>
            <p:nvPr/>
          </p:nvSpPr>
          <p:spPr>
            <a:xfrm>
              <a:off x="2341385" y="3396"/>
              <a:ext cx="2302228" cy="1279015"/>
            </a:xfrm>
            <a:prstGeom prst="roundRect">
              <a:avLst>
                <a:gd name="adj" fmla="val 10000"/>
              </a:avLst>
            </a:prstGeom>
            <a:grpFill/>
            <a:effectLst>
              <a:outerShdw blurRad="787400" dist="850900" dir="5400000" rotWithShape="0">
                <a:srgbClr val="000000">
                  <a:alpha val="35000"/>
                </a:srgbClr>
              </a:outerShdw>
            </a:effectLst>
          </p:spPr>
          <p:style>
            <a:lnRef idx="0">
              <a:schemeClr val="lt1">
                <a:hueOff val="0"/>
                <a:satOff val="0"/>
                <a:lumOff val="0"/>
                <a:alphaOff val="0"/>
              </a:schemeClr>
            </a:lnRef>
            <a:fillRef idx="3">
              <a:scrgbClr r="0" g="0" b="0"/>
            </a:fillRef>
            <a:effectRef idx="3">
              <a:scrgbClr r="0" g="0" b="0"/>
            </a:effectRef>
            <a:fontRef idx="minor">
              <a:schemeClr val="lt1"/>
            </a:fontRef>
          </p:style>
        </p:sp>
        <p:sp>
          <p:nvSpPr>
            <p:cNvPr id="31" name="Rettangolo 30"/>
            <p:cNvSpPr/>
            <p:nvPr/>
          </p:nvSpPr>
          <p:spPr>
            <a:xfrm>
              <a:off x="2378846" y="40857"/>
              <a:ext cx="2227306" cy="120409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defTabSz="800100">
                <a:lnSpc>
                  <a:spcPct val="90000"/>
                </a:lnSpc>
                <a:spcAft>
                  <a:spcPts val="0"/>
                </a:spcAft>
              </a:pPr>
              <a:r>
                <a:rPr lang="it-IT" sz="2000" dirty="0">
                  <a:solidFill>
                    <a:srgbClr val="FFFFFF"/>
                  </a:solidFill>
                  <a:latin typeface="Verdana" pitchFamily="34" charset="0"/>
                </a:rPr>
                <a:t>m</a:t>
              </a:r>
              <a:r>
                <a:rPr lang="it-IT" sz="2000" dirty="0" smtClean="0">
                  <a:solidFill>
                    <a:srgbClr val="FFFFFF"/>
                  </a:solidFill>
                  <a:latin typeface="Verdana" pitchFamily="34" charset="0"/>
                </a:rPr>
                <a:t>isurare</a:t>
              </a:r>
            </a:p>
            <a:p>
              <a:pPr defTabSz="800100">
                <a:lnSpc>
                  <a:spcPct val="90000"/>
                </a:lnSpc>
                <a:spcAft>
                  <a:spcPts val="0"/>
                </a:spcAft>
              </a:pPr>
              <a:r>
                <a:rPr lang="it-IT" sz="2000" dirty="0" smtClean="0">
                  <a:solidFill>
                    <a:srgbClr val="FFFFFF"/>
                  </a:solidFill>
                  <a:latin typeface="Verdana" pitchFamily="34" charset="0"/>
                </a:rPr>
                <a:t>i flussi di cassa</a:t>
              </a:r>
              <a:endParaRPr lang="it-IT" sz="2000" dirty="0">
                <a:solidFill>
                  <a:srgbClr val="FFFFFF"/>
                </a:solidFill>
                <a:latin typeface="Verdana" pitchFamily="34" charset="0"/>
              </a:endParaRPr>
            </a:p>
          </p:txBody>
        </p:sp>
      </p:grpSp>
      <p:sp>
        <p:nvSpPr>
          <p:cNvPr id="28" name="Freccia a destra 27"/>
          <p:cNvSpPr/>
          <p:nvPr/>
        </p:nvSpPr>
        <p:spPr>
          <a:xfrm rot="5400000">
            <a:off x="4131556" y="1548395"/>
            <a:ext cx="834522" cy="910463"/>
          </a:xfrm>
          <a:prstGeom prst="rightArrow">
            <a:avLst>
              <a:gd name="adj1" fmla="val 60000"/>
              <a:gd name="adj2" fmla="val 50000"/>
            </a:avLst>
          </a:prstGeom>
          <a:solidFill>
            <a:srgbClr val="FF9900"/>
          </a:solidFill>
          <a:scene3d>
            <a:camera prst="orthographicFront">
              <a:rot lat="0" lon="0" rev="0"/>
            </a:camera>
            <a:lightRig rig="threePt" dir="t">
              <a:rot lat="0" lon="0" rev="1200000"/>
            </a:lightRig>
          </a:scene3d>
          <a:sp3d/>
        </p:spPr>
        <p:style>
          <a:lnRef idx="0">
            <a:schemeClr val="accent1">
              <a:tint val="60000"/>
              <a:hueOff val="0"/>
              <a:satOff val="0"/>
              <a:lumOff val="0"/>
              <a:alphaOff val="0"/>
            </a:schemeClr>
          </a:lnRef>
          <a:fillRef idx="3">
            <a:scrgbClr r="0" g="0" b="0"/>
          </a:fillRef>
          <a:effectRef idx="3">
            <a:schemeClr val="accent1">
              <a:tint val="60000"/>
              <a:hueOff val="0"/>
              <a:satOff val="0"/>
              <a:lumOff val="0"/>
              <a:alphaOff val="0"/>
            </a:schemeClr>
          </a:effectRef>
          <a:fontRef idx="minor">
            <a:schemeClr val="lt1"/>
          </a:fontRef>
        </p:style>
      </p:sp>
      <p:grpSp>
        <p:nvGrpSpPr>
          <p:cNvPr id="23" name="Gruppo 22"/>
          <p:cNvGrpSpPr/>
          <p:nvPr/>
        </p:nvGrpSpPr>
        <p:grpSpPr>
          <a:xfrm>
            <a:off x="3419872" y="4826628"/>
            <a:ext cx="2302228" cy="1279015"/>
            <a:chOff x="2341385" y="4046825"/>
            <a:chExt cx="2302228" cy="1279015"/>
          </a:xfrm>
          <a:noFill/>
        </p:grpSpPr>
        <p:sp>
          <p:nvSpPr>
            <p:cNvPr id="24" name="Rettangolo arrotondato 23"/>
            <p:cNvSpPr/>
            <p:nvPr/>
          </p:nvSpPr>
          <p:spPr>
            <a:xfrm>
              <a:off x="2341385" y="4046825"/>
              <a:ext cx="2302228" cy="1279015"/>
            </a:xfrm>
            <a:prstGeom prst="roundRect">
              <a:avLst>
                <a:gd name="adj" fmla="val 10000"/>
              </a:avLst>
            </a:prstGeom>
            <a:grpFill/>
            <a:effectLst>
              <a:outerShdw blurRad="787400" dist="850900" dir="5400000" rotWithShape="0">
                <a:srgbClr val="000000">
                  <a:alpha val="35000"/>
                </a:srgbClr>
              </a:outerShdw>
            </a:effectLst>
          </p:spPr>
          <p:style>
            <a:lnRef idx="0">
              <a:schemeClr val="lt1">
                <a:hueOff val="0"/>
                <a:satOff val="0"/>
                <a:lumOff val="0"/>
                <a:alphaOff val="0"/>
              </a:schemeClr>
            </a:lnRef>
            <a:fillRef idx="3">
              <a:scrgbClr r="0" g="0" b="0"/>
            </a:fillRef>
            <a:effectRef idx="3">
              <a:scrgbClr r="0" g="0" b="0"/>
            </a:effectRef>
            <a:fontRef idx="minor">
              <a:schemeClr val="lt1"/>
            </a:fontRef>
          </p:style>
        </p:sp>
        <p:sp>
          <p:nvSpPr>
            <p:cNvPr id="25" name="Rettangolo 24"/>
            <p:cNvSpPr/>
            <p:nvPr/>
          </p:nvSpPr>
          <p:spPr>
            <a:xfrm>
              <a:off x="2378846" y="4084286"/>
              <a:ext cx="2227306" cy="120409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defTabSz="800100">
                <a:lnSpc>
                  <a:spcPct val="90000"/>
                </a:lnSpc>
                <a:spcAft>
                  <a:spcPts val="0"/>
                </a:spcAft>
              </a:pPr>
              <a:r>
                <a:rPr lang="it-IT" sz="2000" dirty="0">
                  <a:solidFill>
                    <a:srgbClr val="FFFFFF"/>
                  </a:solidFill>
                  <a:latin typeface="Verdana" pitchFamily="34" charset="0"/>
                </a:rPr>
                <a:t>v</a:t>
              </a:r>
              <a:r>
                <a:rPr lang="it-IT" sz="2000" dirty="0" smtClean="0">
                  <a:solidFill>
                    <a:srgbClr val="FFFFFF"/>
                  </a:solidFill>
                  <a:latin typeface="Verdana" pitchFamily="34" charset="0"/>
                </a:rPr>
                <a:t>alutare i livelli di rischio</a:t>
              </a:r>
              <a:endParaRPr lang="it-IT" sz="2000" dirty="0">
                <a:solidFill>
                  <a:srgbClr val="FFFFFF"/>
                </a:solidFill>
                <a:latin typeface="Verdana" pitchFamily="34" charset="0"/>
              </a:endParaRPr>
            </a:p>
          </p:txBody>
        </p:sp>
      </p:grpSp>
      <p:sp>
        <p:nvSpPr>
          <p:cNvPr id="33" name="Freccia a destra 32"/>
          <p:cNvSpPr/>
          <p:nvPr/>
        </p:nvSpPr>
        <p:spPr>
          <a:xfrm rot="16200000" flipV="1">
            <a:off x="4131315" y="4111110"/>
            <a:ext cx="834522" cy="910463"/>
          </a:xfrm>
          <a:prstGeom prst="rightArrow">
            <a:avLst>
              <a:gd name="adj1" fmla="val 60000"/>
              <a:gd name="adj2" fmla="val 50000"/>
            </a:avLst>
          </a:prstGeom>
          <a:solidFill>
            <a:srgbClr val="FF9900"/>
          </a:solidFill>
          <a:scene3d>
            <a:camera prst="orthographicFront">
              <a:rot lat="0" lon="0" rev="0"/>
            </a:camera>
            <a:lightRig rig="threePt" dir="t">
              <a:rot lat="0" lon="0" rev="1200000"/>
            </a:lightRig>
          </a:scene3d>
          <a:sp3d/>
        </p:spPr>
        <p:style>
          <a:lnRef idx="0">
            <a:schemeClr val="accent1">
              <a:tint val="60000"/>
              <a:hueOff val="0"/>
              <a:satOff val="0"/>
              <a:lumOff val="0"/>
              <a:alphaOff val="0"/>
            </a:schemeClr>
          </a:lnRef>
          <a:fillRef idx="3">
            <a:scrgbClr r="0" g="0" b="0"/>
          </a:fillRef>
          <a:effectRef idx="3">
            <a:schemeClr val="accent1">
              <a:tint val="60000"/>
              <a:hueOff val="0"/>
              <a:satOff val="0"/>
              <a:lumOff val="0"/>
              <a:alphaOff val="0"/>
            </a:schemeClr>
          </a:effectRef>
          <a:fontRef idx="minor">
            <a:schemeClr val="lt1"/>
          </a:fontRef>
        </p:style>
      </p:sp>
      <p:sp>
        <p:nvSpPr>
          <p:cNvPr id="36" name="Rettangolo 35"/>
          <p:cNvSpPr/>
          <p:nvPr/>
        </p:nvSpPr>
        <p:spPr bwMode="auto">
          <a:xfrm>
            <a:off x="-16061" y="2691502"/>
            <a:ext cx="5739176" cy="1368152"/>
          </a:xfrm>
          <a:prstGeom prst="rect">
            <a:avLst/>
          </a:prstGeom>
          <a:solidFill>
            <a:schemeClr val="bg1">
              <a:lumMod val="85000"/>
              <a:alpha val="5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Il contributo dell’analisi di bilancio</a:t>
            </a:r>
            <a:endParaRPr lang="it-IT" sz="2400" i="1" dirty="0">
              <a:solidFill>
                <a:srgbClr val="000000"/>
              </a:solidFill>
            </a:endParaRP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62</a:t>
            </a:fld>
            <a:endParaRPr lang="it-IT" dirty="0"/>
          </a:p>
        </p:txBody>
      </p:sp>
    </p:spTree>
    <p:extLst>
      <p:ext uri="{BB962C8B-B14F-4D97-AF65-F5344CB8AC3E}">
        <p14:creationId xmlns:p14="http://schemas.microsoft.com/office/powerpoint/2010/main" val="224699162"/>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10" y="0"/>
            <a:ext cx="9167610" cy="6885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1534710"/>
      </p:ext>
    </p:extLst>
  </p:cSld>
  <p:clrMapOvr>
    <a:masterClrMapping/>
  </p:clrMapOvr>
  <p:transition spd="med">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DE3500"/>
        </a:solidFill>
        <a:effectLst/>
      </p:bgPr>
    </p:bg>
    <p:spTree>
      <p:nvGrpSpPr>
        <p:cNvPr id="1" name=""/>
        <p:cNvGrpSpPr/>
        <p:nvPr/>
      </p:nvGrpSpPr>
      <p:grpSpPr>
        <a:xfrm>
          <a:off x="0" y="0"/>
          <a:ext cx="0" cy="0"/>
          <a:chOff x="0" y="0"/>
          <a:chExt cx="0" cy="0"/>
        </a:xfrm>
      </p:grpSpPr>
      <p:pic>
        <p:nvPicPr>
          <p:cNvPr id="6146"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4440" y="79322"/>
            <a:ext cx="4293765" cy="6734054"/>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bwMode="auto">
          <a:xfrm>
            <a:off x="-15246" y="4437112"/>
            <a:ext cx="5739176" cy="1368152"/>
          </a:xfrm>
          <a:prstGeom prst="rect">
            <a:avLst/>
          </a:prstGeom>
          <a:solidFill>
            <a:schemeClr val="bg1">
              <a:lumMod val="85000"/>
              <a:alpha val="5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Inserisciti in un più ampio…</a:t>
            </a:r>
            <a:endParaRPr lang="it-IT" sz="2400" i="1" dirty="0">
              <a:solidFill>
                <a:srgbClr val="000000"/>
              </a:solidFill>
            </a:endParaRPr>
          </a:p>
        </p:txBody>
      </p:sp>
    </p:spTree>
    <p:extLst>
      <p:ext uri="{BB962C8B-B14F-4D97-AF65-F5344CB8AC3E}">
        <p14:creationId xmlns:p14="http://schemas.microsoft.com/office/powerpoint/2010/main" val="20383799"/>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contesto"/>
          <p:cNvPicPr>
            <a:picLocks noChangeAspect="1" noChangeArrowheads="1"/>
          </p:cNvPicPr>
          <p:nvPr/>
        </p:nvPicPr>
        <p:blipFill rotWithShape="1">
          <a:blip r:embed="rId2">
            <a:extLst>
              <a:ext uri="{28A0092B-C50C-407E-A947-70E740481C1C}">
                <a14:useLocalDpi xmlns:a14="http://schemas.microsoft.com/office/drawing/2010/main" val="0"/>
              </a:ext>
            </a:extLst>
          </a:blip>
          <a:srcRect l="16030"/>
          <a:stretch/>
        </p:blipFill>
        <p:spPr bwMode="auto">
          <a:xfrm>
            <a:off x="-36512" y="-27384"/>
            <a:ext cx="9197012" cy="6886412"/>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bwMode="auto">
          <a:xfrm>
            <a:off x="-16062" y="2852936"/>
            <a:ext cx="7108341" cy="1368152"/>
          </a:xfrm>
          <a:prstGeom prst="rect">
            <a:avLst/>
          </a:prstGeom>
          <a:solidFill>
            <a:schemeClr val="bg1">
              <a:lumMod val="85000"/>
              <a:alpha val="5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 con altri insegnamenti e nozioni</a:t>
            </a:r>
            <a:endParaRPr lang="it-IT" sz="2400" i="1" dirty="0">
              <a:solidFill>
                <a:srgbClr val="000000"/>
              </a:solidFill>
            </a:endParaRPr>
          </a:p>
        </p:txBody>
      </p:sp>
    </p:spTree>
    <p:extLst>
      <p:ext uri="{BB962C8B-B14F-4D97-AF65-F5344CB8AC3E}">
        <p14:creationId xmlns:p14="http://schemas.microsoft.com/office/powerpoint/2010/main" val="4291388118"/>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result for realtà"/>
          <p:cNvPicPr>
            <a:picLocks noChangeAspect="1" noChangeArrowheads="1"/>
          </p:cNvPicPr>
          <p:nvPr/>
        </p:nvPicPr>
        <p:blipFill rotWithShape="1">
          <a:blip r:embed="rId2">
            <a:extLst>
              <a:ext uri="{28A0092B-C50C-407E-A947-70E740481C1C}">
                <a14:useLocalDpi xmlns:a14="http://schemas.microsoft.com/office/drawing/2010/main" val="0"/>
              </a:ext>
            </a:extLst>
          </a:blip>
          <a:srcRect r="17373"/>
          <a:stretch/>
        </p:blipFill>
        <p:spPr bwMode="auto">
          <a:xfrm>
            <a:off x="23246" y="1"/>
            <a:ext cx="912075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bwMode="auto">
          <a:xfrm>
            <a:off x="3404823" y="4797152"/>
            <a:ext cx="5739176" cy="1368152"/>
          </a:xfrm>
          <a:prstGeom prst="rect">
            <a:avLst/>
          </a:prstGeom>
          <a:solidFill>
            <a:schemeClr val="bg1">
              <a:lumMod val="85000"/>
              <a:alpha val="5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Fai sempre riferimento alla…</a:t>
            </a:r>
            <a:endParaRPr lang="it-IT" sz="2400" i="1" dirty="0">
              <a:solidFill>
                <a:srgbClr val="000000"/>
              </a:solidFill>
            </a:endParaRPr>
          </a:p>
        </p:txBody>
      </p:sp>
      <p:sp>
        <p:nvSpPr>
          <p:cNvPr id="2" name="CasellaDiTesto 1"/>
          <p:cNvSpPr txBox="1"/>
          <p:nvPr/>
        </p:nvSpPr>
        <p:spPr>
          <a:xfrm rot="2072384">
            <a:off x="5554166" y="2899405"/>
            <a:ext cx="590225" cy="1107996"/>
          </a:xfrm>
          <a:prstGeom prst="rect">
            <a:avLst/>
          </a:prstGeom>
          <a:noFill/>
        </p:spPr>
        <p:txBody>
          <a:bodyPr wrap="none" rtlCol="0">
            <a:spAutoFit/>
          </a:bodyPr>
          <a:lstStyle/>
          <a:p>
            <a:r>
              <a:rPr lang="it-IT" sz="6600" dirty="0" smtClean="0">
                <a:solidFill>
                  <a:schemeClr val="tx1"/>
                </a:solidFill>
              </a:rPr>
              <a:t>-</a:t>
            </a:r>
            <a:endParaRPr lang="it-IT" sz="6600" dirty="0">
              <a:solidFill>
                <a:schemeClr val="tx1"/>
              </a:solidFill>
            </a:endParaRPr>
          </a:p>
        </p:txBody>
      </p:sp>
    </p:spTree>
    <p:extLst>
      <p:ext uri="{BB962C8B-B14F-4D97-AF65-F5344CB8AC3E}">
        <p14:creationId xmlns:p14="http://schemas.microsoft.com/office/powerpoint/2010/main" val="2225830540"/>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21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92088"/>
            <a:ext cx="9117489" cy="6093296"/>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bwMode="auto">
          <a:xfrm>
            <a:off x="3779911" y="4797152"/>
            <a:ext cx="5364087" cy="1368152"/>
          </a:xfrm>
          <a:prstGeom prst="rect">
            <a:avLst/>
          </a:prstGeom>
          <a:solidFill>
            <a:schemeClr val="bg1">
              <a:lumMod val="85000"/>
              <a:alpha val="5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 di ricerca</a:t>
            </a:r>
            <a:endParaRPr lang="it-IT" sz="2400" i="1" dirty="0">
              <a:solidFill>
                <a:srgbClr val="000000"/>
              </a:solidFill>
            </a:endParaRPr>
          </a:p>
        </p:txBody>
      </p:sp>
    </p:spTree>
    <p:extLst>
      <p:ext uri="{BB962C8B-B14F-4D97-AF65-F5344CB8AC3E}">
        <p14:creationId xmlns:p14="http://schemas.microsoft.com/office/powerpoint/2010/main" val="3810621793"/>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mikeldunham.com/.a/6a00d8341df99053ef01348697abb8970c-800wi"/>
          <p:cNvPicPr>
            <a:picLocks noChangeAspect="1" noChangeArrowheads="1"/>
          </p:cNvPicPr>
          <p:nvPr/>
        </p:nvPicPr>
        <p:blipFill rotWithShape="1">
          <a:blip r:embed="rId2">
            <a:extLst>
              <a:ext uri="{28A0092B-C50C-407E-A947-70E740481C1C}">
                <a14:useLocalDpi xmlns:a14="http://schemas.microsoft.com/office/drawing/2010/main" val="0"/>
              </a:ext>
            </a:extLst>
          </a:blip>
          <a:srcRect l="1652" t="3362" r="5089" b="3791"/>
          <a:stretch/>
        </p:blipFill>
        <p:spPr bwMode="auto">
          <a:xfrm>
            <a:off x="0" y="15901"/>
            <a:ext cx="9192961" cy="6843986"/>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bwMode="auto">
          <a:xfrm>
            <a:off x="3816425" y="4797152"/>
            <a:ext cx="5364087" cy="1368152"/>
          </a:xfrm>
          <a:prstGeom prst="rect">
            <a:avLst/>
          </a:prstGeom>
          <a:solidFill>
            <a:schemeClr val="bg1">
              <a:lumMod val="85000"/>
              <a:alpha val="5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Separa l’oggetto dagli obiettivi</a:t>
            </a:r>
            <a:endParaRPr lang="it-IT" sz="2400" i="1" dirty="0">
              <a:solidFill>
                <a:srgbClr val="000000"/>
              </a:solidFill>
            </a:endParaRPr>
          </a:p>
        </p:txBody>
      </p:sp>
    </p:spTree>
    <p:extLst>
      <p:ext uri="{BB962C8B-B14F-4D97-AF65-F5344CB8AC3E}">
        <p14:creationId xmlns:p14="http://schemas.microsoft.com/office/powerpoint/2010/main" val="2872580764"/>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Rettangolo 3"/>
          <p:cNvSpPr/>
          <p:nvPr/>
        </p:nvSpPr>
        <p:spPr>
          <a:xfrm>
            <a:off x="467544" y="-27384"/>
            <a:ext cx="8280920" cy="6796476"/>
          </a:xfrm>
          <a:prstGeom prst="rect">
            <a:avLst/>
          </a:prstGeom>
        </p:spPr>
        <p:txBody>
          <a:bodyPr wrap="square">
            <a:spAutoFit/>
          </a:bodyPr>
          <a:lstStyle/>
          <a:p>
            <a:pPr indent="270510"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L’analisi di bilancio si configura, a sua volta, come un processo articolato in fasi, basato sull’impiego di specifici strumenti.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E’ sulle fasi e gli strumenti dell’analisi di bilancio che si concentra l’attenzione del Corso</a:t>
            </a:r>
            <a:r>
              <a:rPr lang="it-IT" sz="2000" dirty="0">
                <a:latin typeface="Calibri" panose="020F0502020204030204" pitchFamily="34" charset="0"/>
                <a:ea typeface="Calibri" panose="020F0502020204030204" pitchFamily="34" charset="0"/>
                <a:cs typeface="Times New Roman" panose="02020603050405020304" pitchFamily="18" charset="0"/>
              </a:rPr>
              <a:t>. Gli argomenti trattati sono suddivisi in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tre parti </a:t>
            </a:r>
            <a:r>
              <a:rPr lang="it-IT" sz="2000" dirty="0">
                <a:latin typeface="Calibri" panose="020F0502020204030204" pitchFamily="34" charset="0"/>
                <a:ea typeface="Calibri" panose="020F0502020204030204" pitchFamily="34" charset="0"/>
                <a:cs typeface="Times New Roman" panose="02020603050405020304" pitchFamily="18" charset="0"/>
              </a:rPr>
              <a:t>principali:</a:t>
            </a:r>
          </a:p>
          <a:p>
            <a:pPr marL="342900" lvl="0"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la </a:t>
            </a:r>
            <a:r>
              <a:rPr lang="it-IT" sz="2000" dirty="0">
                <a:solidFill>
                  <a:srgbClr val="336699"/>
                </a:solidFill>
                <a:latin typeface="Calibri" panose="020F0502020204030204" pitchFamily="34" charset="0"/>
                <a:ea typeface="Times New Roman" panose="02020603050405020304" pitchFamily="18" charset="0"/>
                <a:cs typeface="Times New Roman" panose="02020603050405020304" pitchFamily="18" charset="0"/>
              </a:rPr>
              <a:t>riclassificazione dei bilanci</a:t>
            </a: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 I valori contabili contenuti nei bilanci ufficiali di esercizio vengono opportunamente organizzati in relazione alle aree di gestione oggetto di esame. L’attenzione si concentra, dunque, sulle logiche e i modelli secondo i quali compiere tale operazione preliminare;</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la redazione del </a:t>
            </a:r>
            <a:r>
              <a:rPr lang="it-IT" sz="2000" dirty="0">
                <a:solidFill>
                  <a:srgbClr val="336699"/>
                </a:solidFill>
                <a:latin typeface="Calibri" panose="020F0502020204030204" pitchFamily="34" charset="0"/>
                <a:ea typeface="Times New Roman" panose="02020603050405020304" pitchFamily="18" charset="0"/>
                <a:cs typeface="Times New Roman" panose="02020603050405020304" pitchFamily="18" charset="0"/>
              </a:rPr>
              <a:t>rendiconto finanziario </a:t>
            </a: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attraverso il quale si ricostruiscono i flussi monetari della gestione, attualizzando i quali è possibile ottenere una stima del valore fondamentale;</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gli </a:t>
            </a:r>
            <a:r>
              <a:rPr lang="it-IT" sz="2000" dirty="0">
                <a:solidFill>
                  <a:srgbClr val="336699"/>
                </a:solidFill>
                <a:latin typeface="Calibri" panose="020F0502020204030204" pitchFamily="34" charset="0"/>
                <a:ea typeface="Times New Roman" panose="02020603050405020304" pitchFamily="18" charset="0"/>
                <a:cs typeface="Times New Roman" panose="02020603050405020304" pitchFamily="18" charset="0"/>
              </a:rPr>
              <a:t>indicatori di bilancio</a:t>
            </a: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 Le grandezze ottenute attraverso la riclassificazione devono essere investigate, così da far emergere compiutamente le condizioni economiche e finanziarie dell’azienda sottoposta ad analisi. A questo fine occorre costruire un complesso di indicatori che consenta di cogliere i fattori e le condizioni che concorrono a determinare i flussi monetari prodotti dall’impresa e i livelli di rischio che gravano su di essi</a:t>
            </a:r>
            <a:r>
              <a:rPr lang="it-IT" sz="2000" dirty="0" smtClean="0">
                <a:solidFill>
                  <a:srgbClr val="2F2B20"/>
                </a:solidFill>
                <a:latin typeface="Calibri" panose="020F0502020204030204" pitchFamily="34" charset="0"/>
                <a:ea typeface="Times New Roman" panose="02020603050405020304" pitchFamily="18" charset="0"/>
                <a:cs typeface="Times New Roman" panose="02020603050405020304" pitchFamily="18" charset="0"/>
              </a:rPr>
              <a:t>.</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966456"/>
      </p:ext>
    </p:extLst>
  </p:cSld>
  <p:clrMapOvr>
    <a:masterClrMapping/>
  </p:clrMapOvr>
  <p:transition spd="med">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fld id="{45B9EA39-FCCA-4E48-8FA4-2B34E99B68E2}" type="slidenum">
              <a:rPr lang="it-IT" smtClean="0"/>
              <a:pPr>
                <a:defRPr/>
              </a:pPr>
              <a:t>7</a:t>
            </a:fld>
            <a:endParaRPr lang="it-IT"/>
          </a:p>
        </p:txBody>
      </p:sp>
      <p:pic>
        <p:nvPicPr>
          <p:cNvPr id="4" name="Immagine 3"/>
          <p:cNvPicPr>
            <a:picLocks noChangeAspect="1"/>
          </p:cNvPicPr>
          <p:nvPr/>
        </p:nvPicPr>
        <p:blipFill rotWithShape="1">
          <a:blip r:embed="rId2">
            <a:extLst>
              <a:ext uri="{28A0092B-C50C-407E-A947-70E740481C1C}">
                <a14:useLocalDpi xmlns:a14="http://schemas.microsoft.com/office/drawing/2010/main" val="0"/>
              </a:ext>
            </a:extLst>
          </a:blip>
          <a:srcRect l="8130" r="22099"/>
          <a:stretch/>
        </p:blipFill>
        <p:spPr>
          <a:xfrm>
            <a:off x="-52891" y="-27383"/>
            <a:ext cx="9252894" cy="6885384"/>
          </a:xfrm>
          <a:prstGeom prst="rect">
            <a:avLst/>
          </a:prstGeom>
        </p:spPr>
      </p:pic>
      <p:sp>
        <p:nvSpPr>
          <p:cNvPr id="5" name="Rettangolo 4"/>
          <p:cNvSpPr/>
          <p:nvPr/>
        </p:nvSpPr>
        <p:spPr bwMode="auto">
          <a:xfrm>
            <a:off x="1891944" y="836712"/>
            <a:ext cx="7316768" cy="1440000"/>
          </a:xfrm>
          <a:prstGeom prst="rect">
            <a:avLst/>
          </a:prstGeom>
          <a:solidFill>
            <a:schemeClr val="bg1">
              <a:lumMod val="95000"/>
              <a:alpha val="45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r>
              <a:rPr lang="it-IT" sz="2100" dirty="0" smtClean="0">
                <a:solidFill>
                  <a:srgbClr val="000000"/>
                </a:solidFill>
              </a:rPr>
              <a:t>Che concezione abbiamo dello studente?</a:t>
            </a:r>
            <a:endParaRPr lang="it-IT" dirty="0">
              <a:solidFill>
                <a:srgbClr val="000000"/>
              </a:solidFill>
            </a:endParaRPr>
          </a:p>
        </p:txBody>
      </p:sp>
      <p:sp>
        <p:nvSpPr>
          <p:cNvPr id="6" name="Rettangolo 5"/>
          <p:cNvSpPr/>
          <p:nvPr/>
        </p:nvSpPr>
        <p:spPr bwMode="auto">
          <a:xfrm>
            <a:off x="-52891" y="4509120"/>
            <a:ext cx="7316768" cy="1440000"/>
          </a:xfrm>
          <a:prstGeom prst="rect">
            <a:avLst/>
          </a:prstGeom>
          <a:solidFill>
            <a:schemeClr val="bg1">
              <a:lumMod val="95000"/>
              <a:alpha val="45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r>
              <a:rPr lang="it-IT" sz="2100" dirty="0" smtClean="0">
                <a:solidFill>
                  <a:srgbClr val="000000"/>
                </a:solidFill>
              </a:rPr>
              <a:t>Che apprendimento vogliamo realizzare?</a:t>
            </a:r>
            <a:endParaRPr lang="it-IT" dirty="0">
              <a:solidFill>
                <a:srgbClr val="000000"/>
              </a:solidFill>
            </a:endParaRPr>
          </a:p>
        </p:txBody>
      </p:sp>
    </p:spTree>
    <p:extLst>
      <p:ext uri="{BB962C8B-B14F-4D97-AF65-F5344CB8AC3E}">
        <p14:creationId xmlns:p14="http://schemas.microsoft.com/office/powerpoint/2010/main" val="1091339315"/>
      </p:ext>
    </p:extLst>
  </p:cSld>
  <p:clrMapOvr>
    <a:masterClrMapping/>
  </p:clrMapOvr>
  <p:transition spd="med">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Rettangolo 3"/>
          <p:cNvSpPr/>
          <p:nvPr/>
        </p:nvSpPr>
        <p:spPr>
          <a:xfrm>
            <a:off x="539552" y="1556792"/>
            <a:ext cx="8280920" cy="4139595"/>
          </a:xfrm>
          <a:prstGeom prst="rect">
            <a:avLst/>
          </a:prstGeom>
        </p:spPr>
        <p:txBody>
          <a:bodyPr wrap="square">
            <a:spAutoFit/>
          </a:bodyPr>
          <a:lstStyle/>
          <a:p>
            <a:pPr indent="270510" algn="just">
              <a:lnSpc>
                <a:spcPct val="115000"/>
              </a:lnSpc>
              <a:spcAft>
                <a:spcPts val="0"/>
              </a:spcAft>
            </a:pPr>
            <a:r>
              <a:rPr lang="it-IT" sz="2000" dirty="0" smtClean="0">
                <a:solidFill>
                  <a:srgbClr val="2F2B20"/>
                </a:solidFill>
                <a:latin typeface="Calibri" panose="020F0502020204030204" pitchFamily="34" charset="0"/>
                <a:ea typeface="Calibri" panose="020F0502020204030204" pitchFamily="34" charset="0"/>
                <a:cs typeface="Times New Roman" panose="02020603050405020304" pitchFamily="18" charset="0"/>
              </a:rPr>
              <a:t>L’</a:t>
            </a:r>
            <a:r>
              <a:rPr lang="it-IT" sz="2000" dirty="0" smtClean="0">
                <a:solidFill>
                  <a:srgbClr val="336699"/>
                </a:solidFill>
                <a:latin typeface="Calibri" panose="020F0502020204030204" pitchFamily="34" charset="0"/>
                <a:ea typeface="Calibri" panose="020F0502020204030204" pitchFamily="34" charset="0"/>
                <a:cs typeface="Times New Roman" panose="02020603050405020304" pitchFamily="18" charset="0"/>
              </a:rPr>
              <a:t>obiettivo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didattico</a:t>
            </a: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 perseguito è duplice:</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collocare l’analisi di bilancio in un quadro più ampio, finalizzato a determinare il valore economico di un’impresa;</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indent="-342900" algn="just">
              <a:lnSpc>
                <a:spcPct val="115000"/>
              </a:lnSpc>
              <a:spcAft>
                <a:spcPts val="0"/>
              </a:spcAft>
              <a:buFont typeface="Times New Roman" panose="02020603050405020304" pitchFamily="18" charset="0"/>
              <a:buChar char="•"/>
            </a:pPr>
            <a:r>
              <a:rPr lang="it-IT" sz="2000" dirty="0">
                <a:solidFill>
                  <a:srgbClr val="2F2B20"/>
                </a:solidFill>
                <a:latin typeface="Calibri" panose="020F0502020204030204" pitchFamily="34" charset="0"/>
                <a:ea typeface="Times New Roman" panose="02020603050405020304" pitchFamily="18" charset="0"/>
                <a:cs typeface="Times New Roman" panose="02020603050405020304" pitchFamily="18" charset="0"/>
              </a:rPr>
              <a:t>imparare a: </a:t>
            </a:r>
            <a:endPar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raccogliere le informazioni necessarie per l’analisi di bilancio;</a:t>
            </a:r>
            <a:endParaRPr lang="it-IT" sz="2000" dirty="0">
              <a:solidFill>
                <a:srgbClr val="4C4635"/>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15000"/>
              </a:lnSpc>
              <a:spcAft>
                <a:spcPts val="0"/>
              </a:spcAft>
              <a:buFont typeface="Calibri" panose="020F0502020204030204" pitchFamily="34" charset="0"/>
              <a:buChar char="–"/>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utilizzare gli strumenti tecnico-contabili per condurre l’analisi;</a:t>
            </a:r>
            <a:endParaRPr lang="it-IT" sz="2000" dirty="0">
              <a:solidFill>
                <a:srgbClr val="4C4635"/>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15000"/>
              </a:lnSpc>
              <a:spcAft>
                <a:spcPts val="1200"/>
              </a:spcAft>
              <a:buFont typeface="Calibri" panose="020F0502020204030204" pitchFamily="34" charset="0"/>
              <a:buChar char="–"/>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comprendere limiti e difficoltà del lavoro di analisi.</a:t>
            </a:r>
            <a:endParaRPr lang="it-IT" sz="2000" dirty="0">
              <a:solidFill>
                <a:srgbClr val="4C4635"/>
              </a:solidFill>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0"/>
              </a:spcAft>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Tutti gli strumenti tecnico-contabili e le fonti informative proposte muovono dalla prospettiva dell’analista esterno. Essi, tuttavia, possono trovare agevole applicazione anche nell’ambito dei sistemi interni di controllo di gestione.</a:t>
            </a:r>
            <a:endParaRPr lang="it-IT"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0127194"/>
      </p:ext>
    </p:extLst>
  </p:cSld>
  <p:clrMapOvr>
    <a:masterClrMapping/>
  </p:clrMapOvr>
  <p:transition spd="med">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gui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78" y="0"/>
            <a:ext cx="9168578" cy="6885384"/>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8244408" y="188640"/>
            <a:ext cx="676788"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2</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485553250"/>
      </p:ext>
    </p:extLst>
  </p:cSld>
  <p:clrMapOvr>
    <a:masterClrMapping/>
  </p:clrMapOvr>
  <p:transition spd="med">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ttangolo 1"/>
          <p:cNvSpPr/>
          <p:nvPr/>
        </p:nvSpPr>
        <p:spPr>
          <a:xfrm>
            <a:off x="8100392" y="44624"/>
            <a:ext cx="1019831"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2</a:t>
            </a:r>
            <a:r>
              <a:rPr lang="it-IT" sz="36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a</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pic>
        <p:nvPicPr>
          <p:cNvPr id="12290" name="Picture 2" descr="Image result for vietato ingress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2426" y="242973"/>
            <a:ext cx="6451937" cy="6451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1249046"/>
      </p:ext>
    </p:extLst>
  </p:cSld>
  <p:clrMapOvr>
    <a:masterClrMapping/>
  </p:clrMapOvr>
  <p:transition spd="med">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ttangolo 1"/>
          <p:cNvSpPr/>
          <p:nvPr/>
        </p:nvSpPr>
        <p:spPr>
          <a:xfrm>
            <a:off x="216024" y="116632"/>
            <a:ext cx="8604448" cy="6694140"/>
          </a:xfrm>
          <a:prstGeom prst="rect">
            <a:avLst/>
          </a:prstGeom>
        </p:spPr>
        <p:txBody>
          <a:bodyPr wrap="square">
            <a:spAutoFit/>
          </a:bodyPr>
          <a:lstStyle/>
          <a:p>
            <a:pPr algn="just">
              <a:lnSpc>
                <a:spcPct val="115000"/>
              </a:lnSpc>
              <a:spcAft>
                <a:spcPts val="0"/>
              </a:spcAft>
            </a:pP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2. LA PREPARAZIONE DI INGRESSO</a:t>
            </a:r>
            <a:endParaRPr lang="it-IT"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Il Corso si colloca idealmente </a:t>
            </a:r>
            <a:r>
              <a:rPr lang="it-IT" sz="2000" i="1" dirty="0">
                <a:latin typeface="Calibri" panose="020F0502020204030204" pitchFamily="34" charset="0"/>
                <a:ea typeface="Calibri" panose="020F0502020204030204" pitchFamily="34" charset="0"/>
                <a:cs typeface="Times New Roman" panose="02020603050405020304" pitchFamily="18" charset="0"/>
              </a:rPr>
              <a:t>a valle</a:t>
            </a:r>
            <a:r>
              <a:rPr lang="it-IT" sz="2000" dirty="0">
                <a:latin typeface="Calibri" panose="020F0502020204030204" pitchFamily="34" charset="0"/>
                <a:ea typeface="Calibri" panose="020F0502020204030204" pitchFamily="34" charset="0"/>
                <a:cs typeface="Times New Roman" panose="02020603050405020304" pitchFamily="18" charset="0"/>
              </a:rPr>
              <a:t> di alcuni insegnamenti di area contabile e finanziaria (Contabilità e bilancio, Finanzia aziendale) e </a:t>
            </a:r>
            <a:r>
              <a:rPr lang="it-IT" sz="2000" i="1" dirty="0">
                <a:latin typeface="Calibri" panose="020F0502020204030204" pitchFamily="34" charset="0"/>
                <a:ea typeface="Calibri" panose="020F0502020204030204" pitchFamily="34" charset="0"/>
                <a:cs typeface="Times New Roman" panose="02020603050405020304" pitchFamily="18" charset="0"/>
              </a:rPr>
              <a:t>a monte </a:t>
            </a:r>
            <a:r>
              <a:rPr lang="it-IT" sz="2000" dirty="0">
                <a:latin typeface="Calibri" panose="020F0502020204030204" pitchFamily="34" charset="0"/>
                <a:ea typeface="Calibri" panose="020F0502020204030204" pitchFamily="34" charset="0"/>
                <a:cs typeface="Times New Roman" panose="02020603050405020304" pitchFamily="18" charset="0"/>
              </a:rPr>
              <a:t>di altri (Valutazioni d’azienda, Strategia e valore d’impresa), sempre riferibili all’ambito economico-aziendale.</a:t>
            </a:r>
            <a:endParaRPr lang="it-IT"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In ogni caso, la preparazione indispensabile per frequentare con profitto il Corso presuppone buone conoscenze di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contabilità</a:t>
            </a:r>
            <a:r>
              <a:rPr lang="it-IT" sz="2000" dirty="0">
                <a:solidFill>
                  <a:srgbClr val="4D4D4D"/>
                </a:solidFill>
                <a:latin typeface="Calibri" panose="020F0502020204030204" pitchFamily="34" charset="0"/>
                <a:ea typeface="Calibri" panose="020F0502020204030204" pitchFamily="34" charset="0"/>
                <a:cs typeface="Times New Roman" panose="02020603050405020304" pitchFamily="18" charset="0"/>
              </a:rPr>
              <a:t>, </a:t>
            </a:r>
            <a:r>
              <a:rPr lang="it-IT" sz="2000" dirty="0">
                <a:latin typeface="Calibri" panose="020F0502020204030204" pitchFamily="34" charset="0"/>
                <a:ea typeface="Calibri" panose="020F0502020204030204" pitchFamily="34" charset="0"/>
                <a:cs typeface="Times New Roman" panose="02020603050405020304" pitchFamily="18" charset="0"/>
              </a:rPr>
              <a:t>con riferimento a: </a:t>
            </a:r>
            <a:endParaRPr lang="it-IT"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Times New Roman" panose="02020603050405020304" pitchFamily="18"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la struttura dei documenti che formano il bilancio;</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spcAft>
                <a:spcPts val="600"/>
              </a:spcAft>
              <a:buFont typeface="Times New Roman" panose="02020603050405020304" pitchFamily="18" charset="0"/>
              <a:buChar char="•"/>
            </a:pPr>
            <a:r>
              <a:rPr lang="it-IT" sz="2000" dirty="0">
                <a:solidFill>
                  <a:srgbClr val="4C4635"/>
                </a:solidFill>
                <a:latin typeface="Calibri" panose="020F0502020204030204" pitchFamily="34" charset="0"/>
                <a:ea typeface="Times New Roman" panose="02020603050405020304" pitchFamily="18" charset="0"/>
                <a:cs typeface="Times New Roman" panose="02020603050405020304" pitchFamily="18" charset="0"/>
              </a:rPr>
              <a:t>i criteri di valutazione delle principali poste in essi contenute.</a:t>
            </a:r>
            <a:endParaRPr lang="it-IT" dirty="0">
              <a:solidFill>
                <a:srgbClr val="4C4635"/>
              </a:solidFill>
              <a:latin typeface="Calibri" panose="020F0502020204030204" pitchFamily="34" charset="0"/>
              <a:ea typeface="Times New Roman" panose="02020603050405020304" pitchFamily="18" charset="0"/>
              <a:cs typeface="Times New Roman" panose="02020603050405020304" pitchFamily="18" charset="0"/>
            </a:endParaRPr>
          </a:p>
          <a:p>
            <a:pPr indent="270510" algn="just">
              <a:lnSpc>
                <a:spcPct val="115000"/>
              </a:lnSpc>
              <a:spcAft>
                <a:spcPts val="600"/>
              </a:spcAft>
            </a:pPr>
            <a:r>
              <a:rPr lang="it-IT" sz="2000" dirty="0">
                <a:latin typeface="Calibri" panose="020F0502020204030204" pitchFamily="34" charset="0"/>
                <a:ea typeface="Calibri" panose="020F0502020204030204" pitchFamily="34" charset="0"/>
                <a:cs typeface="Times New Roman" panose="02020603050405020304" pitchFamily="18" charset="0"/>
              </a:rPr>
              <a:t>È preferibile conoscere, almeno nelle loro linee generali, i </a:t>
            </a:r>
            <a:r>
              <a:rPr lang="it-IT" sz="2000" i="1" dirty="0">
                <a:latin typeface="Calibri" panose="020F0502020204030204" pitchFamily="34" charset="0"/>
                <a:ea typeface="Calibri" panose="020F0502020204030204" pitchFamily="34" charset="0"/>
                <a:cs typeface="Times New Roman" panose="02020603050405020304" pitchFamily="18" charset="0"/>
              </a:rPr>
              <a:t>principi contabili internazionali</a:t>
            </a:r>
            <a:r>
              <a:rPr lang="it-IT" sz="2000" dirty="0">
                <a:latin typeface="Calibri" panose="020F0502020204030204" pitchFamily="34" charset="0"/>
                <a:ea typeface="Calibri" panose="020F0502020204030204" pitchFamily="34" charset="0"/>
                <a:cs typeface="Times New Roman" panose="02020603050405020304" pitchFamily="18" charset="0"/>
              </a:rPr>
              <a:t> (IAS/IFRS).</a:t>
            </a:r>
            <a:endParaRPr lang="it-IT" dirty="0">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600"/>
              </a:spcAft>
            </a:pPr>
            <a:r>
              <a:rPr lang="it-IT" sz="2000" dirty="0">
                <a:latin typeface="Calibri" panose="020F0502020204030204" pitchFamily="34" charset="0"/>
                <a:ea typeface="Calibri" panose="020F0502020204030204" pitchFamily="34" charset="0"/>
                <a:cs typeface="Times New Roman" panose="02020603050405020304" pitchFamily="18" charset="0"/>
              </a:rPr>
              <a:t>Inoltre, i numerosi calcoli richiesti per analizzare un bilancio sono grandemente facilitati dall’impiego di un</a:t>
            </a:r>
            <a:r>
              <a:rPr lang="it-IT" sz="2000" dirty="0">
                <a:solidFill>
                  <a:srgbClr val="4D4D4D"/>
                </a:solidFill>
                <a:latin typeface="Calibri" panose="020F0502020204030204" pitchFamily="34" charset="0"/>
                <a:ea typeface="Calibri" panose="020F0502020204030204" pitchFamily="34" charset="0"/>
                <a:cs typeface="Times New Roman" panose="02020603050405020304" pitchFamily="18" charset="0"/>
              </a:rPr>
              <a:t>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foglio elettronico</a:t>
            </a:r>
            <a:r>
              <a:rPr lang="it-IT" sz="2000" dirty="0">
                <a:solidFill>
                  <a:srgbClr val="4D4D4D"/>
                </a:solidFill>
                <a:latin typeface="Calibri" panose="020F0502020204030204" pitchFamily="34" charset="0"/>
                <a:ea typeface="Calibri" panose="020F0502020204030204" pitchFamily="34" charset="0"/>
                <a:cs typeface="Times New Roman" panose="02020603050405020304" pitchFamily="18" charset="0"/>
              </a:rPr>
              <a:t>. </a:t>
            </a:r>
            <a:r>
              <a:rPr lang="it-IT" sz="2000" dirty="0">
                <a:latin typeface="Calibri" panose="020F0502020204030204" pitchFamily="34" charset="0"/>
                <a:ea typeface="Calibri" panose="020F0502020204030204" pitchFamily="34" charset="0"/>
                <a:cs typeface="Times New Roman" panose="02020603050405020304" pitchFamily="18" charset="0"/>
              </a:rPr>
              <a:t>A questo fine, è opportuno possedere una conoscenza di base di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Excel</a:t>
            </a:r>
            <a:r>
              <a:rPr lang="it-IT" sz="2000" dirty="0">
                <a:solidFill>
                  <a:srgbClr val="4D4D4D"/>
                </a:solidFill>
                <a:latin typeface="Calibri" panose="020F0502020204030204" pitchFamily="34" charset="0"/>
                <a:ea typeface="Calibri" panose="020F0502020204030204" pitchFamily="34" charset="0"/>
                <a:cs typeface="Times New Roman" panose="02020603050405020304" pitchFamily="18" charset="0"/>
              </a:rPr>
              <a:t>. </a:t>
            </a:r>
            <a:r>
              <a:rPr lang="it-IT" sz="2000" dirty="0">
                <a:latin typeface="Calibri" panose="020F0502020204030204" pitchFamily="34" charset="0"/>
                <a:ea typeface="Calibri" panose="020F0502020204030204" pitchFamily="34" charset="0"/>
                <a:cs typeface="Times New Roman" panose="02020603050405020304" pitchFamily="18" charset="0"/>
              </a:rPr>
              <a:t>Al termine del Corso, lo studente avrà appreso l’impiego di uno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specifico </a:t>
            </a:r>
            <a:r>
              <a:rPr lang="it-IT" sz="2000" i="1" dirty="0">
                <a:solidFill>
                  <a:srgbClr val="336699"/>
                </a:solidFill>
                <a:latin typeface="Calibri" panose="020F0502020204030204" pitchFamily="34" charset="0"/>
                <a:ea typeface="Calibri" panose="020F0502020204030204" pitchFamily="34" charset="0"/>
                <a:cs typeface="Times New Roman" panose="02020603050405020304" pitchFamily="18" charset="0"/>
              </a:rPr>
              <a:t>software</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 per l’analisi di bilancio</a:t>
            </a:r>
            <a:r>
              <a:rPr lang="it-IT" sz="2000" dirty="0">
                <a:latin typeface="Calibri" panose="020F0502020204030204" pitchFamily="34" charset="0"/>
                <a:ea typeface="Calibri" panose="020F0502020204030204" pitchFamily="34" charset="0"/>
                <a:cs typeface="Times New Roman" panose="02020603050405020304" pitchFamily="18" charset="0"/>
              </a:rPr>
              <a:t>, che verrà impiegato anche per lo svolgimento della prova di esame.</a:t>
            </a:r>
            <a:endParaRPr lang="it-IT" dirty="0">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600"/>
              </a:spcAft>
            </a:pPr>
            <a:r>
              <a:rPr lang="it-IT" sz="2000" dirty="0">
                <a:latin typeface="Calibri" panose="020F0502020204030204" pitchFamily="34" charset="0"/>
                <a:ea typeface="Calibri" panose="020F0502020204030204" pitchFamily="34" charset="0"/>
                <a:cs typeface="Times New Roman" panose="02020603050405020304" pitchFamily="18" charset="0"/>
              </a:rPr>
              <a:t>Per verificare la propria preparazione d’ingresso, si consiglia di utilizzare l’</a:t>
            </a:r>
            <a:r>
              <a:rPr lang="it-IT" sz="2000" dirty="0" err="1">
                <a:solidFill>
                  <a:srgbClr val="336699"/>
                </a:solidFill>
                <a:latin typeface="Calibri" panose="020F0502020204030204" pitchFamily="34" charset="0"/>
                <a:ea typeface="Calibri" panose="020F0502020204030204" pitchFamily="34" charset="0"/>
                <a:cs typeface="Times New Roman" panose="02020603050405020304" pitchFamily="18" charset="0"/>
              </a:rPr>
              <a:t>autovalutativo</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 </a:t>
            </a:r>
            <a:r>
              <a:rPr lang="it-IT" sz="2000" dirty="0">
                <a:latin typeface="Calibri" panose="020F0502020204030204" pitchFamily="34" charset="0"/>
                <a:ea typeface="Calibri" panose="020F0502020204030204" pitchFamily="34" charset="0"/>
                <a:cs typeface="Calibri" panose="020F0502020204030204" pitchFamily="34" charset="0"/>
              </a:rPr>
              <a:t>«</a:t>
            </a:r>
            <a:r>
              <a:rPr lang="it-IT" sz="2000" dirty="0">
                <a:latin typeface="Calibri" panose="020F0502020204030204" pitchFamily="34" charset="0"/>
                <a:ea typeface="Calibri" panose="020F0502020204030204" pitchFamily="34" charset="0"/>
                <a:cs typeface="Times New Roman" panose="02020603050405020304" pitchFamily="18" charset="0"/>
              </a:rPr>
              <a:t>Misura quello che sai</a:t>
            </a:r>
            <a:r>
              <a:rPr lang="it-IT" sz="2000" dirty="0">
                <a:latin typeface="Calibri" panose="020F0502020204030204" pitchFamily="34" charset="0"/>
                <a:ea typeface="Calibri" panose="020F0502020204030204" pitchFamily="34" charset="0"/>
                <a:cs typeface="Calibri" panose="020F0502020204030204" pitchFamily="34" charset="0"/>
              </a:rPr>
              <a:t>»</a:t>
            </a:r>
            <a:r>
              <a:rPr lang="it-IT" sz="2000" dirty="0">
                <a:latin typeface="Calibri" panose="020F0502020204030204" pitchFamily="34" charset="0"/>
                <a:ea typeface="Calibri" panose="020F0502020204030204" pitchFamily="34" charset="0"/>
                <a:cs typeface="Times New Roman" panose="02020603050405020304" pitchFamily="18" charset="0"/>
              </a:rPr>
              <a:t>, scaricabile dal sito del Corso.</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71219957"/>
      </p:ext>
    </p:extLst>
  </p:cSld>
  <p:clrMapOvr>
    <a:masterClrMapping/>
  </p:clrMapOvr>
  <p:transition spd="med">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Image result for autovalutazio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07"/>
            <a:ext cx="9144000" cy="6860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0018914"/>
      </p:ext>
    </p:extLst>
  </p:cSld>
  <p:clrMapOvr>
    <a:masterClrMapping/>
  </p:clrMapOvr>
  <p:transition spd="med">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8" name="Picture 2" descr="Risultati immagini per consapevolezz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2" y="0"/>
            <a:ext cx="9165332" cy="6885384"/>
          </a:xfrm>
          <a:prstGeom prst="rect">
            <a:avLst/>
          </a:prstGeom>
          <a:solidFill>
            <a:schemeClr val="tx1"/>
          </a:solidFill>
        </p:spPr>
      </p:pic>
    </p:spTree>
    <p:extLst>
      <p:ext uri="{BB962C8B-B14F-4D97-AF65-F5344CB8AC3E}">
        <p14:creationId xmlns:p14="http://schemas.microsoft.com/office/powerpoint/2010/main" val="3544693380"/>
      </p:ext>
    </p:extLst>
  </p:cSld>
  <p:clrMapOvr>
    <a:masterClrMapping/>
  </p:clrMapOvr>
  <p:transition spd="med">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C91D1D"/>
        </a:solidFill>
        <a:effectLst/>
      </p:bgPr>
    </p:bg>
    <p:spTree>
      <p:nvGrpSpPr>
        <p:cNvPr id="1" name=""/>
        <p:cNvGrpSpPr/>
        <p:nvPr/>
      </p:nvGrpSpPr>
      <p:grpSpPr>
        <a:xfrm>
          <a:off x="0" y="0"/>
          <a:ext cx="0" cy="0"/>
          <a:chOff x="0" y="0"/>
          <a:chExt cx="0" cy="0"/>
        </a:xfrm>
      </p:grpSpPr>
      <p:pic>
        <p:nvPicPr>
          <p:cNvPr id="12290" name="Picture 2" descr="Risultati immagini per metod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0"/>
            <a:ext cx="5731193" cy="687324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8110812" y="44624"/>
            <a:ext cx="998991"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2</a:t>
            </a:r>
            <a:r>
              <a:rPr lang="it-IT" sz="3600" dirty="0">
                <a:ln w="12700">
                  <a:solidFill>
                    <a:schemeClr val="accent1"/>
                  </a:solidFill>
                  <a:prstDash val="solid"/>
                </a:ln>
                <a:solidFill>
                  <a:schemeClr val="bg1"/>
                </a:solidFill>
                <a:effectLst>
                  <a:outerShdw blurRad="50800" dist="38100" dir="2700000" algn="tl" rotWithShape="0">
                    <a:prstClr val="black">
                      <a:alpha val="40000"/>
                    </a:prstClr>
                  </a:outerShdw>
                </a:effectLst>
              </a:rPr>
              <a:t>b</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2605033967"/>
      </p:ext>
    </p:extLst>
  </p:cSld>
  <p:clrMapOvr>
    <a:masterClrMapping/>
  </p:clrMapOvr>
  <p:transition spd="med">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ttangolo 1"/>
          <p:cNvSpPr/>
          <p:nvPr/>
        </p:nvSpPr>
        <p:spPr>
          <a:xfrm>
            <a:off x="431540" y="836712"/>
            <a:ext cx="8280920" cy="5170646"/>
          </a:xfrm>
          <a:prstGeom prst="rect">
            <a:avLst/>
          </a:prstGeom>
        </p:spPr>
        <p:txBody>
          <a:bodyPr wrap="square">
            <a:spAutoFit/>
          </a:bodyPr>
          <a:lstStyle/>
          <a:p>
            <a:pPr algn="just">
              <a:lnSpc>
                <a:spcPct val="115000"/>
              </a:lnSpc>
              <a:spcAft>
                <a:spcPts val="0"/>
              </a:spcAft>
            </a:pP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3. IL METODO DI LAVORO</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200"/>
              </a:spcAft>
            </a:pPr>
            <a:r>
              <a:rPr lang="it-IT" sz="2000" dirty="0">
                <a:latin typeface="Calibri" panose="020F0502020204030204" pitchFamily="34" charset="0"/>
                <a:ea typeface="Calibri" panose="020F0502020204030204" pitchFamily="34" charset="0"/>
                <a:cs typeface="Times New Roman" panose="02020603050405020304" pitchFamily="18" charset="0"/>
              </a:rPr>
              <a:t>Gli argomenti del Corso sono affrontati alla luce di teorie e tecniche ampiamente condivise a livello internazionale. </a:t>
            </a:r>
          </a:p>
          <a:p>
            <a:pPr indent="270510" algn="just">
              <a:lnSpc>
                <a:spcPct val="115000"/>
              </a:lnSpc>
              <a:spcAft>
                <a:spcPts val="1200"/>
              </a:spcAft>
            </a:pPr>
            <a:r>
              <a:rPr lang="it-IT" sz="2000" dirty="0">
                <a:latin typeface="Calibri" panose="020F0502020204030204" pitchFamily="34" charset="0"/>
                <a:ea typeface="Calibri" panose="020F0502020204030204" pitchFamily="34" charset="0"/>
                <a:cs typeface="Times New Roman" panose="02020603050405020304" pitchFamily="18" charset="0"/>
              </a:rPr>
              <a:t>L’</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analisi teorica </a:t>
            </a:r>
            <a:r>
              <a:rPr lang="it-IT" sz="2000" dirty="0">
                <a:latin typeface="Calibri" panose="020F0502020204030204" pitchFamily="34" charset="0"/>
                <a:ea typeface="Calibri" panose="020F0502020204030204" pitchFamily="34" charset="0"/>
                <a:cs typeface="Times New Roman" panose="02020603050405020304" pitchFamily="18" charset="0"/>
              </a:rPr>
              <a:t>è condotta cercando sempre di cogliere le implicazioni pratiche degli argomenti trattati, attraverso il costante riferimento alla realtà e a esempi tratti dai mercati finanziari. A questo fine, lo studente è invitato anche alla lettura di articoli tratti da quotidiani economici. </a:t>
            </a:r>
          </a:p>
          <a:p>
            <a:pPr indent="270510"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I concetti teorici sono applicati, ogni settimana, a un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caso aziendale</a:t>
            </a:r>
            <a:r>
              <a:rPr lang="it-IT" sz="2000" dirty="0">
                <a:latin typeface="Calibri" panose="020F0502020204030204" pitchFamily="34" charset="0"/>
                <a:ea typeface="Calibri" panose="020F0502020204030204" pitchFamily="34" charset="0"/>
                <a:cs typeface="Times New Roman" panose="02020603050405020304" pitchFamily="18" charset="0"/>
              </a:rPr>
              <a:t>, allo scopo di comprenderne pienamente il significato, acquisirne padronanza nell’impiego e verificare il raggiungimento degli obiettivi formativi prefissati.</a:t>
            </a:r>
          </a:p>
          <a:p>
            <a:pPr algn="just"/>
            <a:r>
              <a:rPr lang="it-IT" sz="2000" dirty="0">
                <a:latin typeface="Calibri" panose="020F0502020204030204" pitchFamily="34" charset="0"/>
                <a:ea typeface="Calibri" panose="020F0502020204030204" pitchFamily="34" charset="0"/>
                <a:cs typeface="Times New Roman" panose="02020603050405020304" pitchFamily="18" charset="0"/>
              </a:rPr>
              <a:t>In generale, il Corso presuppone una partecipazione attiva dello studente, il quale è chiamato a preparare la sua partecipazione al lavoro d’aula attraverso lo studio preliminare dei principali materiali didattici indicati nel </a:t>
            </a:r>
            <a:r>
              <a:rPr lang="it-IT" sz="2000" i="1" dirty="0" err="1">
                <a:latin typeface="Calibri" panose="020F0502020204030204" pitchFamily="34" charset="0"/>
                <a:ea typeface="Calibri" panose="020F0502020204030204" pitchFamily="34" charset="0"/>
                <a:cs typeface="Times New Roman" panose="02020603050405020304" pitchFamily="18" charset="0"/>
              </a:rPr>
              <a:t>Syllabus</a:t>
            </a:r>
            <a:r>
              <a:rPr lang="it-IT" sz="2000" dirty="0">
                <a:latin typeface="Calibri" panose="020F0502020204030204" pitchFamily="34" charset="0"/>
                <a:ea typeface="Calibri" panose="020F0502020204030204" pitchFamily="34" charset="0"/>
                <a:cs typeface="Times New Roman" panose="02020603050405020304" pitchFamily="18" charset="0"/>
              </a:rPr>
              <a:t>, per ciascun argomento.</a:t>
            </a:r>
            <a:endParaRPr lang="it-IT" sz="2000" dirty="0"/>
          </a:p>
        </p:txBody>
      </p:sp>
    </p:spTree>
    <p:extLst>
      <p:ext uri="{BB962C8B-B14F-4D97-AF65-F5344CB8AC3E}">
        <p14:creationId xmlns:p14="http://schemas.microsoft.com/office/powerpoint/2010/main" val="3833755358"/>
      </p:ext>
    </p:extLst>
  </p:cSld>
  <p:clrMapOvr>
    <a:masterClrMapping/>
  </p:clrMapOvr>
  <p:transition spd="med">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Rettangolo 2"/>
          <p:cNvSpPr/>
          <p:nvPr/>
        </p:nvSpPr>
        <p:spPr>
          <a:xfrm>
            <a:off x="683568" y="1484784"/>
            <a:ext cx="7776864" cy="4318875"/>
          </a:xfrm>
          <a:prstGeom prst="rect">
            <a:avLst/>
          </a:prstGeom>
        </p:spPr>
        <p:txBody>
          <a:bodyPr wrap="square">
            <a:spAutoFit/>
          </a:bodyPr>
          <a:lstStyle/>
          <a:p>
            <a:pPr indent="270510" algn="just">
              <a:lnSpc>
                <a:spcPct val="115000"/>
              </a:lnSpc>
              <a:spcAft>
                <a:spcPts val="0"/>
              </a:spcAft>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Gli studenti, singolarmente od organizzati nei gruppi in precedenza richiamati, dovranno preparare i temi affrontati in ogni esercitazione, seguendo le indicazioni che riceveranno settimanalmente mediante la newsletter del Corso. </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0"/>
              </a:spcAft>
            </a:pPr>
            <a:r>
              <a:rPr lang="it-IT" sz="2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Ogni studente o gruppo dovrà essere pronto a intervenire, presentando il lavoro svolto e offrendo, alla discussione generale, il proprio punto di vista.  </a:t>
            </a:r>
          </a:p>
          <a:p>
            <a:pPr indent="269875" algn="just">
              <a:lnSpc>
                <a:spcPct val="115000"/>
              </a:lnSpc>
              <a:spcAft>
                <a:spcPts val="600"/>
              </a:spcAft>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E’ bene tener presente che l’analisi di bilancio non è una equazione matematica con una soluzione corretta predefinita. Pertanto, non è l’esattezza delle argomentazioni o dei calcoli che verrà apprezzata, quanto la capacità di offrire punti di vista sensati che aiutino a far progredire l’apprendimento individuale e di tutta la classe.</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82092166"/>
      </p:ext>
    </p:extLst>
  </p:cSld>
  <p:clrMapOvr>
    <a:masterClrMapping/>
  </p:clrMapOvr>
  <p:transition spd="med">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502258"/>
            <a:ext cx="8693727" cy="5663046"/>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bwMode="auto">
          <a:xfrm>
            <a:off x="-25879" y="4771784"/>
            <a:ext cx="5688632" cy="1350150"/>
          </a:xfrm>
          <a:prstGeom prst="rect">
            <a:avLst/>
          </a:prstGeom>
          <a:solidFill>
            <a:schemeClr val="bg1">
              <a:lumMod val="95000"/>
              <a:alpha val="50000"/>
            </a:schemeClr>
          </a:solidFill>
          <a:ln w="19050" cap="flat" cmpd="sng" algn="ctr">
            <a:noFill/>
            <a:prstDash val="solid"/>
            <a:round/>
            <a:headEnd type="none" w="med" len="med"/>
            <a:tailEnd type="none" w="med" len="med"/>
          </a:ln>
          <a:effectLst/>
          <a:ex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marL="360363" algn="l"/>
            <a:r>
              <a:rPr lang="it-IT" sz="2100" dirty="0" smtClean="0">
                <a:solidFill>
                  <a:schemeClr val="tx1"/>
                </a:solidFill>
              </a:rPr>
              <a:t>Le attività didattiche previste</a:t>
            </a:r>
            <a:endParaRPr lang="it-IT" dirty="0">
              <a:solidFill>
                <a:schemeClr val="tx1"/>
              </a:solidFill>
            </a:endParaRPr>
          </a:p>
        </p:txBody>
      </p:sp>
      <p:sp>
        <p:nvSpPr>
          <p:cNvPr id="6" name="Rettangolo 5"/>
          <p:cNvSpPr/>
          <p:nvPr/>
        </p:nvSpPr>
        <p:spPr>
          <a:xfrm>
            <a:off x="8136460" y="44624"/>
            <a:ext cx="947695"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2</a:t>
            </a:r>
            <a:r>
              <a:rPr lang="it-IT" sz="360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c</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69748336"/>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050" name="Picture 2" descr="Image result for ide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0250"/>
            <a:ext cx="6575605" cy="6878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6005744"/>
      </p:ext>
    </p:extLst>
  </p:cSld>
  <p:clrMapOvr>
    <a:masterClrMapping/>
  </p:clrMapOvr>
  <p:transition spd="med">
    <p:fade thruBlk="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Image result for lezioni"/>
          <p:cNvPicPr>
            <a:picLocks noChangeAspect="1" noChangeArrowheads="1"/>
          </p:cNvPicPr>
          <p:nvPr/>
        </p:nvPicPr>
        <p:blipFill rotWithShape="1">
          <a:blip r:embed="rId2">
            <a:extLst>
              <a:ext uri="{28A0092B-C50C-407E-A947-70E740481C1C}">
                <a14:useLocalDpi xmlns:a14="http://schemas.microsoft.com/office/drawing/2010/main" val="0"/>
              </a:ext>
            </a:extLst>
          </a:blip>
          <a:srcRect l="7813" r="5462"/>
          <a:stretch/>
        </p:blipFill>
        <p:spPr bwMode="auto">
          <a:xfrm>
            <a:off x="-15246" y="-8288"/>
            <a:ext cx="9145016" cy="6893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529879"/>
      </p:ext>
    </p:extLst>
  </p:cSld>
  <p:clrMapOvr>
    <a:masterClrMapping/>
  </p:clrMapOvr>
  <p:transition spd="med">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Image result for lezioni"/>
          <p:cNvPicPr>
            <a:picLocks noChangeAspect="1" noChangeArrowheads="1"/>
          </p:cNvPicPr>
          <p:nvPr/>
        </p:nvPicPr>
        <p:blipFill rotWithShape="1">
          <a:blip r:embed="rId2">
            <a:extLst>
              <a:ext uri="{28A0092B-C50C-407E-A947-70E740481C1C}">
                <a14:useLocalDpi xmlns:a14="http://schemas.microsoft.com/office/drawing/2010/main" val="0"/>
              </a:ext>
            </a:extLst>
          </a:blip>
          <a:srcRect l="4640" r="4640"/>
          <a:stretch/>
        </p:blipFill>
        <p:spPr bwMode="auto">
          <a:xfrm>
            <a:off x="0" y="0"/>
            <a:ext cx="920338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3667053"/>
      </p:ext>
    </p:extLst>
  </p:cSld>
  <p:clrMapOvr>
    <a:masterClrMapping/>
  </p:clrMapOvr>
  <p:transition spd="med">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Image result for studia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3" y="-6118"/>
            <a:ext cx="914399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11701"/>
      </p:ext>
    </p:extLst>
  </p:cSld>
  <p:clrMapOvr>
    <a:masterClrMapping/>
  </p:clrMapOvr>
  <p:transition spd="med">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3941" r="2665"/>
          <a:stretch/>
        </p:blipFill>
        <p:spPr bwMode="auto">
          <a:xfrm>
            <a:off x="-4433" y="0"/>
            <a:ext cx="914843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2981711"/>
      </p:ext>
    </p:extLst>
  </p:cSld>
  <p:clrMapOvr>
    <a:masterClrMapping/>
  </p:clrMapOvr>
  <p:transition spd="med">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Rettangolo 2"/>
          <p:cNvSpPr/>
          <p:nvPr/>
        </p:nvSpPr>
        <p:spPr>
          <a:xfrm>
            <a:off x="8431716" y="44624"/>
            <a:ext cx="676788" cy="923330"/>
          </a:xfrm>
          <a:prstGeom prst="rect">
            <a:avLst/>
          </a:prstGeom>
          <a:noFill/>
        </p:spPr>
        <p:txBody>
          <a:bodyPr wrap="none" lIns="91440" tIns="45720" rIns="91440" bIns="45720">
            <a:spAutoFit/>
          </a:bodyPr>
          <a:lstStyle/>
          <a:p>
            <a:r>
              <a:rPr lang="it-IT" sz="5400" dirty="0" smtClean="0">
                <a:ln w="12700">
                  <a:solidFill>
                    <a:srgbClr val="BBE0E3"/>
                  </a:solidFill>
                  <a:prstDash val="solid"/>
                </a:ln>
                <a:solidFill>
                  <a:srgbClr val="FFFFFF"/>
                </a:solidFill>
                <a:effectLst>
                  <a:outerShdw blurRad="50800" dist="38100" dir="2700000" algn="tl" rotWithShape="0">
                    <a:prstClr val="black">
                      <a:alpha val="40000"/>
                    </a:prstClr>
                  </a:outerShdw>
                </a:effectLst>
              </a:rPr>
              <a:t>1</a:t>
            </a:r>
            <a:endParaRPr lang="it-IT" sz="5400" dirty="0">
              <a:ln w="12700">
                <a:solidFill>
                  <a:srgbClr val="BBE0E3"/>
                </a:solidFill>
                <a:prstDash val="solid"/>
              </a:ln>
              <a:solidFill>
                <a:srgbClr val="FFFFFF"/>
              </a:solidFill>
              <a:effectLst>
                <a:outerShdw blurRad="50800" dist="38100" dir="2700000" algn="tl" rotWithShape="0">
                  <a:prstClr val="black">
                    <a:alpha val="40000"/>
                  </a:prstClr>
                </a:outerShdw>
              </a:effectLst>
            </a:endParaRPr>
          </a:p>
        </p:txBody>
      </p:sp>
      <p:sp>
        <p:nvSpPr>
          <p:cNvPr id="4" name="Rettangolo 3"/>
          <p:cNvSpPr/>
          <p:nvPr/>
        </p:nvSpPr>
        <p:spPr>
          <a:xfrm>
            <a:off x="323528" y="836712"/>
            <a:ext cx="8568952" cy="5555367"/>
          </a:xfrm>
          <a:prstGeom prst="rect">
            <a:avLst/>
          </a:prstGeom>
        </p:spPr>
        <p:txBody>
          <a:bodyPr wrap="square">
            <a:spAutoFit/>
          </a:bodyPr>
          <a:lstStyle/>
          <a:p>
            <a:pPr algn="just">
              <a:lnSpc>
                <a:spcPct val="115000"/>
              </a:lnSpc>
              <a:spcAft>
                <a:spcPts val="0"/>
              </a:spcAft>
            </a:pP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4. LEZIONI ED ESERCITAZIONI</a:t>
            </a:r>
            <a:endParaRPr lang="it-IT"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Il lavoro d’aula è organizzato in lezioni ed esercitazioni.</a:t>
            </a:r>
            <a:endParaRPr lang="it-IT" dirty="0">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1200"/>
              </a:spcAft>
            </a:pPr>
            <a:r>
              <a:rPr lang="it-IT" sz="2000" dirty="0">
                <a:latin typeface="Calibri" panose="020F0502020204030204" pitchFamily="34" charset="0"/>
                <a:ea typeface="Calibri" panose="020F0502020204030204" pitchFamily="34" charset="0"/>
                <a:cs typeface="Times New Roman" panose="02020603050405020304" pitchFamily="18" charset="0"/>
              </a:rPr>
              <a:t>Le</a:t>
            </a:r>
            <a:r>
              <a:rPr lang="it-IT" sz="2000" dirty="0">
                <a:solidFill>
                  <a:srgbClr val="4D4D4D"/>
                </a:solidFill>
                <a:latin typeface="Calibri" panose="020F0502020204030204" pitchFamily="34" charset="0"/>
                <a:ea typeface="Calibri" panose="020F0502020204030204" pitchFamily="34" charset="0"/>
                <a:cs typeface="Times New Roman" panose="02020603050405020304" pitchFamily="18" charset="0"/>
              </a:rPr>
              <a:t>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lezioni</a:t>
            </a:r>
            <a:r>
              <a:rPr lang="it-IT" sz="2000" dirty="0">
                <a:solidFill>
                  <a:srgbClr val="4D4D4D"/>
                </a:solidFill>
                <a:latin typeface="Calibri" panose="020F0502020204030204" pitchFamily="34" charset="0"/>
                <a:ea typeface="Calibri" panose="020F0502020204030204" pitchFamily="34" charset="0"/>
                <a:cs typeface="Times New Roman" panose="02020603050405020304" pitchFamily="18" charset="0"/>
              </a:rPr>
              <a:t> </a:t>
            </a:r>
            <a:r>
              <a:rPr lang="it-IT" sz="2000" dirty="0">
                <a:latin typeface="Calibri" panose="020F0502020204030204" pitchFamily="34" charset="0"/>
                <a:ea typeface="Calibri" panose="020F0502020204030204" pitchFamily="34" charset="0"/>
                <a:cs typeface="Times New Roman" panose="02020603050405020304" pitchFamily="18" charset="0"/>
              </a:rPr>
              <a:t>hanno l’obiettivo di introdurre i concetti teorici e gli strumenti tipici dell’analisi di bilancio, richiamando l’attenzione sulle problematiche di maggior complessità.</a:t>
            </a:r>
            <a:endParaRPr lang="it-IT" dirty="0">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0"/>
              </a:spcAft>
            </a:pPr>
            <a:r>
              <a:rPr lang="it-IT" sz="2000" dirty="0">
                <a:latin typeface="Calibri" panose="020F0502020204030204" pitchFamily="34" charset="0"/>
                <a:ea typeface="Calibri" panose="020F0502020204030204" pitchFamily="34" charset="0"/>
                <a:cs typeface="Times New Roman" panose="02020603050405020304" pitchFamily="18" charset="0"/>
              </a:rPr>
              <a:t>Le</a:t>
            </a:r>
            <a:r>
              <a:rPr lang="it-IT" sz="2000" dirty="0">
                <a:solidFill>
                  <a:srgbClr val="4D4D4D"/>
                </a:solidFill>
                <a:latin typeface="Calibri" panose="020F0502020204030204" pitchFamily="34" charset="0"/>
                <a:ea typeface="Calibri" panose="020F0502020204030204" pitchFamily="34" charset="0"/>
                <a:cs typeface="Times New Roman" panose="02020603050405020304" pitchFamily="18" charset="0"/>
              </a:rPr>
              <a:t>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esercitazioni</a:t>
            </a:r>
            <a:r>
              <a:rPr lang="it-IT" sz="2000" dirty="0">
                <a:latin typeface="Calibri" panose="020F0502020204030204" pitchFamily="34" charset="0"/>
                <a:ea typeface="Calibri" panose="020F0502020204030204" pitchFamily="34" charset="0"/>
                <a:cs typeface="Times New Roman" panose="02020603050405020304" pitchFamily="18" charset="0"/>
              </a:rPr>
              <a:t>, invece, sono finalizzate alla parte applicativa. Concetti e strumenti presentati nelle lezioni saranno messi in pratica analizzando i bilanci di </a:t>
            </a:r>
            <a:r>
              <a:rPr lang="it-IT" sz="2000" dirty="0" err="1">
                <a:solidFill>
                  <a:srgbClr val="336699"/>
                </a:solidFill>
                <a:latin typeface="Calibri" panose="020F0502020204030204" pitchFamily="34" charset="0"/>
                <a:ea typeface="Calibri" panose="020F0502020204030204" pitchFamily="34" charset="0"/>
                <a:cs typeface="Times New Roman" panose="02020603050405020304" pitchFamily="18" charset="0"/>
              </a:rPr>
              <a:t>Dicart</a:t>
            </a:r>
            <a:r>
              <a:rPr lang="it-IT" sz="2000" dirty="0">
                <a:solidFill>
                  <a:srgbClr val="4D4D4D"/>
                </a:solidFill>
                <a:latin typeface="Calibri" panose="020F0502020204030204" pitchFamily="34" charset="0"/>
                <a:ea typeface="Calibri" panose="020F0502020204030204" pitchFamily="34" charset="0"/>
                <a:cs typeface="Times New Roman" panose="02020603050405020304" pitchFamily="18" charset="0"/>
              </a:rPr>
              <a:t> </a:t>
            </a: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S.p.A.</a:t>
            </a:r>
            <a:r>
              <a:rPr lang="it-IT" sz="2000" dirty="0">
                <a:latin typeface="Calibri" panose="020F0502020204030204" pitchFamily="34" charset="0"/>
                <a:ea typeface="Calibri" panose="020F0502020204030204" pitchFamily="34" charset="0"/>
                <a:cs typeface="Times New Roman" panose="02020603050405020304" pitchFamily="18" charset="0"/>
              </a:rPr>
              <a:t>, azienda toscana operante nel settore degli accessori per pelletteria. La partecipazione alle esercitazioni presuppone che lo studente abbia lavorato sugli argomenti presentati nelle lezioni, applicandoli al caso di studio. A questo fine, il calendario delle esercitazioni è sfalsato di alcuni giorni rispetto a quello delle lezioni, così da consentire di assimilare i concetti e gli strumenti proposti in queste ultime. La newsletter settimanale (vedi </a:t>
            </a:r>
            <a:r>
              <a:rPr lang="it-IT" sz="2000" i="1" dirty="0">
                <a:latin typeface="Calibri" panose="020F0502020204030204" pitchFamily="34" charset="0"/>
                <a:ea typeface="Calibri" panose="020F0502020204030204" pitchFamily="34" charset="0"/>
                <a:cs typeface="Times New Roman" panose="02020603050405020304" pitchFamily="18" charset="0"/>
              </a:rPr>
              <a:t>infra</a:t>
            </a:r>
            <a:r>
              <a:rPr lang="it-IT" sz="2000" dirty="0">
                <a:latin typeface="Calibri" panose="020F0502020204030204" pitchFamily="34" charset="0"/>
                <a:ea typeface="Calibri" panose="020F0502020204030204" pitchFamily="34" charset="0"/>
                <a:cs typeface="Times New Roman" panose="02020603050405020304" pitchFamily="18" charset="0"/>
              </a:rPr>
              <a:t>) segnalerà agli studenti su cosa concentrare la loro attenzione e quali applicazioni preparare per l’esercitazione.</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28317152"/>
      </p:ext>
    </p:extLst>
  </p:cSld>
  <p:clrMapOvr>
    <a:masterClrMapping/>
  </p:clrMapOvr>
  <p:transition spd="med">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ttangolo 1"/>
          <p:cNvSpPr/>
          <p:nvPr/>
        </p:nvSpPr>
        <p:spPr>
          <a:xfrm>
            <a:off x="467544" y="1269562"/>
            <a:ext cx="8280920" cy="4318875"/>
          </a:xfrm>
          <a:prstGeom prst="rect">
            <a:avLst/>
          </a:prstGeom>
        </p:spPr>
        <p:txBody>
          <a:bodyPr wrap="square">
            <a:spAutoFit/>
          </a:bodyPr>
          <a:lstStyle/>
          <a:p>
            <a:pPr algn="just">
              <a:lnSpc>
                <a:spcPct val="115000"/>
              </a:lnSpc>
              <a:spcAft>
                <a:spcPts val="0"/>
              </a:spcAft>
            </a:pPr>
            <a:r>
              <a:rPr lang="it-IT" sz="2000" dirty="0">
                <a:solidFill>
                  <a:srgbClr val="336699"/>
                </a:solidFill>
                <a:latin typeface="Calibri" panose="020F0502020204030204" pitchFamily="34" charset="0"/>
                <a:ea typeface="Calibri" panose="020F0502020204030204" pitchFamily="34" charset="0"/>
                <a:cs typeface="Times New Roman" panose="02020603050405020304" pitchFamily="18" charset="0"/>
              </a:rPr>
              <a:t>Lavoro di gruppo</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0"/>
              </a:spcAft>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All’inizio del Corso, gli studenti organizzati in gruppi di massimo 5 persone, scelgono una impresa fra quelle della lista indicata sul sito del Corso.</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0"/>
              </a:spcAft>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Ogni gruppo analizza l’impresa prescelta, redigendo un rapporto che analizza i principali aspetti della gestione sulla quale si sono concentrate le lezioni e le esercitazioni. La stessa azienda non può essere esaminata da più di un gruppo.</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indent="270510" algn="just">
              <a:lnSpc>
                <a:spcPct val="115000"/>
              </a:lnSpc>
              <a:spcAft>
                <a:spcPts val="0"/>
              </a:spcAft>
            </a:pPr>
            <a:r>
              <a:rPr lang="it-IT" sz="2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La struttura del rapporto è quella indicata nell’allegato B relativo ai contenuti della prova finale. </a:t>
            </a:r>
          </a:p>
          <a:p>
            <a:pPr indent="269875" algn="just">
              <a:lnSpc>
                <a:spcPct val="115000"/>
              </a:lnSpc>
              <a:spcAft>
                <a:spcPts val="600"/>
              </a:spcAft>
            </a:pPr>
            <a:r>
              <a:rPr lang="it-IT" sz="2000" dirty="0">
                <a:solidFill>
                  <a:srgbClr val="2F2B20"/>
                </a:solidFill>
                <a:latin typeface="Calibri" panose="020F0502020204030204" pitchFamily="34" charset="0"/>
                <a:ea typeface="Calibri" panose="020F0502020204030204" pitchFamily="34" charset="0"/>
                <a:cs typeface="Times New Roman" panose="02020603050405020304" pitchFamily="18" charset="0"/>
              </a:rPr>
              <a:t>Il rapporto completo dovrà essere consegnato entro il 6 giugno 2016 e non dovrà superare le 10 pagine, figure e tabella incluse.</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p:cNvSpPr/>
          <p:nvPr/>
        </p:nvSpPr>
        <p:spPr>
          <a:xfrm>
            <a:off x="8431716" y="44624"/>
            <a:ext cx="676788"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1</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3233917986"/>
      </p:ext>
    </p:extLst>
  </p:cSld>
  <p:clrMapOvr>
    <a:masterClrMapping/>
  </p:clrMapOvr>
  <p:transition spd="med">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FBDB9B"/>
        </a:solidFill>
        <a:effectLst/>
      </p:bgPr>
    </p:bg>
    <p:spTree>
      <p:nvGrpSpPr>
        <p:cNvPr id="1" name=""/>
        <p:cNvGrpSpPr/>
        <p:nvPr/>
      </p:nvGrpSpPr>
      <p:grpSpPr>
        <a:xfrm>
          <a:off x="0" y="0"/>
          <a:ext cx="0" cy="0"/>
          <a:chOff x="0" y="0"/>
          <a:chExt cx="0" cy="0"/>
        </a:xfrm>
      </p:grpSpPr>
      <p:pic>
        <p:nvPicPr>
          <p:cNvPr id="18434" name="Picture 2"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4578" b="37799"/>
          <a:stretch/>
        </p:blipFill>
        <p:spPr bwMode="auto">
          <a:xfrm>
            <a:off x="0" y="-27384"/>
            <a:ext cx="9144000" cy="6885384"/>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8110812" y="44624"/>
            <a:ext cx="998991"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2</a:t>
            </a:r>
            <a:r>
              <a:rPr lang="it-IT" sz="3600" dirty="0">
                <a:ln w="12700">
                  <a:solidFill>
                    <a:schemeClr val="accent1"/>
                  </a:solidFill>
                  <a:prstDash val="solid"/>
                </a:ln>
                <a:solidFill>
                  <a:schemeClr val="bg1"/>
                </a:solidFill>
                <a:effectLst>
                  <a:outerShdw blurRad="50800" dist="38100" dir="2700000" algn="tl" rotWithShape="0">
                    <a:prstClr val="black">
                      <a:alpha val="40000"/>
                    </a:prstClr>
                  </a:outerShdw>
                </a:effectLst>
              </a:rPr>
              <a:t>d</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2392459224"/>
      </p:ext>
    </p:extLst>
  </p:cSld>
  <p:clrMapOvr>
    <a:masterClrMapping/>
  </p:clrMapOvr>
  <p:transition spd="med">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11" y="7344"/>
            <a:ext cx="9144000" cy="6916180"/>
          </a:xfrm>
          <a:prstGeom prst="rect">
            <a:avLst/>
          </a:prstGeom>
          <a:ln>
            <a:noFill/>
          </a:ln>
        </p:spPr>
      </p:pic>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87</a:t>
            </a:fld>
            <a:endParaRPr lang="it-IT" dirty="0"/>
          </a:p>
        </p:txBody>
      </p:sp>
    </p:spTree>
    <p:extLst>
      <p:ext uri="{BB962C8B-B14F-4D97-AF65-F5344CB8AC3E}">
        <p14:creationId xmlns:p14="http://schemas.microsoft.com/office/powerpoint/2010/main" val="1723038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vinoalvino.org/wp-content/uploads/2012/09/esempio.jpg"/>
          <p:cNvPicPr>
            <a:picLocks noChangeAspect="1" noChangeArrowheads="1"/>
          </p:cNvPicPr>
          <p:nvPr/>
        </p:nvPicPr>
        <p:blipFill rotWithShape="1">
          <a:blip r:embed="rId2">
            <a:extLst>
              <a:ext uri="{28A0092B-C50C-407E-A947-70E740481C1C}">
                <a14:useLocalDpi xmlns:a14="http://schemas.microsoft.com/office/drawing/2010/main" val="0"/>
              </a:ext>
            </a:extLst>
          </a:blip>
          <a:srcRect r="1853"/>
          <a:stretch/>
        </p:blipFill>
        <p:spPr bwMode="auto">
          <a:xfrm>
            <a:off x="1868840" y="548680"/>
            <a:ext cx="5871512" cy="5961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523103"/>
      </p:ext>
    </p:extLst>
  </p:cSld>
  <p:clrMapOvr>
    <a:masterClrMapping/>
  </p:clrMapOvr>
  <p:transition spd="med">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tatic5.depositphotos.com/1002881/471/i/950/depositphotos_4716981-Path-at-wa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bwMode="auto">
          <a:xfrm>
            <a:off x="2483768" y="1124744"/>
            <a:ext cx="6660232" cy="1368152"/>
          </a:xfrm>
          <a:prstGeom prst="rect">
            <a:avLst/>
          </a:prstGeom>
          <a:solidFill>
            <a:schemeClr val="bg1">
              <a:lumMod val="85000"/>
              <a:alpha val="5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182563" algn="l" defTabSz="838200" eaLnBrk="0" hangingPunct="0">
              <a:tabLst>
                <a:tab pos="2159000" algn="l"/>
                <a:tab pos="2692400" algn="l"/>
              </a:tabLst>
            </a:pPr>
            <a:r>
              <a:rPr lang="it-IT" sz="2000" dirty="0" smtClean="0">
                <a:solidFill>
                  <a:srgbClr val="000000"/>
                </a:solidFill>
              </a:rPr>
              <a:t>Anche l’analisi di bilancio è un processo</a:t>
            </a:r>
            <a:endParaRPr lang="it-IT" sz="2400" i="1" dirty="0">
              <a:solidFill>
                <a:srgbClr val="000000"/>
              </a:solidFill>
            </a:endParaRPr>
          </a:p>
        </p:txBody>
      </p:sp>
      <p:sp>
        <p:nvSpPr>
          <p:cNvPr id="6" name="AutoShape 18"/>
          <p:cNvSpPr>
            <a:spLocks noChangeArrowheads="1"/>
          </p:cNvSpPr>
          <p:nvPr/>
        </p:nvSpPr>
        <p:spPr bwMode="auto">
          <a:xfrm>
            <a:off x="2531865" y="2954957"/>
            <a:ext cx="2305050" cy="1554163"/>
          </a:xfrm>
          <a:prstGeom prst="chevron">
            <a:avLst>
              <a:gd name="adj" fmla="val 28921"/>
            </a:avLst>
          </a:prstGeom>
          <a:solidFill>
            <a:srgbClr val="EAEAEA"/>
          </a:solidFill>
          <a:ln w="19050" algn="ctr">
            <a:noFill/>
            <a:miter lim="800000"/>
            <a:headEnd/>
            <a:tailEnd/>
          </a:ln>
          <a:effectLst>
            <a:outerShdw blurRad="419100" dist="50800" dir="2700000" algn="ctr" rotWithShape="0">
              <a:srgbClr val="000000">
                <a:alpha val="43137"/>
              </a:srgbClr>
            </a:outerShdw>
          </a:effectLst>
          <a:scene3d>
            <a:camera prst="orthographicFront"/>
            <a:lightRig rig="threePt" dir="t"/>
          </a:scene3d>
          <a:sp3d>
            <a:bevelT/>
          </a:sp3d>
        </p:spPr>
        <p:txBody>
          <a:bodyPr wrap="none" lIns="0" tIns="0" rIns="0" bIns="0" anchor="ctr"/>
          <a:lstStyle/>
          <a:p>
            <a:pPr eaLnBrk="0" hangingPunct="0">
              <a:defRPr/>
            </a:pPr>
            <a:r>
              <a:rPr lang="it-IT" sz="1200">
                <a:solidFill>
                  <a:srgbClr val="000000"/>
                </a:solidFill>
              </a:rPr>
              <a:t>    riclassificazione</a:t>
            </a:r>
          </a:p>
        </p:txBody>
      </p:sp>
      <p:sp>
        <p:nvSpPr>
          <p:cNvPr id="7" name="AutoShape 19"/>
          <p:cNvSpPr>
            <a:spLocks noChangeArrowheads="1"/>
          </p:cNvSpPr>
          <p:nvPr/>
        </p:nvSpPr>
        <p:spPr bwMode="auto">
          <a:xfrm>
            <a:off x="539552" y="2954957"/>
            <a:ext cx="2305050" cy="1554163"/>
          </a:xfrm>
          <a:prstGeom prst="homePlate">
            <a:avLst>
              <a:gd name="adj" fmla="val 28200"/>
            </a:avLst>
          </a:prstGeom>
          <a:solidFill>
            <a:srgbClr val="EAEAEA"/>
          </a:solidFill>
          <a:ln w="19050" algn="ctr">
            <a:noFill/>
            <a:miter lim="800000"/>
            <a:headEnd/>
            <a:tailEnd/>
          </a:ln>
          <a:effectLst>
            <a:outerShdw blurRad="419100" dist="50800" dir="2700000" algn="ctr" rotWithShape="0">
              <a:srgbClr val="000000">
                <a:alpha val="43137"/>
              </a:srgbClr>
            </a:outerShdw>
          </a:effectLst>
          <a:scene3d>
            <a:camera prst="orthographicFront"/>
            <a:lightRig rig="threePt" dir="t"/>
          </a:scene3d>
          <a:sp3d>
            <a:bevelT/>
          </a:sp3d>
        </p:spPr>
        <p:txBody>
          <a:bodyPr wrap="none" anchor="ctr"/>
          <a:lstStyle/>
          <a:p>
            <a:pPr eaLnBrk="0" hangingPunct="0">
              <a:defRPr/>
            </a:pPr>
            <a:r>
              <a:rPr lang="it-IT" sz="1200">
                <a:solidFill>
                  <a:srgbClr val="000000"/>
                </a:solidFill>
              </a:rPr>
              <a:t>raccolta dati e</a:t>
            </a:r>
          </a:p>
          <a:p>
            <a:pPr eaLnBrk="0" hangingPunct="0">
              <a:defRPr/>
            </a:pPr>
            <a:r>
              <a:rPr lang="it-IT" sz="1200">
                <a:solidFill>
                  <a:srgbClr val="000000"/>
                </a:solidFill>
              </a:rPr>
              <a:t>verifica qualità</a:t>
            </a:r>
          </a:p>
        </p:txBody>
      </p:sp>
      <p:sp>
        <p:nvSpPr>
          <p:cNvPr id="8" name="AutoShape 20"/>
          <p:cNvSpPr>
            <a:spLocks noChangeArrowheads="1"/>
          </p:cNvSpPr>
          <p:nvPr/>
        </p:nvSpPr>
        <p:spPr bwMode="auto">
          <a:xfrm>
            <a:off x="4524177" y="2954957"/>
            <a:ext cx="2305050" cy="1554163"/>
          </a:xfrm>
          <a:prstGeom prst="chevron">
            <a:avLst>
              <a:gd name="adj" fmla="val 28921"/>
            </a:avLst>
          </a:prstGeom>
          <a:solidFill>
            <a:srgbClr val="EAEAEA"/>
          </a:solidFill>
          <a:ln w="19050" algn="ctr">
            <a:noFill/>
            <a:miter lim="800000"/>
            <a:headEnd/>
            <a:tailEnd/>
          </a:ln>
          <a:effectLst>
            <a:outerShdw blurRad="419100" dist="50800" dir="2700000" algn="ctr" rotWithShape="0">
              <a:srgbClr val="000000">
                <a:alpha val="43137"/>
              </a:srgbClr>
            </a:outerShdw>
          </a:effectLst>
          <a:scene3d>
            <a:camera prst="orthographicFront"/>
            <a:lightRig rig="threePt" dir="t"/>
          </a:scene3d>
          <a:sp3d>
            <a:bevelT/>
          </a:sp3d>
        </p:spPr>
        <p:txBody>
          <a:bodyPr anchor="ctr"/>
          <a:lstStyle/>
          <a:p>
            <a:pPr eaLnBrk="0" hangingPunct="0">
              <a:defRPr/>
            </a:pPr>
            <a:r>
              <a:rPr lang="it-IT" sz="1200">
                <a:solidFill>
                  <a:srgbClr val="000000"/>
                </a:solidFill>
              </a:rPr>
              <a:t>rendiconto </a:t>
            </a:r>
          </a:p>
          <a:p>
            <a:pPr eaLnBrk="0" hangingPunct="0">
              <a:defRPr/>
            </a:pPr>
            <a:r>
              <a:rPr lang="it-IT" sz="1200">
                <a:solidFill>
                  <a:srgbClr val="000000"/>
                </a:solidFill>
              </a:rPr>
              <a:t> finanziario</a:t>
            </a:r>
          </a:p>
        </p:txBody>
      </p:sp>
      <p:sp>
        <p:nvSpPr>
          <p:cNvPr id="9" name="AutoShape 21"/>
          <p:cNvSpPr>
            <a:spLocks noChangeArrowheads="1"/>
          </p:cNvSpPr>
          <p:nvPr/>
        </p:nvSpPr>
        <p:spPr bwMode="auto">
          <a:xfrm>
            <a:off x="6516490" y="2954957"/>
            <a:ext cx="2305050" cy="1554163"/>
          </a:xfrm>
          <a:prstGeom prst="chevron">
            <a:avLst>
              <a:gd name="adj" fmla="val 28921"/>
            </a:avLst>
          </a:prstGeom>
          <a:solidFill>
            <a:srgbClr val="EAEAEA"/>
          </a:solidFill>
          <a:ln w="19050" algn="ctr">
            <a:noFill/>
            <a:miter lim="800000"/>
            <a:headEnd/>
            <a:tailEnd/>
          </a:ln>
          <a:effectLst>
            <a:outerShdw blurRad="419100" dist="50800" dir="2700000" algn="ctr" rotWithShape="0">
              <a:srgbClr val="000000">
                <a:alpha val="43137"/>
              </a:srgbClr>
            </a:outerShdw>
          </a:effectLst>
          <a:scene3d>
            <a:camera prst="orthographicFront"/>
            <a:lightRig rig="threePt" dir="t"/>
          </a:scene3d>
          <a:sp3d>
            <a:bevelT/>
          </a:sp3d>
        </p:spPr>
        <p:txBody>
          <a:bodyPr anchor="ctr"/>
          <a:lstStyle/>
          <a:p>
            <a:pPr eaLnBrk="0" hangingPunct="0">
              <a:defRPr/>
            </a:pPr>
            <a:r>
              <a:rPr lang="it-IT" sz="1400">
                <a:solidFill>
                  <a:srgbClr val="000000"/>
                </a:solidFill>
              </a:rPr>
              <a:t>    </a:t>
            </a:r>
            <a:r>
              <a:rPr lang="it-IT" sz="1200">
                <a:solidFill>
                  <a:srgbClr val="000000"/>
                </a:solidFill>
              </a:rPr>
              <a:t>indicatori</a:t>
            </a: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89</a:t>
            </a:fld>
            <a:endParaRPr lang="it-IT" dirty="0"/>
          </a:p>
        </p:txBody>
      </p:sp>
    </p:spTree>
    <p:extLst>
      <p:ext uri="{BB962C8B-B14F-4D97-AF65-F5344CB8AC3E}">
        <p14:creationId xmlns:p14="http://schemas.microsoft.com/office/powerpoint/2010/main" val="1223978982"/>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magine correla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64216" cy="7381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8126082"/>
      </p:ext>
    </p:extLst>
  </p:cSld>
  <p:clrMapOvr>
    <a:masterClrMapping/>
  </p:clrMapOvr>
  <p:transition spd="med">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11" y="7344"/>
            <a:ext cx="9144000" cy="6916180"/>
          </a:xfrm>
          <a:prstGeom prst="rect">
            <a:avLst/>
          </a:prstGeom>
          <a:ln>
            <a:noFill/>
          </a:ln>
        </p:spPr>
      </p:pic>
      <p:sp>
        <p:nvSpPr>
          <p:cNvPr id="27" name="Rettangolo 26"/>
          <p:cNvSpPr/>
          <p:nvPr/>
        </p:nvSpPr>
        <p:spPr bwMode="auto">
          <a:xfrm>
            <a:off x="-2379" y="5301286"/>
            <a:ext cx="5222451" cy="1368152"/>
          </a:xfrm>
          <a:prstGeom prst="rect">
            <a:avLst/>
          </a:prstGeom>
          <a:solidFill>
            <a:schemeClr val="bg1">
              <a:lumMod val="9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285750" indent="-285750" algn="r">
              <a:buFont typeface="Arial" panose="020B0604020202020204" pitchFamily="34" charset="0"/>
              <a:buChar char="•"/>
              <a:defRPr/>
            </a:pPr>
            <a:endParaRPr lang="it-IT" sz="1600" dirty="0" smtClean="0">
              <a:solidFill>
                <a:srgbClr val="000000"/>
              </a:solidFill>
            </a:endParaRPr>
          </a:p>
          <a:p>
            <a:pPr marL="360363" algn="r">
              <a:defRPr/>
            </a:pPr>
            <a:endParaRPr lang="it-IT" sz="2000" dirty="0" smtClean="0">
              <a:solidFill>
                <a:srgbClr val="000000"/>
              </a:solidFill>
            </a:endParaRPr>
          </a:p>
          <a:p>
            <a:pPr marL="360363" algn="just" defTabSz="919163">
              <a:tabLst>
                <a:tab pos="3495675" algn="l"/>
                <a:tab pos="3676650" algn="l"/>
              </a:tabLst>
              <a:defRPr/>
            </a:pPr>
            <a:r>
              <a:rPr lang="it-IT" sz="2000" dirty="0" smtClean="0">
                <a:solidFill>
                  <a:srgbClr val="000000"/>
                </a:solidFill>
              </a:rPr>
              <a:t>La mappa del nostro Corso		</a:t>
            </a:r>
            <a:endParaRPr lang="it-IT" sz="2000" dirty="0">
              <a:solidFill>
                <a:srgbClr val="000000"/>
              </a:solidFill>
            </a:endParaRPr>
          </a:p>
          <a:p>
            <a:pPr marL="285750" indent="-285750" algn="r">
              <a:buFont typeface="Arial" panose="020B0604020202020204" pitchFamily="34" charset="0"/>
              <a:buChar char="•"/>
              <a:defRPr/>
            </a:pPr>
            <a:endParaRPr lang="it-IT" sz="1600" dirty="0" smtClean="0">
              <a:solidFill>
                <a:srgbClr val="000000"/>
              </a:solidFill>
            </a:endParaRPr>
          </a:p>
          <a:p>
            <a:pPr marL="285750" indent="-285750" algn="r">
              <a:buFont typeface="Arial" panose="020B0604020202020204" pitchFamily="34" charset="0"/>
              <a:buChar char="•"/>
              <a:defRPr/>
            </a:pPr>
            <a:endParaRPr lang="it-IT" sz="1600" dirty="0">
              <a:solidFill>
                <a:srgbClr val="000000"/>
              </a:solidFill>
            </a:endParaRPr>
          </a:p>
        </p:txBody>
      </p:sp>
      <p:sp>
        <p:nvSpPr>
          <p:cNvPr id="21" name="AutoShape 18"/>
          <p:cNvSpPr>
            <a:spLocks noChangeArrowheads="1"/>
          </p:cNvSpPr>
          <p:nvPr/>
        </p:nvSpPr>
        <p:spPr bwMode="auto">
          <a:xfrm>
            <a:off x="2531865" y="548680"/>
            <a:ext cx="2305050" cy="1554163"/>
          </a:xfrm>
          <a:prstGeom prst="chevron">
            <a:avLst>
              <a:gd name="adj" fmla="val 28921"/>
            </a:avLst>
          </a:prstGeom>
          <a:solidFill>
            <a:schemeClr val="tx1">
              <a:lumMod val="75000"/>
              <a:lumOff val="25000"/>
            </a:schemeClr>
          </a:solidFill>
          <a:ln w="19050" algn="ctr">
            <a:noFill/>
            <a:miter lim="800000"/>
            <a:headEnd/>
            <a:tailEnd/>
          </a:ln>
          <a:effectLst>
            <a:outerShdw blurRad="419100" dist="50800" dir="2700000" algn="ctr" rotWithShape="0">
              <a:srgbClr val="000000">
                <a:alpha val="43137"/>
              </a:srgbClr>
            </a:outerShdw>
          </a:effectLst>
          <a:scene3d>
            <a:camera prst="orthographicFront"/>
            <a:lightRig rig="threePt" dir="t"/>
          </a:scene3d>
          <a:sp3d>
            <a:bevelT/>
          </a:sp3d>
        </p:spPr>
        <p:txBody>
          <a:bodyPr wrap="none" lIns="0" tIns="0" rIns="0" bIns="0" anchor="ctr"/>
          <a:lstStyle/>
          <a:p>
            <a:pPr eaLnBrk="0" hangingPunct="0">
              <a:defRPr/>
            </a:pPr>
            <a:r>
              <a:rPr lang="it-IT" sz="1200">
                <a:solidFill>
                  <a:srgbClr val="FFFFFF"/>
                </a:solidFill>
              </a:rPr>
              <a:t>    riclassificazione</a:t>
            </a:r>
          </a:p>
        </p:txBody>
      </p:sp>
      <p:sp>
        <p:nvSpPr>
          <p:cNvPr id="22" name="AutoShape 19"/>
          <p:cNvSpPr>
            <a:spLocks noChangeArrowheads="1"/>
          </p:cNvSpPr>
          <p:nvPr/>
        </p:nvSpPr>
        <p:spPr bwMode="auto">
          <a:xfrm>
            <a:off x="539552" y="548680"/>
            <a:ext cx="2305050" cy="1554163"/>
          </a:xfrm>
          <a:prstGeom prst="homePlate">
            <a:avLst>
              <a:gd name="adj" fmla="val 28200"/>
            </a:avLst>
          </a:prstGeom>
          <a:solidFill>
            <a:schemeClr val="tx1">
              <a:lumMod val="75000"/>
              <a:lumOff val="25000"/>
            </a:schemeClr>
          </a:solidFill>
          <a:ln w="19050" algn="ctr">
            <a:noFill/>
            <a:miter lim="800000"/>
            <a:headEnd/>
            <a:tailEnd/>
          </a:ln>
          <a:effectLst>
            <a:outerShdw blurRad="419100" dist="50800" dir="2700000" algn="ctr" rotWithShape="0">
              <a:srgbClr val="000000">
                <a:alpha val="43137"/>
              </a:srgbClr>
            </a:outerShdw>
          </a:effectLst>
          <a:scene3d>
            <a:camera prst="orthographicFront"/>
            <a:lightRig rig="threePt" dir="t"/>
          </a:scene3d>
          <a:sp3d>
            <a:bevelT/>
          </a:sp3d>
        </p:spPr>
        <p:txBody>
          <a:bodyPr wrap="none" anchor="ctr"/>
          <a:lstStyle/>
          <a:p>
            <a:pPr eaLnBrk="0" hangingPunct="0">
              <a:defRPr/>
            </a:pPr>
            <a:r>
              <a:rPr lang="it-IT" sz="1200">
                <a:solidFill>
                  <a:srgbClr val="FFFFFF"/>
                </a:solidFill>
              </a:rPr>
              <a:t>raccolta dati e</a:t>
            </a:r>
          </a:p>
          <a:p>
            <a:pPr eaLnBrk="0" hangingPunct="0">
              <a:defRPr/>
            </a:pPr>
            <a:r>
              <a:rPr lang="it-IT" sz="1200">
                <a:solidFill>
                  <a:srgbClr val="FFFFFF"/>
                </a:solidFill>
              </a:rPr>
              <a:t>verifica qualità</a:t>
            </a:r>
          </a:p>
        </p:txBody>
      </p:sp>
      <p:sp>
        <p:nvSpPr>
          <p:cNvPr id="23" name="AutoShape 20"/>
          <p:cNvSpPr>
            <a:spLocks noChangeArrowheads="1"/>
          </p:cNvSpPr>
          <p:nvPr/>
        </p:nvSpPr>
        <p:spPr bwMode="auto">
          <a:xfrm>
            <a:off x="4524177" y="548680"/>
            <a:ext cx="2305050" cy="1554163"/>
          </a:xfrm>
          <a:prstGeom prst="chevron">
            <a:avLst>
              <a:gd name="adj" fmla="val 28921"/>
            </a:avLst>
          </a:prstGeom>
          <a:solidFill>
            <a:schemeClr val="tx1">
              <a:lumMod val="75000"/>
              <a:lumOff val="25000"/>
            </a:schemeClr>
          </a:solidFill>
          <a:ln w="19050" algn="ctr">
            <a:noFill/>
            <a:miter lim="800000"/>
            <a:headEnd/>
            <a:tailEnd/>
          </a:ln>
          <a:effectLst>
            <a:outerShdw blurRad="419100" dist="50800" dir="2700000" algn="ctr" rotWithShape="0">
              <a:srgbClr val="000000">
                <a:alpha val="43137"/>
              </a:srgbClr>
            </a:outerShdw>
          </a:effectLst>
          <a:scene3d>
            <a:camera prst="orthographicFront"/>
            <a:lightRig rig="threePt" dir="t"/>
          </a:scene3d>
          <a:sp3d>
            <a:bevelT/>
          </a:sp3d>
        </p:spPr>
        <p:txBody>
          <a:bodyPr anchor="ctr"/>
          <a:lstStyle/>
          <a:p>
            <a:pPr eaLnBrk="0" hangingPunct="0">
              <a:defRPr/>
            </a:pPr>
            <a:r>
              <a:rPr lang="it-IT" sz="1200">
                <a:solidFill>
                  <a:srgbClr val="FFFFFF"/>
                </a:solidFill>
              </a:rPr>
              <a:t>rendiconto </a:t>
            </a:r>
          </a:p>
          <a:p>
            <a:pPr eaLnBrk="0" hangingPunct="0">
              <a:defRPr/>
            </a:pPr>
            <a:r>
              <a:rPr lang="it-IT" sz="1200">
                <a:solidFill>
                  <a:srgbClr val="FFFFFF"/>
                </a:solidFill>
              </a:rPr>
              <a:t> finanziario</a:t>
            </a:r>
          </a:p>
        </p:txBody>
      </p:sp>
      <p:sp>
        <p:nvSpPr>
          <p:cNvPr id="24" name="AutoShape 21"/>
          <p:cNvSpPr>
            <a:spLocks noChangeArrowheads="1"/>
          </p:cNvSpPr>
          <p:nvPr/>
        </p:nvSpPr>
        <p:spPr bwMode="auto">
          <a:xfrm>
            <a:off x="6516490" y="548680"/>
            <a:ext cx="2305050" cy="1554163"/>
          </a:xfrm>
          <a:prstGeom prst="chevron">
            <a:avLst>
              <a:gd name="adj" fmla="val 28921"/>
            </a:avLst>
          </a:prstGeom>
          <a:solidFill>
            <a:schemeClr val="tx1">
              <a:lumMod val="75000"/>
              <a:lumOff val="25000"/>
            </a:schemeClr>
          </a:solidFill>
          <a:ln w="19050" algn="ctr">
            <a:noFill/>
            <a:miter lim="800000"/>
            <a:headEnd/>
            <a:tailEnd/>
          </a:ln>
          <a:effectLst>
            <a:outerShdw blurRad="419100" dist="50800" dir="2700000" algn="ctr" rotWithShape="0">
              <a:srgbClr val="000000">
                <a:alpha val="43137"/>
              </a:srgbClr>
            </a:outerShdw>
          </a:effectLst>
          <a:scene3d>
            <a:camera prst="orthographicFront"/>
            <a:lightRig rig="threePt" dir="t"/>
          </a:scene3d>
          <a:sp3d>
            <a:bevelT/>
          </a:sp3d>
        </p:spPr>
        <p:txBody>
          <a:bodyPr anchor="ctr"/>
          <a:lstStyle/>
          <a:p>
            <a:pPr eaLnBrk="0" hangingPunct="0">
              <a:defRPr/>
            </a:pPr>
            <a:r>
              <a:rPr lang="it-IT" sz="1400">
                <a:solidFill>
                  <a:srgbClr val="FFFFFF"/>
                </a:solidFill>
              </a:rPr>
              <a:t>    </a:t>
            </a:r>
            <a:r>
              <a:rPr lang="it-IT" sz="1200">
                <a:solidFill>
                  <a:srgbClr val="FFFFFF"/>
                </a:solidFill>
              </a:rPr>
              <a:t>indicatori</a:t>
            </a:r>
          </a:p>
        </p:txBody>
      </p:sp>
      <p:sp>
        <p:nvSpPr>
          <p:cNvPr id="25" name="Text Box 4"/>
          <p:cNvSpPr txBox="1">
            <a:spLocks noChangeArrowheads="1"/>
          </p:cNvSpPr>
          <p:nvPr/>
        </p:nvSpPr>
        <p:spPr bwMode="auto">
          <a:xfrm>
            <a:off x="6842862" y="2420887"/>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a:solidFill>
                  <a:srgbClr val="000000"/>
                </a:solidFill>
              </a:rPr>
              <a:t>Crescita</a:t>
            </a:r>
          </a:p>
        </p:txBody>
      </p:sp>
      <p:sp>
        <p:nvSpPr>
          <p:cNvPr id="26" name="Text Box 5"/>
          <p:cNvSpPr txBox="1">
            <a:spLocks noChangeArrowheads="1"/>
          </p:cNvSpPr>
          <p:nvPr/>
        </p:nvSpPr>
        <p:spPr bwMode="auto">
          <a:xfrm>
            <a:off x="6842862" y="3248979"/>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dirty="0">
                <a:solidFill>
                  <a:srgbClr val="000000"/>
                </a:solidFill>
              </a:rPr>
              <a:t>Redditività operativa</a:t>
            </a:r>
          </a:p>
        </p:txBody>
      </p:sp>
      <p:sp>
        <p:nvSpPr>
          <p:cNvPr id="28" name="Text Box 7"/>
          <p:cNvSpPr txBox="1">
            <a:spLocks noChangeArrowheads="1"/>
          </p:cNvSpPr>
          <p:nvPr/>
        </p:nvSpPr>
        <p:spPr bwMode="auto">
          <a:xfrm>
            <a:off x="6842862" y="5733256"/>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dirty="0" smtClean="0">
                <a:solidFill>
                  <a:srgbClr val="000000"/>
                </a:solidFill>
              </a:rPr>
              <a:t>Redditività </a:t>
            </a:r>
            <a:r>
              <a:rPr lang="it-IT" dirty="0">
                <a:solidFill>
                  <a:srgbClr val="000000"/>
                </a:solidFill>
              </a:rPr>
              <a:t>netta</a:t>
            </a:r>
          </a:p>
        </p:txBody>
      </p:sp>
      <p:sp>
        <p:nvSpPr>
          <p:cNvPr id="29" name="Text Box 8"/>
          <p:cNvSpPr txBox="1">
            <a:spLocks noChangeArrowheads="1"/>
          </p:cNvSpPr>
          <p:nvPr/>
        </p:nvSpPr>
        <p:spPr bwMode="auto">
          <a:xfrm>
            <a:off x="6825176" y="4905163"/>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dirty="0" smtClean="0">
                <a:solidFill>
                  <a:srgbClr val="000000"/>
                </a:solidFill>
              </a:rPr>
              <a:t>Liquidità</a:t>
            </a:r>
            <a:endParaRPr lang="it-IT" dirty="0">
              <a:solidFill>
                <a:srgbClr val="000000"/>
              </a:solidFill>
            </a:endParaRPr>
          </a:p>
        </p:txBody>
      </p:sp>
      <p:sp>
        <p:nvSpPr>
          <p:cNvPr id="30" name="Text Box 22"/>
          <p:cNvSpPr txBox="1">
            <a:spLocks noChangeArrowheads="1"/>
          </p:cNvSpPr>
          <p:nvPr/>
        </p:nvSpPr>
        <p:spPr bwMode="auto">
          <a:xfrm>
            <a:off x="611560" y="2420887"/>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dirty="0">
                <a:solidFill>
                  <a:srgbClr val="000000"/>
                </a:solidFill>
              </a:rPr>
              <a:t>Dati </a:t>
            </a:r>
            <a:r>
              <a:rPr lang="it-IT" dirty="0" err="1">
                <a:solidFill>
                  <a:srgbClr val="000000"/>
                </a:solidFill>
              </a:rPr>
              <a:t>financial</a:t>
            </a:r>
            <a:r>
              <a:rPr lang="it-IT" dirty="0">
                <a:solidFill>
                  <a:srgbClr val="000000"/>
                </a:solidFill>
              </a:rPr>
              <a:t> e non </a:t>
            </a:r>
            <a:r>
              <a:rPr lang="it-IT" dirty="0" err="1">
                <a:solidFill>
                  <a:srgbClr val="000000"/>
                </a:solidFill>
              </a:rPr>
              <a:t>financial</a:t>
            </a:r>
            <a:endParaRPr lang="it-IT" dirty="0">
              <a:solidFill>
                <a:srgbClr val="000000"/>
              </a:solidFill>
            </a:endParaRPr>
          </a:p>
        </p:txBody>
      </p:sp>
      <p:sp>
        <p:nvSpPr>
          <p:cNvPr id="33" name="Text Box 27"/>
          <p:cNvSpPr txBox="1">
            <a:spLocks noChangeArrowheads="1"/>
          </p:cNvSpPr>
          <p:nvPr/>
        </p:nvSpPr>
        <p:spPr bwMode="auto">
          <a:xfrm>
            <a:off x="611560" y="3249056"/>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a:solidFill>
                  <a:srgbClr val="000000"/>
                </a:solidFill>
              </a:rPr>
              <a:t>Earnings management</a:t>
            </a:r>
          </a:p>
        </p:txBody>
      </p:sp>
      <p:sp>
        <p:nvSpPr>
          <p:cNvPr id="35" name="Text Box 32"/>
          <p:cNvSpPr txBox="1">
            <a:spLocks noChangeArrowheads="1"/>
          </p:cNvSpPr>
          <p:nvPr/>
        </p:nvSpPr>
        <p:spPr bwMode="auto">
          <a:xfrm>
            <a:off x="2709863" y="2420887"/>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a:solidFill>
                  <a:srgbClr val="000000"/>
                </a:solidFill>
              </a:rPr>
              <a:t>Capitale investito e capitale raccolto</a:t>
            </a:r>
          </a:p>
        </p:txBody>
      </p:sp>
      <p:sp>
        <p:nvSpPr>
          <p:cNvPr id="37" name="Text Box 35"/>
          <p:cNvSpPr txBox="1">
            <a:spLocks noChangeArrowheads="1"/>
          </p:cNvSpPr>
          <p:nvPr/>
        </p:nvSpPr>
        <p:spPr bwMode="auto">
          <a:xfrm>
            <a:off x="2709863" y="4077072"/>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dirty="0">
                <a:solidFill>
                  <a:srgbClr val="000000"/>
                </a:solidFill>
              </a:rPr>
              <a:t>Reddito normalizzato</a:t>
            </a:r>
          </a:p>
        </p:txBody>
      </p:sp>
      <p:sp>
        <p:nvSpPr>
          <p:cNvPr id="43" name="Text Box 40"/>
          <p:cNvSpPr txBox="1">
            <a:spLocks noChangeArrowheads="1"/>
          </p:cNvSpPr>
          <p:nvPr/>
        </p:nvSpPr>
        <p:spPr bwMode="auto">
          <a:xfrm>
            <a:off x="6842862" y="4077071"/>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dirty="0" smtClean="0">
                <a:solidFill>
                  <a:srgbClr val="000000"/>
                </a:solidFill>
              </a:rPr>
              <a:t>Solidità patrimoniale</a:t>
            </a:r>
            <a:endParaRPr lang="it-IT" dirty="0">
              <a:solidFill>
                <a:srgbClr val="000000"/>
              </a:solidFill>
            </a:endParaRPr>
          </a:p>
        </p:txBody>
      </p:sp>
      <p:sp>
        <p:nvSpPr>
          <p:cNvPr id="56" name="Text Box 10"/>
          <p:cNvSpPr txBox="1">
            <a:spLocks noChangeArrowheads="1"/>
          </p:cNvSpPr>
          <p:nvPr/>
        </p:nvSpPr>
        <p:spPr bwMode="auto">
          <a:xfrm>
            <a:off x="4759325" y="2420887"/>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a:solidFill>
                  <a:srgbClr val="000000"/>
                </a:solidFill>
              </a:rPr>
              <a:t>Aree monetarie</a:t>
            </a:r>
          </a:p>
        </p:txBody>
      </p:sp>
      <p:sp>
        <p:nvSpPr>
          <p:cNvPr id="57" name="Text Box 12"/>
          <p:cNvSpPr txBox="1">
            <a:spLocks noChangeArrowheads="1"/>
          </p:cNvSpPr>
          <p:nvPr/>
        </p:nvSpPr>
        <p:spPr bwMode="auto">
          <a:xfrm>
            <a:off x="4759325" y="3249056"/>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dirty="0">
                <a:solidFill>
                  <a:srgbClr val="000000"/>
                </a:solidFill>
              </a:rPr>
              <a:t>Flusso di cassa corrente</a:t>
            </a:r>
          </a:p>
        </p:txBody>
      </p:sp>
      <p:sp>
        <p:nvSpPr>
          <p:cNvPr id="60" name="Text Box 45"/>
          <p:cNvSpPr txBox="1">
            <a:spLocks noChangeArrowheads="1"/>
          </p:cNvSpPr>
          <p:nvPr/>
        </p:nvSpPr>
        <p:spPr bwMode="auto">
          <a:xfrm>
            <a:off x="4759325" y="4077072"/>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dirty="0">
                <a:solidFill>
                  <a:srgbClr val="000000"/>
                </a:solidFill>
              </a:rPr>
              <a:t>Free cash flow e gestione investimenti</a:t>
            </a:r>
          </a:p>
        </p:txBody>
      </p:sp>
      <p:sp>
        <p:nvSpPr>
          <p:cNvPr id="61" name="Text Box 33"/>
          <p:cNvSpPr txBox="1">
            <a:spLocks noChangeArrowheads="1"/>
          </p:cNvSpPr>
          <p:nvPr/>
        </p:nvSpPr>
        <p:spPr bwMode="auto">
          <a:xfrm>
            <a:off x="2709863" y="3249056"/>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dirty="0">
                <a:solidFill>
                  <a:srgbClr val="000000"/>
                </a:solidFill>
              </a:rPr>
              <a:t>Capitale circolante</a:t>
            </a:r>
          </a:p>
        </p:txBody>
      </p:sp>
      <p:sp>
        <p:nvSpPr>
          <p:cNvPr id="62" name="Text Box 36"/>
          <p:cNvSpPr txBox="1">
            <a:spLocks noChangeArrowheads="1"/>
          </p:cNvSpPr>
          <p:nvPr/>
        </p:nvSpPr>
        <p:spPr bwMode="auto">
          <a:xfrm>
            <a:off x="2709863" y="4905240"/>
            <a:ext cx="1800000" cy="684000"/>
          </a:xfrm>
          <a:prstGeom prst="rect">
            <a:avLst/>
          </a:prstGeom>
          <a:gradFill flip="none" rotWithShape="1">
            <a:gsLst>
              <a:gs pos="0">
                <a:schemeClr val="bg1">
                  <a:lumMod val="50000"/>
                </a:schemeClr>
              </a:gs>
              <a:gs pos="74000">
                <a:schemeClr val="bg1">
                  <a:lumMod val="65000"/>
                </a:schemeClr>
              </a:gs>
              <a:gs pos="83000">
                <a:schemeClr val="bg1">
                  <a:lumMod val="75000"/>
                </a:schemeClr>
              </a:gs>
              <a:gs pos="100000">
                <a:schemeClr val="bg1">
                  <a:lumMod val="75000"/>
                </a:schemeClr>
              </a:gs>
            </a:gsLst>
            <a:lin ang="2700000" scaled="1"/>
            <a:tileRect/>
          </a:gradFill>
          <a:ln w="19050" algn="ctr">
            <a:noFill/>
            <a:miter lim="800000"/>
            <a:headEnd/>
            <a:tailEnd/>
          </a:ln>
          <a:extLst/>
        </p:spPr>
        <p:txBody>
          <a:bodyPr wrap="square" anchor="ctr" anchorCtr="0">
            <a:noAutofit/>
          </a:bodyPr>
          <a:lstStyle>
            <a:defPPr>
              <a:defRPr lang="it-IT"/>
            </a:defPPr>
            <a:lvl1pPr algn="l" eaLnBrk="0" hangingPunct="0">
              <a:defRPr sz="1200">
                <a:solidFill>
                  <a:schemeClr val="tx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it-IT">
                <a:solidFill>
                  <a:srgbClr val="000000"/>
                </a:solidFill>
              </a:rPr>
              <a:t>Margini operativi</a:t>
            </a:r>
          </a:p>
        </p:txBody>
      </p:sp>
      <p:sp>
        <p:nvSpPr>
          <p:cNvPr id="2" name="Segnaposto numero diapositiva 1"/>
          <p:cNvSpPr>
            <a:spLocks noGrp="1"/>
          </p:cNvSpPr>
          <p:nvPr>
            <p:ph type="sldNum" sz="quarter" idx="10"/>
          </p:nvPr>
        </p:nvSpPr>
        <p:spPr/>
        <p:txBody>
          <a:bodyPr/>
          <a:lstStyle/>
          <a:p>
            <a:pPr>
              <a:defRPr/>
            </a:pPr>
            <a:fld id="{51AB4EEB-5BA4-4674-B0CB-C9E8E196EBE4}" type="slidenum">
              <a:rPr lang="it-IT" smtClean="0"/>
              <a:pPr>
                <a:defRPr/>
              </a:pPr>
              <a:t>90</a:t>
            </a:fld>
            <a:endParaRPr lang="it-IT" dirty="0"/>
          </a:p>
        </p:txBody>
      </p:sp>
    </p:spTree>
    <p:extLst>
      <p:ext uri="{BB962C8B-B14F-4D97-AF65-F5344CB8AC3E}">
        <p14:creationId xmlns:p14="http://schemas.microsoft.com/office/powerpoint/2010/main" val="915620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20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20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20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0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20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20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20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20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20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0"/>
                                        <p:tgtEl>
                                          <p:spTgt spid="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1000"/>
                                        <p:tgtEl>
                                          <p:spTgt spid="4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1000"/>
                                        <p:tgtEl>
                                          <p:spTgt spid="5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1000"/>
                                        <p:tgtEl>
                                          <p:spTgt spid="5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1000"/>
                                        <p:tgtEl>
                                          <p:spTgt spid="6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1000"/>
                                        <p:tgtEl>
                                          <p:spTgt spid="6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5" grpId="0" animBg="1"/>
      <p:bldP spid="26" grpId="0" animBg="1"/>
      <p:bldP spid="28" grpId="0" animBg="1"/>
      <p:bldP spid="29" grpId="0" animBg="1"/>
      <p:bldP spid="30" grpId="0" animBg="1"/>
      <p:bldP spid="33" grpId="0" animBg="1"/>
      <p:bldP spid="35" grpId="0" animBg="1"/>
      <p:bldP spid="37" grpId="0" animBg="1"/>
      <p:bldP spid="43" grpId="0" animBg="1"/>
      <p:bldP spid="56" grpId="0" animBg="1"/>
      <p:bldP spid="57" grpId="0" animBg="1"/>
      <p:bldP spid="60" grpId="0" animBg="1"/>
      <p:bldP spid="61" grpId="0" animBg="1"/>
      <p:bldP spid="62"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mage result for calendario"/>
          <p:cNvPicPr>
            <a:picLocks noChangeAspect="1" noChangeArrowheads="1"/>
          </p:cNvPicPr>
          <p:nvPr/>
        </p:nvPicPr>
        <p:blipFill rotWithShape="1">
          <a:blip r:embed="rId2">
            <a:extLst>
              <a:ext uri="{28A0092B-C50C-407E-A947-70E740481C1C}">
                <a14:useLocalDpi xmlns:a14="http://schemas.microsoft.com/office/drawing/2010/main" val="0"/>
              </a:ext>
            </a:extLst>
          </a:blip>
          <a:srcRect l="3805" b="3044"/>
          <a:stretch/>
        </p:blipFill>
        <p:spPr bwMode="auto">
          <a:xfrm>
            <a:off x="-10632" y="-27384"/>
            <a:ext cx="9180512" cy="6881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4110929"/>
      </p:ext>
    </p:extLst>
  </p:cSld>
  <p:clrMapOvr>
    <a:masterClrMapping/>
  </p:clrMapOvr>
  <p:transition spd="med">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a 2"/>
          <p:cNvGraphicFramePr>
            <a:graphicFrameLocks noGrp="1"/>
          </p:cNvGraphicFramePr>
          <p:nvPr>
            <p:extLst>
              <p:ext uri="{D42A27DB-BD31-4B8C-83A1-F6EECF244321}">
                <p14:modId xmlns:p14="http://schemas.microsoft.com/office/powerpoint/2010/main" val="124190143"/>
              </p:ext>
            </p:extLst>
          </p:nvPr>
        </p:nvGraphicFramePr>
        <p:xfrm>
          <a:off x="0" y="114"/>
          <a:ext cx="9143999" cy="6857885"/>
        </p:xfrm>
        <a:graphic>
          <a:graphicData uri="http://schemas.openxmlformats.org/drawingml/2006/table">
            <a:tbl>
              <a:tblPr firstRow="1" firstCol="1" bandRow="1">
                <a:tableStyleId>{5C22544A-7EE6-4342-B048-85BDC9FD1C3A}</a:tableStyleId>
              </a:tblPr>
              <a:tblGrid>
                <a:gridCol w="1259632"/>
                <a:gridCol w="720080"/>
                <a:gridCol w="792088"/>
                <a:gridCol w="936104"/>
                <a:gridCol w="1512168"/>
                <a:gridCol w="3923927"/>
              </a:tblGrid>
              <a:tr h="575852">
                <a:tc>
                  <a:txBody>
                    <a:bodyPr/>
                    <a:lstStyle/>
                    <a:p>
                      <a:pPr algn="ctr">
                        <a:lnSpc>
                          <a:spcPct val="110000"/>
                        </a:lnSpc>
                        <a:spcAft>
                          <a:spcPts val="800"/>
                        </a:spcAft>
                      </a:pPr>
                      <a:r>
                        <a:rPr lang="it-IT" sz="14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settimana</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4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mese</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4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giorno</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4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numero</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4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attività</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4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argomento </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287927">
                <a:tc>
                  <a:txBody>
                    <a:bodyPr/>
                    <a:lstStyle/>
                    <a:p>
                      <a:pPr algn="ctr">
                        <a:lnSpc>
                          <a:spcPct val="110000"/>
                        </a:lnSpc>
                        <a:spcAft>
                          <a:spcPts val="800"/>
                        </a:spcAft>
                      </a:pPr>
                      <a:r>
                        <a:rPr lang="it-IT" sz="14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400">
                          <a:solidFill>
                            <a:schemeClr val="tx1"/>
                          </a:solidFill>
                          <a:effectLst/>
                          <a:latin typeface="Verdana" panose="020B0604030504040204" pitchFamily="34" charset="0"/>
                          <a:ea typeface="Verdana" panose="020B0604030504040204" pitchFamily="34" charset="0"/>
                          <a:cs typeface="Verdana" panose="020B0604030504040204" pitchFamily="34" charset="0"/>
                        </a:rPr>
                        <a:t>marzo</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1</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Introduzione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La solita minestra?</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2</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1</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lezione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Cacciavite o chiave inglese?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gn="ctr">
                        <a:lnSpc>
                          <a:spcPct val="110000"/>
                        </a:lnSpc>
                        <a:spcAft>
                          <a:spcPts val="800"/>
                        </a:spcAft>
                      </a:pPr>
                      <a:r>
                        <a:rPr lang="it-IT" sz="1400">
                          <a:solidFill>
                            <a:schemeClr val="tx1"/>
                          </a:solidFill>
                          <a:effectLst/>
                          <a:latin typeface="Verdana" panose="020B0604030504040204" pitchFamily="34" charset="0"/>
                          <a:ea typeface="Verdana" panose="020B0604030504040204" pitchFamily="34" charset="0"/>
                          <a:cs typeface="Verdana" panose="020B0604030504040204" pitchFamily="34" charset="0"/>
                        </a:rPr>
                        <a:t>II</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7</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2</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lezione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L’erba del vicino è sempre più verde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8</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3</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lezione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Dal lag al lead</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287927">
                <a:tc>
                  <a:txBody>
                    <a:bodyPr/>
                    <a:lstStyle/>
                    <a:p>
                      <a:pPr algn="ctr">
                        <a:lnSpc>
                          <a:spcPct val="110000"/>
                        </a:lnSpc>
                        <a:spcAft>
                          <a:spcPts val="800"/>
                        </a:spcAft>
                      </a:pPr>
                      <a:r>
                        <a:rPr lang="it-IT" sz="140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40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8</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testimonianza</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Presentazione Dicart SpA*</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9</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I</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i="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esercitazione</a:t>
                      </a:r>
                      <a:endParaRPr lang="it-IT" sz="1600" i="1"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i="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Le fonti informative per l'analisi di bilancio</a:t>
                      </a:r>
                      <a:endParaRPr lang="it-IT" sz="1600" i="1"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gn="ctr">
                        <a:lnSpc>
                          <a:spcPct val="110000"/>
                        </a:lnSpc>
                        <a:spcAft>
                          <a:spcPts val="800"/>
                        </a:spcAft>
                      </a:pPr>
                      <a:r>
                        <a:rPr lang="it-IT" sz="1400">
                          <a:solidFill>
                            <a:schemeClr val="tx1"/>
                          </a:solidFill>
                          <a:effectLst/>
                          <a:latin typeface="Verdana" panose="020B0604030504040204" pitchFamily="34" charset="0"/>
                          <a:ea typeface="Verdana" panose="020B0604030504040204" pitchFamily="34" charset="0"/>
                          <a:cs typeface="Verdana" panose="020B0604030504040204" pitchFamily="34" charset="0"/>
                        </a:rPr>
                        <a:t>III</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14</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4</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lezione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‘Cca nisciuno è fesso!</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15</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5</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lezione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Da chi li ho presi? Dove li ho messi?</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16</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II</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i="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esercitazione</a:t>
                      </a:r>
                      <a:endParaRPr lang="it-IT" sz="1600" i="1"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i="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Contesto competitivo e analisi strategica</a:t>
                      </a:r>
                      <a:endParaRPr lang="it-IT" sz="1600" i="1"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gn="ctr">
                        <a:lnSpc>
                          <a:spcPct val="110000"/>
                        </a:lnSpc>
                        <a:spcAft>
                          <a:spcPts val="800"/>
                        </a:spcAft>
                      </a:pPr>
                      <a:r>
                        <a:rPr lang="it-IT" sz="1400">
                          <a:solidFill>
                            <a:schemeClr val="tx1"/>
                          </a:solidFill>
                          <a:effectLst/>
                          <a:latin typeface="Verdana" panose="020B0604030504040204" pitchFamily="34" charset="0"/>
                          <a:ea typeface="Verdana" panose="020B0604030504040204" pitchFamily="34" charset="0"/>
                          <a:cs typeface="Verdana" panose="020B0604030504040204" pitchFamily="34" charset="0"/>
                        </a:rPr>
                        <a:t>IV</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21</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III</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esercitazione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La verifica della qualità dei dati contabili</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22</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6</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lezione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La giostra dei quattrini</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287927">
                <a:tc>
                  <a:txBody>
                    <a:bodyPr/>
                    <a:lstStyle/>
                    <a:p>
                      <a:pPr algn="ctr">
                        <a:lnSpc>
                          <a:spcPct val="110000"/>
                        </a:lnSpc>
                        <a:spcAft>
                          <a:spcPts val="800"/>
                        </a:spcAft>
                      </a:pPr>
                      <a:r>
                        <a:rPr lang="it-IT" sz="14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V</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400">
                          <a:solidFill>
                            <a:schemeClr val="tx1"/>
                          </a:solidFill>
                          <a:effectLst/>
                          <a:latin typeface="Verdana" panose="020B0604030504040204" pitchFamily="34" charset="0"/>
                          <a:ea typeface="Verdana" panose="020B0604030504040204" pitchFamily="34" charset="0"/>
                          <a:cs typeface="Verdana" panose="020B0604030504040204" pitchFamily="34" charset="0"/>
                        </a:rPr>
                        <a:t>aprile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4</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IV</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i="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esercitazione</a:t>
                      </a:r>
                      <a:endParaRPr lang="it-IT" sz="1600" i="1"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i="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La riclassificazione dello Stato Patrimoniale</a:t>
                      </a:r>
                      <a:endParaRPr lang="it-IT" sz="1600" i="1"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 5</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7</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lezione</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Una rondine non fa primavera</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6</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8</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lezione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Anche Tony Soprano lo sa!</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gn="ctr">
                        <a:lnSpc>
                          <a:spcPct val="110000"/>
                        </a:lnSpc>
                        <a:spcAft>
                          <a:spcPts val="800"/>
                        </a:spcAft>
                      </a:pPr>
                      <a:r>
                        <a:rPr lang="it-IT" sz="1400">
                          <a:solidFill>
                            <a:schemeClr val="tx1"/>
                          </a:solidFill>
                          <a:effectLst/>
                          <a:latin typeface="Verdana" panose="020B0604030504040204" pitchFamily="34" charset="0"/>
                          <a:ea typeface="Verdana" panose="020B0604030504040204" pitchFamily="34" charset="0"/>
                          <a:cs typeface="Verdana" panose="020B0604030504040204" pitchFamily="34" charset="0"/>
                        </a:rPr>
                        <a:t>VI</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11</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V</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i="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esercitazione</a:t>
                      </a:r>
                      <a:endParaRPr lang="it-IT" sz="1600" i="1"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i="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La riclassificazione del Conto Economico</a:t>
                      </a:r>
                      <a:endParaRPr lang="it-IT" sz="1600" i="1"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12</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9</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lezione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Chi è il re?</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r h="387018">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5000"/>
                        </a:lnSpc>
                      </a:pPr>
                      <a:endParaRPr lang="it-IT" sz="18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13</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gn="ct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10</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a:lnSpc>
                          <a:spcPct val="110000"/>
                        </a:lnSpc>
                        <a:spcAft>
                          <a:spcPts val="800"/>
                        </a:spcAft>
                      </a:pPr>
                      <a:r>
                        <a:rPr lang="it-IT" sz="1200">
                          <a:solidFill>
                            <a:schemeClr val="tx1"/>
                          </a:solidFill>
                          <a:effectLst/>
                          <a:latin typeface="Verdana" panose="020B0604030504040204" pitchFamily="34" charset="0"/>
                          <a:ea typeface="Verdana" panose="020B0604030504040204" pitchFamily="34" charset="0"/>
                          <a:cs typeface="Verdana" panose="020B0604030504040204" pitchFamily="34" charset="0"/>
                        </a:rPr>
                        <a:t>lezione</a:t>
                      </a:r>
                      <a:endParaRPr lang="it-IT" sz="160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c>
                  <a:txBody>
                    <a:bodyPr/>
                    <a:lstStyle/>
                    <a:p>
                      <a:pPr marR="282575">
                        <a:lnSpc>
                          <a:spcPct val="110000"/>
                        </a:lnSpc>
                        <a:spcAft>
                          <a:spcPts val="800"/>
                        </a:spcAft>
                      </a:pPr>
                      <a:r>
                        <a:rPr lang="it-IT"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La madre di tutti i flussi di cassa</a:t>
                      </a:r>
                      <a:endParaRPr lang="it-IT"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ctr"/>
                </a:tc>
              </a:tr>
            </a:tbl>
          </a:graphicData>
        </a:graphic>
      </p:graphicFrame>
      <p:sp>
        <p:nvSpPr>
          <p:cNvPr id="4" name="Freccia in giù 3"/>
          <p:cNvSpPr/>
          <p:nvPr/>
        </p:nvSpPr>
        <p:spPr bwMode="auto">
          <a:xfrm rot="3357566">
            <a:off x="7375704" y="4485152"/>
            <a:ext cx="1152128" cy="1296144"/>
          </a:xfrm>
          <a:prstGeom prst="downArrow">
            <a:avLst/>
          </a:prstGeom>
          <a:solidFill>
            <a:srgbClr val="DE0000"/>
          </a:solidFill>
          <a:ln w="19050" cap="flat" cmpd="sng" algn="ctr">
            <a:no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it-IT" sz="1800" b="1" i="0" u="none" strike="noStrike" cap="none" normalizeH="0" baseline="0" smtClean="0">
              <a:ln>
                <a:noFill/>
              </a:ln>
              <a:solidFill>
                <a:srgbClr val="5F5F5F"/>
              </a:solidFill>
              <a:effectLst/>
              <a:latin typeface="Verdana" pitchFamily="34" charset="0"/>
            </a:endParaRPr>
          </a:p>
        </p:txBody>
      </p:sp>
    </p:spTree>
    <p:extLst>
      <p:ext uri="{BB962C8B-B14F-4D97-AF65-F5344CB8AC3E}">
        <p14:creationId xmlns:p14="http://schemas.microsoft.com/office/powerpoint/2010/main" val="1865548539"/>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ttangolo 1"/>
          <p:cNvSpPr/>
          <p:nvPr/>
        </p:nvSpPr>
        <p:spPr>
          <a:xfrm>
            <a:off x="360040" y="116632"/>
            <a:ext cx="8604448" cy="6463308"/>
          </a:xfrm>
          <a:prstGeom prst="rect">
            <a:avLst/>
          </a:prstGeom>
        </p:spPr>
        <p:txBody>
          <a:bodyPr wrap="square">
            <a:spAutoFit/>
          </a:bodyPr>
          <a:lstStyle/>
          <a:p>
            <a:pPr algn="just">
              <a:lnSpc>
                <a:spcPct val="115000"/>
              </a:lnSpc>
              <a:spcAft>
                <a:spcPts val="0"/>
              </a:spcAft>
            </a:pPr>
            <a:r>
              <a:rPr lang="it-IT" sz="2000" i="1" dirty="0">
                <a:solidFill>
                  <a:srgbClr val="336699"/>
                </a:solidFill>
                <a:latin typeface="Calibri" panose="020F0502020204030204" pitchFamily="34" charset="0"/>
                <a:ea typeface="Calibri" panose="020F0502020204030204" pitchFamily="34" charset="0"/>
                <a:cs typeface="Times New Roman" panose="02020603050405020304" pitchFamily="18" charset="0"/>
              </a:rPr>
              <a:t>Lezione n. 8: Anche Tony Soprano lo sa</a:t>
            </a:r>
            <a:endParaRPr lang="it-IT"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Symbol" panose="05050102010706020507" pitchFamily="18" charset="2"/>
              <a:buChar char=""/>
            </a:pPr>
            <a:r>
              <a:rPr lang="it-IT" sz="2000" i="1" dirty="0">
                <a:solidFill>
                  <a:srgbClr val="2F2B20"/>
                </a:solidFill>
                <a:latin typeface="Calibri" panose="020F0502020204030204" pitchFamily="34" charset="0"/>
                <a:ea typeface="Calibri" panose="020F0502020204030204" pitchFamily="34" charset="0"/>
                <a:cs typeface="Times New Roman" panose="02020603050405020304" pitchFamily="18" charset="0"/>
              </a:rPr>
              <a:t>Argomento</a:t>
            </a:r>
            <a:endParaRPr lang="it-IT"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sz="1600" dirty="0">
                <a:solidFill>
                  <a:srgbClr val="2F2B20"/>
                </a:solidFill>
                <a:latin typeface="Calibri" panose="020F0502020204030204" pitchFamily="34" charset="0"/>
                <a:ea typeface="Calibri" panose="020F0502020204030204" pitchFamily="34" charset="0"/>
                <a:cs typeface="Times New Roman" panose="02020603050405020304" pitchFamily="18" charset="0"/>
              </a:rPr>
              <a:t>Dopo aver proceduto alla normalizzazione, che consente di identificare la “forza reddituale” effettiva dell’impresa, occorre segmentare il risultato corrente con la stessa chiave di lettura usata per lo Stato Patrimoniale. La lezione si propone, appunto, l’obiettivo di identificare i risultati economici parziali che concorrono a formare il reddito corrente: il reddito operativo e il reddito derivante dalla gestione finanziaria. Sulla base di questa suddivisione, diventa, allora, possibile cogliere le relazioni che legano i valori reddituali a quelli patrimoniali, evidenziando precise relazioni fra i prospetti riclassificati del Conto Economico e dello Stato Patrimoniale.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sz="1600" dirty="0">
                <a:solidFill>
                  <a:srgbClr val="2F2B20"/>
                </a:solidFill>
                <a:latin typeface="Calibri" panose="020F0502020204030204" pitchFamily="34" charset="0"/>
                <a:ea typeface="Calibri" panose="020F0502020204030204" pitchFamily="34" charset="0"/>
                <a:cs typeface="Times New Roman" panose="02020603050405020304" pitchFamily="18" charset="0"/>
              </a:rPr>
              <a:t>In questo quadro, l ’importanza del risultato operativo è di tutta evidenza. Sulla base di tale reddito, infatti, l’impresa vive e fa fronte ai vari impegni finanziari, remunerando la compagine sociale. Data questa importanza, occorre dettagliarne le componenti. La lezione ha questo obiettivo. </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sz="1600" dirty="0">
                <a:solidFill>
                  <a:srgbClr val="2F2B20"/>
                </a:solidFill>
                <a:latin typeface="Calibri" panose="020F0502020204030204" pitchFamily="34" charset="0"/>
                <a:ea typeface="Calibri" panose="020F0502020204030204" pitchFamily="34" charset="0"/>
                <a:cs typeface="Times New Roman" panose="02020603050405020304" pitchFamily="18" charset="0"/>
              </a:rPr>
              <a:t>La riclassificazione del reddito operativo può seguire strade diverse, in relazione al criterio impiegato per analizzare i costi. La praticabilità delle diverse strade dipende da come viene costruito e presentato il documento di Conto Economico nel bilancio di esercizio. </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sz="1600" dirty="0">
                <a:solidFill>
                  <a:srgbClr val="2F2B20"/>
                </a:solidFill>
                <a:latin typeface="Calibri" panose="020F0502020204030204" pitchFamily="34" charset="0"/>
                <a:ea typeface="Calibri" panose="020F0502020204030204" pitchFamily="34" charset="0"/>
                <a:cs typeface="Times New Roman" panose="02020603050405020304" pitchFamily="18" charset="0"/>
              </a:rPr>
              <a:t>In ogni caso, quale che sia la strada prescelta, il margine chiave della riclassificazione è rappresentato dall’EBITDA. Questo risultato esprime la capacità potenziale dell’impresa di generare flussi di cassa. Esso, dunque, è al centro della comunicazione fra imprese e mercati finanziari. Spesso, però, in Italia, l’EBITDA è assimilato al margine operativo lordo (MOL). Fra i due valori esistono, tuttavia, differenze, delle quali tener conto se non si vogliono commettere errori al momento di impiegare queste grandezze nella determinazione dei flussi di cassa. </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60831795"/>
      </p:ext>
    </p:extLst>
  </p:cSld>
  <p:clrMapOvr>
    <a:masterClrMapping/>
  </p:clrMapOvr>
  <p:transition spd="med">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ttangolo 1"/>
          <p:cNvSpPr/>
          <p:nvPr/>
        </p:nvSpPr>
        <p:spPr>
          <a:xfrm>
            <a:off x="971600" y="1124744"/>
            <a:ext cx="7488832" cy="3560975"/>
          </a:xfrm>
          <a:prstGeom prst="rect">
            <a:avLst/>
          </a:prstGeom>
        </p:spPr>
        <p:txBody>
          <a:bodyPr wrap="square">
            <a:spAutoFit/>
          </a:bodyPr>
          <a:lstStyle/>
          <a:p>
            <a:pPr algn="just">
              <a:lnSpc>
                <a:spcPct val="115000"/>
              </a:lnSpc>
              <a:spcAft>
                <a:spcPts val="0"/>
              </a:spcAft>
            </a:pPr>
            <a:r>
              <a:rPr lang="it-IT" i="1" dirty="0">
                <a:solidFill>
                  <a:srgbClr val="336699"/>
                </a:solidFill>
                <a:latin typeface="Calibri" panose="020F0502020204030204" pitchFamily="34" charset="0"/>
                <a:ea typeface="Calibri" panose="020F0502020204030204" pitchFamily="34" charset="0"/>
                <a:cs typeface="Times New Roman" panose="02020603050405020304" pitchFamily="18" charset="0"/>
              </a:rPr>
              <a:t>V Esercitazione: La riclassificazione del Conto Economico  </a:t>
            </a:r>
            <a:endParaRPr lang="it-IT"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Symbol" panose="05050102010706020507" pitchFamily="18" charset="2"/>
              <a:buChar char=""/>
            </a:pPr>
            <a:r>
              <a:rPr lang="it-IT" i="1" dirty="0">
                <a:solidFill>
                  <a:srgbClr val="2F2B20"/>
                </a:solidFill>
                <a:latin typeface="Calibri" panose="020F0502020204030204" pitchFamily="34" charset="0"/>
                <a:ea typeface="Calibri" panose="020F0502020204030204" pitchFamily="34" charset="0"/>
                <a:cs typeface="Times New Roman" panose="02020603050405020304" pitchFamily="18" charset="0"/>
              </a:rPr>
              <a:t>Argomento</a:t>
            </a:r>
            <a:endParaRPr lang="it-IT" sz="1600"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dirty="0">
                <a:solidFill>
                  <a:srgbClr val="2F2B20"/>
                </a:solidFill>
                <a:latin typeface="Calibri" panose="020F0502020204030204" pitchFamily="34" charset="0"/>
                <a:ea typeface="Calibri" panose="020F0502020204030204" pitchFamily="34" charset="0"/>
                <a:cs typeface="Times New Roman" panose="02020603050405020304" pitchFamily="18" charset="0"/>
              </a:rPr>
              <a:t>Riclassificato lo Stato Patrimoniale, si passa al Conto Economico. Attraverso un’attenta disamina della Nota Integrativa, l’esercitazione si propone, anzitutto, di individuare i componenti di reddito </a:t>
            </a:r>
            <a:r>
              <a:rPr lang="it-IT" i="1" dirty="0">
                <a:solidFill>
                  <a:srgbClr val="2F2B20"/>
                </a:solidFill>
                <a:latin typeface="Calibri" panose="020F0502020204030204" pitchFamily="34" charset="0"/>
                <a:ea typeface="Calibri" panose="020F0502020204030204" pitchFamily="34" charset="0"/>
                <a:cs typeface="Times New Roman" panose="02020603050405020304" pitchFamily="18" charset="0"/>
              </a:rPr>
              <a:t>anomali</a:t>
            </a:r>
            <a:r>
              <a:rPr lang="it-IT" dirty="0">
                <a:solidFill>
                  <a:srgbClr val="2F2B20"/>
                </a:solidFill>
                <a:latin typeface="Calibri" panose="020F0502020204030204" pitchFamily="34" charset="0"/>
                <a:ea typeface="Calibri" panose="020F0502020204030204" pitchFamily="34" charset="0"/>
                <a:cs typeface="Times New Roman" panose="02020603050405020304" pitchFamily="18" charset="0"/>
              </a:rPr>
              <a:t> rispetto alle caratteristiche della gestione di </a:t>
            </a:r>
            <a:r>
              <a:rPr lang="it-IT" dirty="0" err="1">
                <a:solidFill>
                  <a:srgbClr val="2F2B20"/>
                </a:solidFill>
                <a:latin typeface="Calibri" panose="020F0502020204030204" pitchFamily="34" charset="0"/>
                <a:ea typeface="Calibri" panose="020F0502020204030204" pitchFamily="34" charset="0"/>
                <a:cs typeface="Times New Roman" panose="02020603050405020304" pitchFamily="18" charset="0"/>
              </a:rPr>
              <a:t>Dicart</a:t>
            </a:r>
            <a:r>
              <a:rPr lang="it-IT" dirty="0">
                <a:solidFill>
                  <a:srgbClr val="2F2B20"/>
                </a:solidFill>
                <a:latin typeface="Calibri" panose="020F0502020204030204" pitchFamily="34" charset="0"/>
                <a:ea typeface="Calibri" panose="020F0502020204030204" pitchFamily="34" charset="0"/>
                <a:cs typeface="Times New Roman" panose="02020603050405020304" pitchFamily="18" charset="0"/>
              </a:rPr>
              <a:t>. A questo fine, anche un’attenta lettura della Relazione sulla Gestione sarà di notevole utilità. </a:t>
            </a:r>
            <a:endParaRPr lang="it-IT" sz="1600" dirty="0">
              <a:latin typeface="Calibri" panose="020F0502020204030204" pitchFamily="34" charset="0"/>
              <a:ea typeface="Calibri" panose="020F0502020204030204" pitchFamily="34" charset="0"/>
              <a:cs typeface="Times New Roman" panose="02020603050405020304" pitchFamily="18" charset="0"/>
            </a:endParaRPr>
          </a:p>
          <a:p>
            <a:pPr indent="269875" algn="just">
              <a:lnSpc>
                <a:spcPct val="115000"/>
              </a:lnSpc>
              <a:spcAft>
                <a:spcPts val="0"/>
              </a:spcAft>
            </a:pPr>
            <a:r>
              <a:rPr lang="it-IT" dirty="0">
                <a:solidFill>
                  <a:srgbClr val="2F2B20"/>
                </a:solidFill>
                <a:latin typeface="Calibri" panose="020F0502020204030204" pitchFamily="34" charset="0"/>
                <a:ea typeface="Calibri" panose="020F0502020204030204" pitchFamily="34" charset="0"/>
                <a:cs typeface="Times New Roman" panose="02020603050405020304" pitchFamily="18" charset="0"/>
              </a:rPr>
              <a:t>Una volta normalizzato, il reddito sarà suddiviso nelle sue due fondamentali componenti: il reddito operativo e quello frutto delle scelte finanziarie</a:t>
            </a:r>
            <a:r>
              <a:rPr lang="it-IT" dirty="0" smtClean="0">
                <a:solidFill>
                  <a:srgbClr val="2F2B20"/>
                </a:solidFill>
                <a:latin typeface="Calibri" panose="020F0502020204030204" pitchFamily="34" charset="0"/>
                <a:ea typeface="Calibri" panose="020F0502020204030204" pitchFamily="34" charset="0"/>
                <a:cs typeface="Times New Roman" panose="02020603050405020304" pitchFamily="18" charset="0"/>
              </a:rPr>
              <a:t>.</a:t>
            </a:r>
          </a:p>
          <a:p>
            <a:pPr indent="269875" algn="just">
              <a:lnSpc>
                <a:spcPct val="115000"/>
              </a:lnSpc>
              <a:spcAft>
                <a:spcPts val="0"/>
              </a:spcAft>
            </a:pPr>
            <a:endParaRPr lang="it-IT" sz="1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51361360"/>
      </p:ext>
    </p:extLst>
  </p:cSld>
  <p:clrMapOvr>
    <a:masterClrMapping/>
  </p:clrMapOvr>
  <p:transition spd="med">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96" y="82068"/>
            <a:ext cx="8925154" cy="6693865"/>
          </a:xfrm>
          <a:prstGeom prst="rect">
            <a:avLst/>
          </a:prstGeom>
        </p:spPr>
      </p:pic>
      <p:sp>
        <p:nvSpPr>
          <p:cNvPr id="3" name="Rettangolo 2"/>
          <p:cNvSpPr/>
          <p:nvPr/>
        </p:nvSpPr>
        <p:spPr>
          <a:xfrm>
            <a:off x="7956376" y="44624"/>
            <a:ext cx="1136851" cy="923330"/>
          </a:xfrm>
          <a:prstGeom prst="rect">
            <a:avLst/>
          </a:prstGeom>
          <a:noFill/>
        </p:spPr>
        <p:txBody>
          <a:bodyPr wrap="none" lIns="91440" tIns="45720" rIns="91440" bIns="45720">
            <a:spAutoFit/>
          </a:bodyPr>
          <a:lstStyle/>
          <a:p>
            <a:pPr algn="ctr"/>
            <a:r>
              <a:rPr lang="it-IT" sz="5400" b="1" cap="none" spc="0" dirty="0" smtClean="0">
                <a:ln w="12700">
                  <a:solidFill>
                    <a:schemeClr val="accent1"/>
                  </a:solidFill>
                  <a:prstDash val="solid"/>
                </a:ln>
                <a:solidFill>
                  <a:schemeClr val="bg1"/>
                </a:solidFill>
                <a:effectLst>
                  <a:outerShdw blurRad="50800" dist="38100" dir="2700000" algn="tl" rotWithShape="0">
                    <a:prstClr val="black">
                      <a:alpha val="40000"/>
                    </a:prstClr>
                  </a:outerShdw>
                </a:effectLst>
              </a:rPr>
              <a:t>2e</a:t>
            </a:r>
            <a:endParaRPr lang="it-IT" sz="5400" b="1" cap="none" spc="0" dirty="0">
              <a:ln w="12700">
                <a:solidFill>
                  <a:schemeClr val="accent1"/>
                </a:solidFill>
                <a:prstDash val="solid"/>
              </a:ln>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21244706"/>
      </p:ext>
    </p:extLst>
  </p:cSld>
  <p:clrMapOvr>
    <a:masterClrMapping/>
  </p:clrMapOvr>
  <p:transition spd="med">
    <p:fade thruBlk="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fld id="{45B9EA39-FCCA-4E48-8FA4-2B34E99B68E2}" type="slidenum">
              <a:rPr lang="it-IT" smtClean="0"/>
              <a:pPr>
                <a:defRPr/>
              </a:pPr>
              <a:t>96</a:t>
            </a:fld>
            <a:endParaRPr lang="it-IT"/>
          </a:p>
        </p:txBody>
      </p:sp>
      <p:pic>
        <p:nvPicPr>
          <p:cNvPr id="21506" name="Picture 2" descr="Image result for manuali"/>
          <p:cNvPicPr>
            <a:picLocks noChangeAspect="1" noChangeArrowheads="1"/>
          </p:cNvPicPr>
          <p:nvPr/>
        </p:nvPicPr>
        <p:blipFill rotWithShape="1">
          <a:blip r:embed="rId2">
            <a:extLst>
              <a:ext uri="{28A0092B-C50C-407E-A947-70E740481C1C}">
                <a14:useLocalDpi xmlns:a14="http://schemas.microsoft.com/office/drawing/2010/main" val="0"/>
              </a:ext>
            </a:extLst>
          </a:blip>
          <a:srcRect l="10816"/>
          <a:stretch/>
        </p:blipFill>
        <p:spPr bwMode="auto">
          <a:xfrm>
            <a:off x="-36658" y="-27384"/>
            <a:ext cx="9217170" cy="6885384"/>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p:cNvSpPr/>
          <p:nvPr/>
        </p:nvSpPr>
        <p:spPr bwMode="auto">
          <a:xfrm>
            <a:off x="3491880" y="2708920"/>
            <a:ext cx="5662394" cy="1368152"/>
          </a:xfrm>
          <a:prstGeom prst="rect">
            <a:avLst/>
          </a:prstGeom>
          <a:solidFill>
            <a:schemeClr val="bg1">
              <a:lumMod val="85000"/>
              <a:alpha val="60000"/>
            </a:schemeClr>
          </a:solidFill>
          <a:ln w="19050"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noAutofit/>
          </a:bodyPr>
          <a:lstStyle/>
          <a:p>
            <a:pPr marL="720725" indent="-169863" algn="l">
              <a:tabLst>
                <a:tab pos="3043238" algn="l"/>
              </a:tabLst>
            </a:pPr>
            <a:r>
              <a:rPr lang="it-IT" sz="2000" dirty="0" smtClean="0">
                <a:solidFill>
                  <a:srgbClr val="000000"/>
                </a:solidFill>
                <a:ea typeface="Verdana" panose="020B0604030504040204" pitchFamily="34" charset="0"/>
                <a:cs typeface="Verdana" panose="020B0604030504040204" pitchFamily="34" charset="0"/>
              </a:rPr>
              <a:t>Manuale, dispense …	</a:t>
            </a:r>
            <a:endParaRPr lang="it-IT" sz="2000" dirty="0">
              <a:solidFill>
                <a:srgbClr val="000000"/>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05915354"/>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59140"/>
            <a:ext cx="9144000" cy="3399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431625"/>
      </p:ext>
    </p:extLst>
  </p:cSld>
  <p:clrMapOvr>
    <a:masterClrMapping/>
  </p:clrMapOvr>
  <p:transition spd="med">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Rettangolo 3"/>
          <p:cNvSpPr/>
          <p:nvPr/>
        </p:nvSpPr>
        <p:spPr>
          <a:xfrm>
            <a:off x="251520" y="260648"/>
            <a:ext cx="8676456" cy="6063198"/>
          </a:xfrm>
          <a:prstGeom prst="rect">
            <a:avLst/>
          </a:prstGeom>
        </p:spPr>
        <p:txBody>
          <a:bodyPr wrap="square">
            <a:spAutoFit/>
          </a:bodyPr>
          <a:lstStyle/>
          <a:p>
            <a:pPr indent="-810260" algn="just">
              <a:lnSpc>
                <a:spcPct val="115000"/>
              </a:lnSpc>
              <a:spcAft>
                <a:spcPts val="0"/>
              </a:spcAft>
              <a:tabLst>
                <a:tab pos="-3060700" algn="l"/>
              </a:tabLst>
            </a:pPr>
            <a:r>
              <a:rPr lang="it-IT" sz="1600" i="1" dirty="0">
                <a:solidFill>
                  <a:srgbClr val="336699"/>
                </a:solidFill>
                <a:latin typeface="Calibri" panose="020F0502020204030204" pitchFamily="34" charset="0"/>
                <a:ea typeface="Times New Roman" panose="02020603050405020304" pitchFamily="18" charset="0"/>
                <a:cs typeface="Calibri" panose="020F0502020204030204" pitchFamily="34" charset="0"/>
              </a:rPr>
              <a:t>Lezione n. 7: </a:t>
            </a:r>
            <a:r>
              <a:rPr lang="it-IT" sz="1600" i="1" dirty="0" smtClean="0">
                <a:solidFill>
                  <a:srgbClr val="336699"/>
                </a:solidFill>
                <a:latin typeface="Calibri" panose="020F0502020204030204" pitchFamily="34" charset="0"/>
                <a:ea typeface="Times New Roman" panose="02020603050405020304" pitchFamily="18" charset="0"/>
                <a:cs typeface="Calibri" panose="020F0502020204030204" pitchFamily="34" charset="0"/>
              </a:rPr>
              <a:t>Una rondine non fa primavera</a:t>
            </a:r>
            <a:endParaRPr lang="it-IT" sz="1200" dirty="0">
              <a:latin typeface="Calibri" panose="020F0502020204030204" pitchFamily="34" charset="0"/>
              <a:ea typeface="Times New Roman" panose="02020603050405020304" pitchFamily="18" charset="0"/>
              <a:cs typeface="Calibri" panose="020F0502020204030204" pitchFamily="34" charset="0"/>
            </a:endParaRPr>
          </a:p>
          <a:p>
            <a:pPr marL="342900" lvl="0" indent="-342900" algn="just">
              <a:lnSpc>
                <a:spcPct val="115000"/>
              </a:lnSpc>
              <a:spcAft>
                <a:spcPts val="0"/>
              </a:spcAft>
              <a:buFont typeface="Symbol" panose="05050102010706020507" pitchFamily="18" charset="2"/>
              <a:buChar char=""/>
            </a:pPr>
            <a:r>
              <a:rPr lang="it-IT" sz="1600" i="1" dirty="0">
                <a:solidFill>
                  <a:srgbClr val="4D4D4D"/>
                </a:solidFill>
                <a:latin typeface="Calibri" panose="020F0502020204030204" pitchFamily="34" charset="0"/>
                <a:ea typeface="Times New Roman" panose="02020603050405020304" pitchFamily="18" charset="0"/>
                <a:cs typeface="Calibri" panose="020F0502020204030204" pitchFamily="34" charset="0"/>
              </a:rPr>
              <a:t>Argomento</a:t>
            </a:r>
            <a:endParaRPr lang="it-IT" sz="1200" dirty="0">
              <a:latin typeface="Calibri" panose="020F0502020204030204" pitchFamily="34" charset="0"/>
              <a:ea typeface="Times New Roman" panose="02020603050405020304" pitchFamily="18" charset="0"/>
              <a:cs typeface="Calibri" panose="020F0502020204030204" pitchFamily="34" charset="0"/>
            </a:endParaRPr>
          </a:p>
          <a:p>
            <a:pPr indent="269875" algn="just">
              <a:lnSpc>
                <a:spcPct val="115000"/>
              </a:lnSpc>
              <a:spcAft>
                <a:spcPts val="600"/>
              </a:spcAft>
            </a:pPr>
            <a:r>
              <a:rPr lang="it-IT" sz="1600" dirty="0" smtClean="0">
                <a:solidFill>
                  <a:srgbClr val="4D4D4D"/>
                </a:solidFill>
                <a:latin typeface="Calibri" panose="020F0502020204030204" pitchFamily="34" charset="0"/>
                <a:ea typeface="Times New Roman" panose="02020603050405020304" pitchFamily="18" charset="0"/>
                <a:cs typeface="Calibri" panose="020F0502020204030204" pitchFamily="34" charset="0"/>
              </a:rPr>
              <a:t>La </a:t>
            </a: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lezione propone un primo intervento sul Conto Economico, che ha come obiettivo la </a:t>
            </a:r>
            <a:r>
              <a:rPr lang="it-IT" sz="1600" i="1" dirty="0">
                <a:solidFill>
                  <a:srgbClr val="4D4D4D"/>
                </a:solidFill>
                <a:latin typeface="Calibri" panose="020F0502020204030204" pitchFamily="34" charset="0"/>
                <a:ea typeface="Times New Roman" panose="02020603050405020304" pitchFamily="18" charset="0"/>
                <a:cs typeface="Calibri" panose="020F0502020204030204" pitchFamily="34" charset="0"/>
              </a:rPr>
              <a:t>normalizzazione</a:t>
            </a: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dei valori in esso contenuti. Si tratta, in sostanza, di sottrarre alla </a:t>
            </a:r>
            <a:r>
              <a:rPr lang="it-IT" sz="1600" i="1" dirty="0">
                <a:solidFill>
                  <a:srgbClr val="4D4D4D"/>
                </a:solidFill>
                <a:latin typeface="Calibri" panose="020F0502020204030204" pitchFamily="34" charset="0"/>
                <a:ea typeface="Times New Roman" panose="02020603050405020304" pitchFamily="18" charset="0"/>
                <a:cs typeface="Calibri" panose="020F0502020204030204" pitchFamily="34" charset="0"/>
              </a:rPr>
              <a:t>casualità</a:t>
            </a: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alcuni costi e ricavi, riportandoli a una relazione di </a:t>
            </a:r>
            <a:r>
              <a:rPr lang="it-IT" sz="1600" i="1" dirty="0">
                <a:solidFill>
                  <a:srgbClr val="4D4D4D"/>
                </a:solidFill>
                <a:latin typeface="Calibri" panose="020F0502020204030204" pitchFamily="34" charset="0"/>
                <a:ea typeface="Times New Roman" panose="02020603050405020304" pitchFamily="18" charset="0"/>
                <a:cs typeface="Calibri" panose="020F0502020204030204" pitchFamily="34" charset="0"/>
              </a:rPr>
              <a:t>causalità</a:t>
            </a: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sia con l’attività abitualmente svolta dall’impresa, sia con il periodo amministrativo di riferimento. In particolare, occorre evidenziare e isolare i componenti reddituali che nascono da operazioni non ripetibili nel tempo, da quelli che abitualmente si ripetono. Questi ultimi partecipano alla formazione del </a:t>
            </a:r>
            <a:r>
              <a:rPr lang="it-IT" sz="1600" i="1" dirty="0">
                <a:solidFill>
                  <a:srgbClr val="4D4D4D"/>
                </a:solidFill>
                <a:latin typeface="Calibri" panose="020F0502020204030204" pitchFamily="34" charset="0"/>
                <a:ea typeface="Times New Roman" panose="02020603050405020304" pitchFamily="18" charset="0"/>
                <a:cs typeface="Calibri" panose="020F0502020204030204" pitchFamily="34" charset="0"/>
              </a:rPr>
              <a:t>reddito corrente</a:t>
            </a: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o </a:t>
            </a:r>
            <a:r>
              <a:rPr lang="it-IT" sz="1600" i="1" dirty="0">
                <a:solidFill>
                  <a:srgbClr val="4D4D4D"/>
                </a:solidFill>
                <a:latin typeface="Calibri" panose="020F0502020204030204" pitchFamily="34" charset="0"/>
                <a:ea typeface="Times New Roman" panose="02020603050405020304" pitchFamily="18" charset="0"/>
                <a:cs typeface="Calibri" panose="020F0502020204030204" pitchFamily="34" charset="0"/>
              </a:rPr>
              <a:t>normalizzato</a:t>
            </a: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Il reddito corrente è quello sul quale basare la valutazione delle prestazioni dell’impresa e la loro proiezione nel futuro, come richiesto dall’analisi fondamentale. La normalizzazione del reddito chiama in causa i concetti di proventi e oneri anomali, riconducibili a eventi straordinari, </a:t>
            </a:r>
            <a:r>
              <a:rPr lang="it-IT" sz="1600" i="1" dirty="0" err="1">
                <a:solidFill>
                  <a:srgbClr val="4D4D4D"/>
                </a:solidFill>
                <a:latin typeface="Calibri" panose="020F0502020204030204" pitchFamily="34" charset="0"/>
                <a:ea typeface="Times New Roman" panose="02020603050405020304" pitchFamily="18" charset="0"/>
                <a:cs typeface="Calibri" panose="020F0502020204030204" pitchFamily="34" charset="0"/>
              </a:rPr>
              <a:t>discontinued</a:t>
            </a:r>
            <a:r>
              <a:rPr lang="it-IT" sz="1600" i="1" dirty="0">
                <a:solidFill>
                  <a:srgbClr val="4D4D4D"/>
                </a:solidFill>
                <a:latin typeface="Calibri" panose="020F0502020204030204" pitchFamily="34" charset="0"/>
                <a:ea typeface="Times New Roman" panose="02020603050405020304" pitchFamily="18" charset="0"/>
                <a:cs typeface="Calibri" panose="020F0502020204030204" pitchFamily="34" charset="0"/>
              </a:rPr>
              <a:t> </a:t>
            </a:r>
            <a:r>
              <a:rPr lang="it-IT" sz="1600" i="1" dirty="0" err="1">
                <a:solidFill>
                  <a:srgbClr val="4D4D4D"/>
                </a:solidFill>
                <a:latin typeface="Calibri" panose="020F0502020204030204" pitchFamily="34" charset="0"/>
                <a:ea typeface="Times New Roman" panose="02020603050405020304" pitchFamily="18" charset="0"/>
                <a:cs typeface="Calibri" panose="020F0502020204030204" pitchFamily="34" charset="0"/>
              </a:rPr>
              <a:t>operations</a:t>
            </a: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ristrutturazioni. </a:t>
            </a:r>
            <a:endParaRPr lang="it-IT" sz="1200" dirty="0">
              <a:latin typeface="Calibri" panose="020F0502020204030204" pitchFamily="34" charset="0"/>
              <a:ea typeface="Times New Roman" panose="02020603050405020304" pitchFamily="18" charset="0"/>
              <a:cs typeface="Calibri" panose="020F0502020204030204" pitchFamily="34" charset="0"/>
            </a:endParaRPr>
          </a:p>
          <a:p>
            <a:pPr marL="342900" lvl="0" indent="-342900" algn="just">
              <a:lnSpc>
                <a:spcPct val="115000"/>
              </a:lnSpc>
              <a:spcAft>
                <a:spcPts val="0"/>
              </a:spcAft>
              <a:buFont typeface="Symbol" panose="05050102010706020507" pitchFamily="18" charset="2"/>
              <a:buChar char=""/>
            </a:pPr>
            <a:r>
              <a:rPr lang="it-IT" sz="1600" i="1" dirty="0">
                <a:solidFill>
                  <a:srgbClr val="4D4D4D"/>
                </a:solidFill>
                <a:latin typeface="Calibri" panose="020F0502020204030204" pitchFamily="34" charset="0"/>
                <a:ea typeface="Times New Roman" panose="02020603050405020304" pitchFamily="18" charset="0"/>
                <a:cs typeface="Calibri" panose="020F0502020204030204" pitchFamily="34" charset="0"/>
              </a:rPr>
              <a:t>Materiali didattici</a:t>
            </a:r>
            <a:endParaRPr lang="it-IT" sz="1200" dirty="0">
              <a:latin typeface="Calibri" panose="020F0502020204030204" pitchFamily="34" charset="0"/>
              <a:ea typeface="Times New Roman" panose="02020603050405020304" pitchFamily="18" charset="0"/>
              <a:cs typeface="Calibri" panose="020F0502020204030204" pitchFamily="34" charset="0"/>
            </a:endParaRPr>
          </a:p>
          <a:p>
            <a:pPr marL="342900" lvl="0" indent="-342900" algn="just">
              <a:lnSpc>
                <a:spcPct val="115000"/>
              </a:lnSpc>
              <a:spcAft>
                <a:spcPts val="600"/>
              </a:spcAft>
              <a:buFont typeface="Courier New" panose="02070309020205020404" pitchFamily="49" charset="0"/>
              <a:buChar char="o"/>
            </a:pP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Dispensa: Capitolo 9</a:t>
            </a:r>
            <a:endParaRPr lang="it-IT" sz="1200" dirty="0">
              <a:latin typeface="Calibri" panose="020F0502020204030204" pitchFamily="34" charset="0"/>
              <a:ea typeface="Times New Roman" panose="02020603050405020304" pitchFamily="18" charset="0"/>
              <a:cs typeface="Calibri" panose="020F0502020204030204" pitchFamily="34" charset="0"/>
            </a:endParaRPr>
          </a:p>
          <a:p>
            <a:pPr marL="342900" lvl="0" indent="-342900" algn="just">
              <a:lnSpc>
                <a:spcPct val="115000"/>
              </a:lnSpc>
              <a:spcAft>
                <a:spcPts val="0"/>
              </a:spcAft>
              <a:buFont typeface="Courier New" panose="02070309020205020404" pitchFamily="49" charset="0"/>
              <a:buChar char="o"/>
            </a:pP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Documenti: </a:t>
            </a:r>
            <a:endParaRPr lang="it-IT" sz="1200" dirty="0">
              <a:latin typeface="Calibri" panose="020F0502020204030204" pitchFamily="34" charset="0"/>
              <a:ea typeface="Times New Roman" panose="02020603050405020304" pitchFamily="18" charset="0"/>
              <a:cs typeface="Calibri" panose="020F0502020204030204" pitchFamily="34" charset="0"/>
            </a:endParaRPr>
          </a:p>
          <a:p>
            <a:pPr marL="800100" lvl="1" indent="-342900" algn="just">
              <a:lnSpc>
                <a:spcPct val="115000"/>
              </a:lnSpc>
              <a:spcAft>
                <a:spcPts val="0"/>
              </a:spcAft>
              <a:buFont typeface="Arial" panose="020B0604020202020204" pitchFamily="34" charset="0"/>
              <a:buChar char="•"/>
            </a:pPr>
            <a:r>
              <a:rPr lang="en-US"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IASB - IFRS 5</a:t>
            </a:r>
            <a:endParaRPr lang="it-IT" sz="1200" dirty="0">
              <a:latin typeface="Calibri" panose="020F0502020204030204" pitchFamily="34" charset="0"/>
              <a:ea typeface="Times New Roman" panose="02020603050405020304" pitchFamily="18" charset="0"/>
              <a:cs typeface="Calibri" panose="020F0502020204030204" pitchFamily="34" charset="0"/>
            </a:endParaRPr>
          </a:p>
          <a:p>
            <a:pPr marL="800100" lvl="1" indent="-342900" algn="just">
              <a:lnSpc>
                <a:spcPct val="115000"/>
              </a:lnSpc>
              <a:spcAft>
                <a:spcPts val="600"/>
              </a:spcAft>
              <a:buFont typeface="Arial" panose="020B0604020202020204" pitchFamily="34" charset="0"/>
              <a:buChar char="•"/>
            </a:pP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ENI - Bilancio 2010, Utile </a:t>
            </a:r>
            <a:r>
              <a:rPr lang="it-IT" sz="1600" dirty="0" err="1">
                <a:solidFill>
                  <a:srgbClr val="4D4D4D"/>
                </a:solidFill>
                <a:latin typeface="Calibri" panose="020F0502020204030204" pitchFamily="34" charset="0"/>
                <a:ea typeface="Times New Roman" panose="02020603050405020304" pitchFamily="18" charset="0"/>
                <a:cs typeface="Calibri" panose="020F0502020204030204" pitchFamily="34" charset="0"/>
              </a:rPr>
              <a:t>adjusted</a:t>
            </a: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e special </a:t>
            </a:r>
            <a:r>
              <a:rPr lang="it-IT" sz="1600" dirty="0" err="1">
                <a:solidFill>
                  <a:srgbClr val="4D4D4D"/>
                </a:solidFill>
                <a:latin typeface="Calibri" panose="020F0502020204030204" pitchFamily="34" charset="0"/>
                <a:ea typeface="Times New Roman" panose="02020603050405020304" pitchFamily="18" charset="0"/>
                <a:cs typeface="Calibri" panose="020F0502020204030204" pitchFamily="34" charset="0"/>
              </a:rPr>
              <a:t>items</a:t>
            </a:r>
            <a:r>
              <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p.64-68</a:t>
            </a:r>
            <a:endParaRPr lang="it-IT" sz="1200" dirty="0">
              <a:latin typeface="Calibri" panose="020F0502020204030204" pitchFamily="34" charset="0"/>
              <a:ea typeface="Times New Roman" panose="02020603050405020304" pitchFamily="18" charset="0"/>
              <a:cs typeface="Calibri" panose="020F0502020204030204" pitchFamily="34" charset="0"/>
            </a:endParaRPr>
          </a:p>
          <a:p>
            <a:pPr marL="342900" indent="-342900" algn="just">
              <a:lnSpc>
                <a:spcPct val="115000"/>
              </a:lnSpc>
              <a:spcAft>
                <a:spcPts val="0"/>
              </a:spcAft>
              <a:buFont typeface="Courier New" panose="02070309020205020404" pitchFamily="49" charset="0"/>
              <a:buChar char="o"/>
            </a:pPr>
            <a:r>
              <a:rPr lang="en-US" sz="1600" dirty="0" err="1">
                <a:solidFill>
                  <a:srgbClr val="4D4D4D"/>
                </a:solidFill>
                <a:latin typeface="Calibri" panose="020F0502020204030204" pitchFamily="34" charset="0"/>
                <a:ea typeface="Times New Roman" panose="02020603050405020304" pitchFamily="18" charset="0"/>
                <a:cs typeface="Calibri" panose="020F0502020204030204" pitchFamily="34" charset="0"/>
              </a:rPr>
              <a:t>Letture</a:t>
            </a:r>
            <a:r>
              <a:rPr lang="en-US"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a:t>
            </a:r>
            <a:r>
              <a:rPr lang="en-US" sz="1600" dirty="0" err="1">
                <a:solidFill>
                  <a:srgbClr val="4D4D4D"/>
                </a:solidFill>
                <a:latin typeface="Calibri" panose="020F0502020204030204" pitchFamily="34" charset="0"/>
                <a:ea typeface="Times New Roman" panose="02020603050405020304" pitchFamily="18" charset="0"/>
                <a:cs typeface="Calibri" panose="020F0502020204030204" pitchFamily="34" charset="0"/>
              </a:rPr>
              <a:t>Jagannath</a:t>
            </a:r>
            <a:r>
              <a:rPr lang="en-US"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A.-</a:t>
            </a:r>
            <a:r>
              <a:rPr lang="en-US" sz="1600" dirty="0" err="1">
                <a:solidFill>
                  <a:srgbClr val="4D4D4D"/>
                </a:solidFill>
                <a:latin typeface="Calibri" panose="020F0502020204030204" pitchFamily="34" charset="0"/>
                <a:ea typeface="Times New Roman" panose="02020603050405020304" pitchFamily="18" charset="0"/>
                <a:cs typeface="Calibri" panose="020F0502020204030204" pitchFamily="34" charset="0"/>
              </a:rPr>
              <a:t>Koller</a:t>
            </a:r>
            <a:r>
              <a:rPr lang="en-US"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T., </a:t>
            </a:r>
            <a:r>
              <a:rPr lang="en-US" sz="1600" i="1" dirty="0">
                <a:solidFill>
                  <a:srgbClr val="4D4D4D"/>
                </a:solidFill>
                <a:latin typeface="Calibri" panose="020F0502020204030204" pitchFamily="34" charset="0"/>
                <a:ea typeface="Times New Roman" panose="02020603050405020304" pitchFamily="18" charset="0"/>
                <a:cs typeface="Calibri" panose="020F0502020204030204" pitchFamily="34" charset="0"/>
              </a:rPr>
              <a:t>Building a Better Income Statement</a:t>
            </a:r>
            <a:r>
              <a:rPr lang="en-US"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a:t>
            </a:r>
            <a:r>
              <a:rPr lang="en-US" sz="1600" dirty="0" err="1">
                <a:solidFill>
                  <a:srgbClr val="4D4D4D"/>
                </a:solidFill>
                <a:latin typeface="Calibri" panose="020F0502020204030204" pitchFamily="34" charset="0"/>
                <a:ea typeface="Times New Roman" panose="02020603050405020304" pitchFamily="18" charset="0"/>
                <a:cs typeface="Calibri" panose="020F0502020204030204" pitchFamily="34" charset="0"/>
              </a:rPr>
              <a:t>McKinsey&amp;Company</a:t>
            </a:r>
            <a:r>
              <a:rPr lang="en-US"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 November 2013</a:t>
            </a:r>
            <a:endParaRPr lang="it-IT" sz="1600" dirty="0">
              <a:solidFill>
                <a:srgbClr val="4D4D4D"/>
              </a:solidFill>
              <a:latin typeface="Calibri" panose="020F0502020204030204" pitchFamily="34" charset="0"/>
              <a:ea typeface="Times New Roman" panose="02020603050405020304" pitchFamily="18" charset="0"/>
              <a:cs typeface="Calibri" panose="020F0502020204030204" pitchFamily="34" charset="0"/>
            </a:endParaRPr>
          </a:p>
          <a:p>
            <a:pPr marL="342900" lvl="0" indent="-342900" algn="just">
              <a:lnSpc>
                <a:spcPct val="115000"/>
              </a:lnSpc>
              <a:spcAft>
                <a:spcPts val="0"/>
              </a:spcAft>
              <a:buFont typeface="Courier New" panose="02070309020205020404" pitchFamily="49" charset="0"/>
              <a:buChar char="o"/>
            </a:pPr>
            <a:r>
              <a:rPr lang="en-US" sz="1600" dirty="0">
                <a:solidFill>
                  <a:srgbClr val="4D4D4D"/>
                </a:solidFill>
                <a:latin typeface="Calibri" panose="020F0502020204030204" pitchFamily="34" charset="0"/>
                <a:ea typeface="Times New Roman" panose="02020603050405020304" pitchFamily="18" charset="0"/>
                <a:cs typeface="Calibri" panose="020F0502020204030204" pitchFamily="34" charset="0"/>
              </a:rPr>
              <a:t>Video: http://www.youtube.com/watch?v=nbINrE4tTd8</a:t>
            </a:r>
            <a:endParaRPr lang="it-IT" sz="12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Freccia in giù 2"/>
          <p:cNvSpPr/>
          <p:nvPr/>
        </p:nvSpPr>
        <p:spPr bwMode="auto">
          <a:xfrm rot="4002852">
            <a:off x="5924304" y="3735516"/>
            <a:ext cx="1440160" cy="1296144"/>
          </a:xfrm>
          <a:prstGeom prst="downArrow">
            <a:avLst/>
          </a:prstGeom>
          <a:solidFill>
            <a:srgbClr val="DE3500"/>
          </a:solidFill>
          <a:ln w="19050" cap="flat" cmpd="sng" algn="ctr">
            <a:no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it-IT" sz="1800" b="1" i="0" u="none" strike="noStrike" cap="none" normalizeH="0" baseline="0" smtClean="0">
              <a:ln>
                <a:noFill/>
              </a:ln>
              <a:solidFill>
                <a:srgbClr val="5F5F5F"/>
              </a:solidFill>
              <a:effectLst/>
              <a:latin typeface="Verdana" pitchFamily="34" charset="0"/>
            </a:endParaRPr>
          </a:p>
        </p:txBody>
      </p:sp>
    </p:spTree>
    <p:extLst>
      <p:ext uri="{BB962C8B-B14F-4D97-AF65-F5344CB8AC3E}">
        <p14:creationId xmlns:p14="http://schemas.microsoft.com/office/powerpoint/2010/main" val="659077535"/>
      </p:ext>
    </p:extLst>
  </p:cSld>
  <p:clrMapOvr>
    <a:masterClrMapping/>
  </p:clrMapOvr>
  <p:transition spd="med">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602" name="Picture 2" descr="Image result for obbligatorio"/>
          <p:cNvPicPr>
            <a:picLocks noChangeAspect="1" noChangeArrowheads="1"/>
          </p:cNvPicPr>
          <p:nvPr/>
        </p:nvPicPr>
        <p:blipFill rotWithShape="1">
          <a:blip r:embed="rId2">
            <a:extLst>
              <a:ext uri="{28A0092B-C50C-407E-A947-70E740481C1C}">
                <a14:useLocalDpi xmlns:a14="http://schemas.microsoft.com/office/drawing/2010/main" val="0"/>
              </a:ext>
            </a:extLst>
          </a:blip>
          <a:srcRect t="30500" b="28291"/>
          <a:stretch/>
        </p:blipFill>
        <p:spPr bwMode="auto">
          <a:xfrm>
            <a:off x="755576" y="116632"/>
            <a:ext cx="7688558" cy="3168353"/>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Image result for recommend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866" y="2924944"/>
            <a:ext cx="7688558" cy="3714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3493"/>
      </p:ext>
    </p:extLst>
  </p:cSld>
  <p:clrMapOvr>
    <a:masterClrMapping/>
  </p:clrMapOvr>
  <p:transition spd="med">
    <p:fade thruBlk="1"/>
  </p:transition>
  <p:timing>
    <p:tnLst>
      <p:par>
        <p:cTn id="1" dur="indefinite" restart="never" nodeType="tmRoot"/>
      </p:par>
    </p:tnLst>
  </p:timing>
</p:sld>
</file>

<file path=ppt/theme/theme1.xml><?xml version="1.0" encoding="utf-8"?>
<a:theme xmlns:a="http://schemas.openxmlformats.org/drawingml/2006/main" name="Personalizza struttura">
  <a:themeElements>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ersonalizza struttura">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lnDef>
  </a:objectDefaults>
  <a:extraClrSchemeLst>
    <a:extraClrScheme>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ersonalizza struttur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ersonalizza struttur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ersonalizza struttur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ersonalizza struttur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ersonalizza struttur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ersonalizza struttur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ersonalizza struttur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ersonalizza struttur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ersonalizza struttur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ersonalizza struttur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ersonalizza struttur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ersonalizza struttura">
  <a:themeElements>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ersonalizza struttura">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lnDef>
  </a:objectDefaults>
  <a:extraClrSchemeLst>
    <a:extraClrScheme>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ersonalizza struttur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ersonalizza struttur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ersonalizza struttur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ersonalizza struttur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ersonalizza struttur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ersonalizza struttur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ersonalizza struttur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ersonalizza struttur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ersonalizza struttur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ersonalizza struttur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ersonalizza struttur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Personalizza struttura">
  <a:themeElements>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ersonalizza struttura">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lnDef>
  </a:objectDefaults>
  <a:extraClrSchemeLst>
    <a:extraClrScheme>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ersonalizza struttur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ersonalizza struttur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ersonalizza struttur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ersonalizza struttur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ersonalizza struttur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ersonalizza struttur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ersonalizza struttur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ersonalizza struttur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ersonalizza struttur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ersonalizza struttur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ersonalizza struttur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Personalizza struttura">
  <a:themeElements>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ersonalizza struttura">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lnDef>
  </a:objectDefaults>
  <a:extraClrSchemeLst>
    <a:extraClrScheme>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ersonalizza struttur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ersonalizza struttur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ersonalizza struttur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ersonalizza struttur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ersonalizza struttur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ersonalizza struttur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ersonalizza struttur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ersonalizza struttur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ersonalizza struttur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ersonalizza struttur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ersonalizza struttur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Personalizza struttura">
  <a:themeElements>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ersonalizza struttura">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lnDef>
  </a:objectDefaults>
  <a:extraClrSchemeLst>
    <a:extraClrScheme>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ersonalizza struttur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ersonalizza struttur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ersonalizza struttur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ersonalizza struttur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ersonalizza struttur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ersonalizza struttur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ersonalizza struttur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ersonalizza struttur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ersonalizza struttur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ersonalizza struttur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ersonalizza struttur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Personalizza struttura">
  <a:themeElements>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ersonalizza struttura">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spPr>
      <a:bodyPr/>
      <a:lstStyle/>
      <a: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a:style>
    </a:spDef>
    <a:lnDef>
      <a:spPr bwMode="auto">
        <a:xfrm>
          <a:off x="0" y="0"/>
          <a:ext cx="1" cy="1"/>
        </a:xfrm>
        <a:custGeom>
          <a:avLst/>
          <a:gdLst/>
          <a:ahLst/>
          <a:cxnLst/>
          <a:rect l="0" t="0" r="0" b="0"/>
          <a:pathLst/>
        </a:custGeom>
        <a:solidFill>
          <a:schemeClr val="accent1"/>
        </a:solidFill>
        <a:ln w="1905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smtClean="0">
            <a:ln>
              <a:noFill/>
            </a:ln>
            <a:solidFill>
              <a:srgbClr val="5F5F5F"/>
            </a:solidFill>
            <a:effectLst/>
            <a:latin typeface="Verdana" pitchFamily="34" charset="0"/>
          </a:defRPr>
        </a:defPPr>
      </a:lstStyle>
    </a:lnDef>
  </a:objectDefaults>
  <a:extraClrSchemeLst>
    <a:extraClrScheme>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ersonalizza struttur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ersonalizza struttur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ersonalizza struttur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ersonalizza struttur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ersonalizza struttur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ersonalizza struttur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ersonalizza struttur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ersonalizza struttur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ersonalizza struttur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ersonalizza struttur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ersonalizza struttur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1801</TotalTime>
  <Words>3648</Words>
  <Application>Microsoft Office PowerPoint</Application>
  <PresentationFormat>Presentazione su schermo (4:3)</PresentationFormat>
  <Paragraphs>419</Paragraphs>
  <Slides>141</Slides>
  <Notes>8</Notes>
  <HiddenSlides>0</HiddenSlides>
  <MMClips>0</MMClips>
  <ScaleCrop>false</ScaleCrop>
  <HeadingPairs>
    <vt:vector size="6" baseType="variant">
      <vt:variant>
        <vt:lpstr>Caratteri utilizzati</vt:lpstr>
      </vt:variant>
      <vt:variant>
        <vt:i4>7</vt:i4>
      </vt:variant>
      <vt:variant>
        <vt:lpstr>Tema</vt:lpstr>
      </vt:variant>
      <vt:variant>
        <vt:i4>6</vt:i4>
      </vt:variant>
      <vt:variant>
        <vt:lpstr>Titoli diapositive</vt:lpstr>
      </vt:variant>
      <vt:variant>
        <vt:i4>141</vt:i4>
      </vt:variant>
    </vt:vector>
  </HeadingPairs>
  <TitlesOfParts>
    <vt:vector size="154" baseType="lpstr">
      <vt:lpstr>Arial</vt:lpstr>
      <vt:lpstr>Arial Narrow</vt:lpstr>
      <vt:lpstr>Calibri</vt:lpstr>
      <vt:lpstr>Courier New</vt:lpstr>
      <vt:lpstr>Symbol</vt:lpstr>
      <vt:lpstr>Times New Roman</vt:lpstr>
      <vt:lpstr>Verdana</vt:lpstr>
      <vt:lpstr>Personalizza struttura</vt:lpstr>
      <vt:lpstr>1_Personalizza struttura</vt:lpstr>
      <vt:lpstr>2_Personalizza struttura</vt:lpstr>
      <vt:lpstr>3_Personalizza struttura</vt:lpstr>
      <vt:lpstr>4_Personalizza struttura</vt:lpstr>
      <vt:lpstr>5_Personalizza struttura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Unifi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FG</dc:creator>
  <cp:lastModifiedBy>Francesco Giunta</cp:lastModifiedBy>
  <cp:revision>1018</cp:revision>
  <dcterms:created xsi:type="dcterms:W3CDTF">2006-04-12T15:34:20Z</dcterms:created>
  <dcterms:modified xsi:type="dcterms:W3CDTF">2017-07-08T01:18:58Z</dcterms:modified>
</cp:coreProperties>
</file>