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60" r:id="rId3"/>
    <p:sldId id="266" r:id="rId4"/>
    <p:sldId id="267" r:id="rId5"/>
    <p:sldId id="265" r:id="rId6"/>
    <p:sldId id="262" r:id="rId7"/>
    <p:sldId id="268" r:id="rId8"/>
    <p:sldId id="270" r:id="rId9"/>
    <p:sldId id="269" r:id="rId10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23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5362D-BD90-0747-B476-121219C83B7F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7664F9-7A0F-894E-8092-2BFC3428814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887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93FBACC4-0945-0F4A-9925-7FB6336CEBD7}" type="slidenum">
              <a:rPr lang="it-IT" sz="1200"/>
              <a:pPr/>
              <a:t>1</a:t>
            </a:fld>
            <a:endParaRPr lang="it-IT" sz="120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67237" cy="3425825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9638" y="4344988"/>
            <a:ext cx="5038725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8544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0953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6785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813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942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661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76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729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0952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614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0141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E2532-EFDA-DE4B-8EBF-383B5B7CAC34}" type="datetimeFigureOut">
              <a:rPr lang="it-IT" smtClean="0"/>
              <a:t>06/10/16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6684-0B64-9646-BC56-A34AE8E099E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09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ctrTitle"/>
          </p:nvPr>
        </p:nvSpPr>
        <p:spPr>
          <a:xfrm>
            <a:off x="1454435" y="291964"/>
            <a:ext cx="6376183" cy="1066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  <a:latin typeface="Arial"/>
                <a:cs typeface="Arial"/>
              </a:rPr>
              <a:t>PARLARE IN PUBBLICO</a:t>
            </a:r>
            <a:endParaRPr lang="en-US" sz="32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148" name="Rectangle 3"/>
          <p:cNvSpPr>
            <a:spLocks noGrp="1"/>
          </p:cNvSpPr>
          <p:nvPr>
            <p:ph type="subTitle" idx="1"/>
          </p:nvPr>
        </p:nvSpPr>
        <p:spPr>
          <a:xfrm>
            <a:off x="169863" y="5405506"/>
            <a:ext cx="8834437" cy="860425"/>
          </a:xfrm>
        </p:spPr>
        <p:txBody>
          <a:bodyPr rtlCol="0">
            <a:normAutofit fontScale="85000" lnSpcReduction="20000"/>
          </a:bodyPr>
          <a:lstStyle/>
          <a:p>
            <a:pPr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it-IT" altLang="it-IT" b="1" dirty="0" smtClean="0">
                <a:solidFill>
                  <a:srgbClr val="000090"/>
                </a:solidFill>
                <a:latin typeface="Arial"/>
                <a:ea typeface="+mj-ea"/>
                <a:cs typeface="Arial"/>
              </a:rPr>
              <a:t>Seminario esperienziale </a:t>
            </a:r>
            <a:endParaRPr lang="it-IT" altLang="it-IT" b="1" dirty="0" smtClean="0">
              <a:solidFill>
                <a:srgbClr val="000090"/>
              </a:solidFill>
              <a:latin typeface="Arial"/>
              <a:ea typeface="+mj-ea"/>
              <a:cs typeface="Arial"/>
            </a:endParaRPr>
          </a:p>
          <a:p>
            <a:pPr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it-IT" altLang="it-IT" b="1" dirty="0" smtClean="0">
                <a:solidFill>
                  <a:srgbClr val="000090"/>
                </a:solidFill>
                <a:latin typeface="Arial"/>
                <a:ea typeface="+mj-ea"/>
                <a:cs typeface="Arial"/>
              </a:rPr>
              <a:t>di </a:t>
            </a:r>
            <a:r>
              <a:rPr lang="it-IT" altLang="it-IT" b="1" dirty="0" smtClean="0">
                <a:solidFill>
                  <a:srgbClr val="000090"/>
                </a:solidFill>
                <a:latin typeface="Arial"/>
                <a:ea typeface="+mj-ea"/>
                <a:cs typeface="Arial"/>
              </a:rPr>
              <a:t>public </a:t>
            </a:r>
            <a:r>
              <a:rPr lang="it-IT" altLang="it-IT" b="1" dirty="0" err="1" smtClean="0">
                <a:solidFill>
                  <a:srgbClr val="000090"/>
                </a:solidFill>
                <a:latin typeface="Arial"/>
                <a:ea typeface="+mj-ea"/>
                <a:cs typeface="Arial"/>
              </a:rPr>
              <a:t>speaking</a:t>
            </a:r>
            <a:r>
              <a:rPr lang="it-IT" altLang="it-IT" b="1" dirty="0" smtClean="0">
                <a:solidFill>
                  <a:srgbClr val="000090"/>
                </a:solidFill>
                <a:ea typeface="+mj-ea"/>
                <a:cs typeface="+mj-cs"/>
              </a:rPr>
              <a:t> 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4551363"/>
            <a:ext cx="8770938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90488" algn="just">
              <a:lnSpc>
                <a:spcPct val="90000"/>
              </a:lnSpc>
            </a:pPr>
            <a:endParaRPr lang="en-US" sz="1200">
              <a:solidFill>
                <a:srgbClr val="595959"/>
              </a:solidFill>
              <a:latin typeface="Trebuchet MS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69863" y="6200775"/>
            <a:ext cx="86995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>
              <a:lnSpc>
                <a:spcPct val="90000"/>
              </a:lnSpc>
            </a:pPr>
            <a:endParaRPr lang="en-US" sz="2000" b="1">
              <a:solidFill>
                <a:srgbClr val="595959"/>
              </a:solidFill>
              <a:latin typeface="Trebuchet MS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6489700"/>
            <a:ext cx="8847138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90488" algn="just">
              <a:lnSpc>
                <a:spcPct val="90000"/>
              </a:lnSpc>
            </a:pPr>
            <a:endParaRPr lang="en-GB" sz="1200">
              <a:solidFill>
                <a:srgbClr val="595959"/>
              </a:solidFill>
              <a:latin typeface="Trebuchet MS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857133" y="6267683"/>
            <a:ext cx="79179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it-IT" sz="1800" dirty="0" smtClean="0">
                <a:latin typeface="Arial"/>
                <a:cs typeface="Arial"/>
              </a:rPr>
              <a:t>AIDEA </a:t>
            </a:r>
            <a:r>
              <a:rPr lang="it-IT" sz="1800" dirty="0" smtClean="0">
                <a:latin typeface="Arial"/>
                <a:cs typeface="Arial"/>
              </a:rPr>
              <a:t>Firenze, gennaio 2017 – </a:t>
            </a:r>
            <a:r>
              <a:rPr lang="it-IT" sz="1800" dirty="0" smtClean="0">
                <a:latin typeface="Arial"/>
                <a:cs typeface="Arial"/>
              </a:rPr>
              <a:t>a cura di</a:t>
            </a:r>
            <a:r>
              <a:rPr lang="it-IT" sz="1800" dirty="0">
                <a:latin typeface="Arial"/>
                <a:cs typeface="Arial"/>
              </a:rPr>
              <a:t> </a:t>
            </a:r>
            <a:r>
              <a:rPr lang="it-IT" sz="1800" dirty="0" smtClean="0">
                <a:latin typeface="Arial"/>
                <a:cs typeface="Arial"/>
              </a:rPr>
              <a:t>Guido </a:t>
            </a:r>
            <a:r>
              <a:rPr lang="it-IT" sz="1800" dirty="0" smtClean="0">
                <a:latin typeface="Arial"/>
                <a:cs typeface="Arial"/>
              </a:rPr>
              <a:t>P. Ridoni – Dan </a:t>
            </a:r>
            <a:r>
              <a:rPr lang="it-IT" sz="1800" dirty="0" err="1" smtClean="0">
                <a:latin typeface="Arial"/>
                <a:cs typeface="Arial"/>
              </a:rPr>
              <a:t>Wiesenfeld</a:t>
            </a:r>
            <a:r>
              <a:rPr lang="it-IT" sz="1800" dirty="0" smtClean="0">
                <a:latin typeface="Arial"/>
                <a:cs typeface="Arial"/>
              </a:rPr>
              <a:t> </a:t>
            </a:r>
            <a:endParaRPr lang="it-IT" sz="1800" dirty="0">
              <a:latin typeface="Arial"/>
              <a:cs typeface="Arial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534" y="1502173"/>
            <a:ext cx="5431768" cy="362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842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egnaposto numero diapositiva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F2FDDCAC-F932-6049-ADFC-6ECBE10E0EED}" type="slidenum">
              <a:rPr lang="en-US" sz="2800">
                <a:solidFill>
                  <a:srgbClr val="FFFFFF"/>
                </a:solidFill>
              </a:rPr>
              <a:pPr/>
              <a:t>2</a:t>
            </a:fld>
            <a:endParaRPr lang="en-US" sz="2800">
              <a:solidFill>
                <a:srgbClr val="FFFFFF"/>
              </a:solidFill>
            </a:endParaRPr>
          </a:p>
        </p:txBody>
      </p:sp>
      <p:sp>
        <p:nvSpPr>
          <p:cNvPr id="24579" name="CasellaDiTesto 5"/>
          <p:cNvSpPr txBox="1">
            <a:spLocks noChangeArrowheads="1"/>
          </p:cNvSpPr>
          <p:nvPr/>
        </p:nvSpPr>
        <p:spPr bwMode="auto">
          <a:xfrm>
            <a:off x="3345128" y="917206"/>
            <a:ext cx="1826341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r>
              <a:rPr lang="it-IT" sz="3200" b="1" dirty="0" smtClean="0">
                <a:solidFill>
                  <a:srgbClr val="FF0000"/>
                </a:solidFill>
              </a:rPr>
              <a:t>Obiettivi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55521" y="2294537"/>
            <a:ext cx="8214491" cy="265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  <a:buFontTx/>
              <a:buChar char="•"/>
            </a:pPr>
            <a:r>
              <a:rPr lang="it-IT" sz="2000" dirty="0">
                <a:latin typeface="Verdana" charset="0"/>
              </a:rPr>
              <a:t> </a:t>
            </a:r>
            <a:r>
              <a:rPr lang="it-IT" sz="2400" dirty="0" smtClean="0">
                <a:latin typeface="Arial"/>
                <a:cs typeface="Arial"/>
              </a:rPr>
              <a:t>Migliorare le capacità </a:t>
            </a:r>
            <a:r>
              <a:rPr lang="it-IT" sz="2400" dirty="0" smtClean="0">
                <a:latin typeface="Arial"/>
                <a:cs typeface="Arial"/>
              </a:rPr>
              <a:t>di comunicazione</a:t>
            </a:r>
            <a:r>
              <a:rPr lang="it-IT" sz="2400" dirty="0" smtClean="0">
                <a:latin typeface="Arial"/>
                <a:cs typeface="Arial"/>
              </a:rPr>
              <a:t> a un </a:t>
            </a:r>
            <a:r>
              <a:rPr lang="it-IT" sz="2400" dirty="0" smtClean="0">
                <a:latin typeface="Arial"/>
                <a:cs typeface="Arial"/>
              </a:rPr>
              <a:t>pubblico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it-IT" sz="2400" dirty="0" smtClean="0">
                <a:latin typeface="Arial"/>
                <a:cs typeface="Arial"/>
              </a:rPr>
              <a:t> Individuare lo stile di comunicazione personale preferito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it-IT" sz="2400" dirty="0" smtClean="0">
                <a:latin typeface="Arial"/>
                <a:cs typeface="Arial"/>
              </a:rPr>
              <a:t> Imparare a gestire momenti critici durante una lezione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it-IT" sz="2400" dirty="0" smtClean="0">
                <a:latin typeface="Arial"/>
                <a:cs typeface="Arial"/>
              </a:rPr>
              <a:t> Imparare a mantenere alto l’interesse del pubblico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it-IT" sz="2400" dirty="0" smtClean="0">
                <a:latin typeface="Arial"/>
                <a:cs typeface="Arial"/>
              </a:rPr>
              <a:t> Migliorare la progettazione di presentazioni in pubblico</a:t>
            </a:r>
            <a:endParaRPr lang="it-IT" sz="2400" i="1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3886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egnaposto numero diapositiva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F2FDDCAC-F932-6049-ADFC-6ECBE10E0EED}" type="slidenum">
              <a:rPr lang="en-US" sz="2800">
                <a:solidFill>
                  <a:srgbClr val="FFFFFF"/>
                </a:solidFill>
              </a:rPr>
              <a:pPr/>
              <a:t>3</a:t>
            </a:fld>
            <a:endParaRPr lang="en-US" sz="2800">
              <a:solidFill>
                <a:srgbClr val="FFFFFF"/>
              </a:solidFill>
            </a:endParaRPr>
          </a:p>
        </p:txBody>
      </p:sp>
      <p:sp>
        <p:nvSpPr>
          <p:cNvPr id="24579" name="CasellaDiTesto 5"/>
          <p:cNvSpPr txBox="1">
            <a:spLocks noChangeArrowheads="1"/>
          </p:cNvSpPr>
          <p:nvPr/>
        </p:nvSpPr>
        <p:spPr bwMode="auto">
          <a:xfrm>
            <a:off x="2458081" y="753310"/>
            <a:ext cx="453902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it-IT" sz="3200" b="1" dirty="0" smtClean="0">
                <a:solidFill>
                  <a:srgbClr val="FF0000"/>
                </a:solidFill>
              </a:rPr>
              <a:t>Metodologia didattica:</a:t>
            </a:r>
          </a:p>
          <a:p>
            <a:pPr algn="ctr"/>
            <a:r>
              <a:rPr lang="it-IT" sz="3200" b="1" dirty="0" smtClean="0">
                <a:solidFill>
                  <a:srgbClr val="FF0000"/>
                </a:solidFill>
              </a:rPr>
              <a:t>Learning by </a:t>
            </a:r>
            <a:r>
              <a:rPr lang="it-IT" sz="3200" b="1" dirty="0" err="1" smtClean="0">
                <a:solidFill>
                  <a:srgbClr val="FF0000"/>
                </a:solidFill>
              </a:rPr>
              <a:t>doing</a:t>
            </a:r>
            <a:endParaRPr lang="it-IT" sz="3200" b="1" dirty="0" smtClean="0">
              <a:solidFill>
                <a:srgbClr val="FF0000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859" y="1990559"/>
            <a:ext cx="7048148" cy="411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20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>
          <a:xfrm>
            <a:off x="920756" y="94193"/>
            <a:ext cx="7056438" cy="14001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it-IT" sz="3200" b="1" dirty="0" smtClean="0">
                <a:solidFill>
                  <a:srgbClr val="FF0000"/>
                </a:solidFill>
                <a:latin typeface="Arial"/>
                <a:cs typeface="Arial"/>
              </a:rPr>
              <a:t>Agenda</a:t>
            </a:r>
            <a:endParaRPr lang="it-IT" sz="32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265425" y="1246471"/>
            <a:ext cx="7603419" cy="635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it-IT" b="1" i="1" u="sng" dirty="0" smtClean="0">
                <a:latin typeface="Arial"/>
                <a:cs typeface="Arial"/>
              </a:rPr>
              <a:t>   </a:t>
            </a:r>
          </a:p>
          <a:p>
            <a:pPr>
              <a:lnSpc>
                <a:spcPct val="80000"/>
              </a:lnSpc>
            </a:pPr>
            <a:r>
              <a:rPr lang="it-IT" dirty="0" smtClean="0">
                <a:latin typeface="Arial"/>
                <a:cs typeface="Arial"/>
              </a:rPr>
              <a:t>9.00 Introduzione-obiettivi-tempi</a:t>
            </a:r>
          </a:p>
          <a:p>
            <a:pPr>
              <a:lnSpc>
                <a:spcPct val="80000"/>
              </a:lnSpc>
            </a:pPr>
            <a:endParaRPr lang="it-IT" dirty="0" smtClean="0"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r>
              <a:rPr lang="it-IT" dirty="0" smtClean="0">
                <a:latin typeface="Arial"/>
                <a:cs typeface="Arial"/>
              </a:rPr>
              <a:t>9.20 </a:t>
            </a:r>
            <a:r>
              <a:rPr lang="it-IT" dirty="0" err="1" smtClean="0">
                <a:latin typeface="Arial"/>
                <a:cs typeface="Arial"/>
              </a:rPr>
              <a:t>Ice</a:t>
            </a:r>
            <a:r>
              <a:rPr lang="it-IT" dirty="0" smtClean="0">
                <a:latin typeface="Arial"/>
                <a:cs typeface="Arial"/>
              </a:rPr>
              <a:t> breaking, divisione in due sottogruppi di 15 persone</a:t>
            </a:r>
          </a:p>
          <a:p>
            <a:pPr>
              <a:lnSpc>
                <a:spcPct val="80000"/>
              </a:lnSpc>
            </a:pPr>
            <a:endParaRPr lang="it-IT" dirty="0" smtClean="0"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r>
              <a:rPr lang="it-IT" dirty="0" smtClean="0">
                <a:latin typeface="Arial"/>
                <a:cs typeface="Arial"/>
              </a:rPr>
              <a:t>10.00 Prove di comunicazione 1: </a:t>
            </a:r>
          </a:p>
          <a:p>
            <a:pPr>
              <a:lnSpc>
                <a:spcPct val="80000"/>
              </a:lnSpc>
            </a:pPr>
            <a:r>
              <a:rPr lang="it-IT" dirty="0">
                <a:latin typeface="Arial"/>
                <a:cs typeface="Arial"/>
              </a:rPr>
              <a:t>	</a:t>
            </a:r>
            <a:r>
              <a:rPr lang="it-IT" dirty="0" smtClean="0">
                <a:latin typeface="Arial"/>
                <a:cs typeface="Arial"/>
              </a:rPr>
              <a:t>Presentazioni realizzate dai partecipanti, 3 minuti, filmate</a:t>
            </a:r>
          </a:p>
          <a:p>
            <a:pPr>
              <a:lnSpc>
                <a:spcPct val="80000"/>
              </a:lnSpc>
            </a:pPr>
            <a:r>
              <a:rPr lang="it-IT" dirty="0" smtClean="0">
                <a:latin typeface="Arial"/>
                <a:cs typeface="Arial"/>
              </a:rPr>
              <a:t>	Primo Feedback alle presentazioni</a:t>
            </a:r>
          </a:p>
          <a:p>
            <a:pPr>
              <a:lnSpc>
                <a:spcPct val="80000"/>
              </a:lnSpc>
            </a:pPr>
            <a:r>
              <a:rPr lang="it-IT" dirty="0">
                <a:latin typeface="Arial"/>
                <a:cs typeface="Arial"/>
              </a:rPr>
              <a:t>	</a:t>
            </a:r>
            <a:r>
              <a:rPr lang="it-IT" dirty="0" smtClean="0">
                <a:latin typeface="Arial"/>
                <a:cs typeface="Arial"/>
              </a:rPr>
              <a:t>Inizio analisi dei filmati</a:t>
            </a:r>
          </a:p>
          <a:p>
            <a:pPr>
              <a:lnSpc>
                <a:spcPct val="80000"/>
              </a:lnSpc>
            </a:pPr>
            <a:endParaRPr lang="it-IT" dirty="0" smtClean="0"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r>
              <a:rPr lang="it-IT" dirty="0" smtClean="0">
                <a:latin typeface="Arial"/>
                <a:cs typeface="Arial"/>
              </a:rPr>
              <a:t>13.00 Pranzo</a:t>
            </a:r>
          </a:p>
          <a:p>
            <a:pPr>
              <a:lnSpc>
                <a:spcPct val="80000"/>
              </a:lnSpc>
            </a:pPr>
            <a:endParaRPr lang="it-IT" dirty="0" smtClean="0"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r>
              <a:rPr lang="it-IT" dirty="0" smtClean="0">
                <a:latin typeface="Arial"/>
                <a:cs typeface="Arial"/>
              </a:rPr>
              <a:t>14.00 Ripresa analisi delle presentazioni e inquadramento teorico</a:t>
            </a:r>
          </a:p>
          <a:p>
            <a:pPr>
              <a:lnSpc>
                <a:spcPct val="80000"/>
              </a:lnSpc>
            </a:pPr>
            <a:endParaRPr lang="it-IT" dirty="0" smtClean="0"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r>
              <a:rPr lang="it-IT" dirty="0" smtClean="0">
                <a:latin typeface="Arial"/>
                <a:cs typeface="Arial"/>
              </a:rPr>
              <a:t>14.30 Prove di comunicazione 2:</a:t>
            </a:r>
          </a:p>
          <a:p>
            <a:pPr>
              <a:lnSpc>
                <a:spcPct val="80000"/>
              </a:lnSpc>
            </a:pPr>
            <a:r>
              <a:rPr lang="it-IT" dirty="0">
                <a:latin typeface="Arial"/>
                <a:cs typeface="Arial"/>
              </a:rPr>
              <a:t>	</a:t>
            </a:r>
            <a:r>
              <a:rPr lang="it-IT" dirty="0" smtClean="0">
                <a:latin typeface="Arial"/>
                <a:cs typeface="Arial"/>
              </a:rPr>
              <a:t>   Nuove Presentazioni di 90’’</a:t>
            </a:r>
          </a:p>
          <a:p>
            <a:pPr>
              <a:lnSpc>
                <a:spcPct val="80000"/>
              </a:lnSpc>
            </a:pPr>
            <a:endParaRPr lang="it-IT" dirty="0" smtClean="0"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r>
              <a:rPr lang="it-IT" dirty="0" smtClean="0">
                <a:latin typeface="Arial"/>
                <a:cs typeface="Arial"/>
              </a:rPr>
              <a:t>15.30 Selezione delle tre migliori presentazioni di ogni gruppo </a:t>
            </a:r>
          </a:p>
          <a:p>
            <a:pPr>
              <a:lnSpc>
                <a:spcPct val="80000"/>
              </a:lnSpc>
            </a:pPr>
            <a:r>
              <a:rPr lang="it-IT" dirty="0">
                <a:latin typeface="Arial"/>
                <a:cs typeface="Arial"/>
              </a:rPr>
              <a:t>	</a:t>
            </a:r>
            <a:r>
              <a:rPr lang="it-IT" dirty="0" smtClean="0">
                <a:latin typeface="Arial"/>
                <a:cs typeface="Arial"/>
              </a:rPr>
              <a:t>	Piccola “gara” tra le migliori presentazioni dei due gruppi</a:t>
            </a:r>
          </a:p>
          <a:p>
            <a:pPr>
              <a:lnSpc>
                <a:spcPct val="80000"/>
              </a:lnSpc>
            </a:pPr>
            <a:endParaRPr lang="it-IT" dirty="0" smtClean="0"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r>
              <a:rPr lang="it-IT" dirty="0" smtClean="0">
                <a:latin typeface="Arial"/>
                <a:cs typeface="Arial"/>
              </a:rPr>
              <a:t>16.00 Sintesi apprendimenti, analisi domande e dubbi, conclusioni</a:t>
            </a:r>
          </a:p>
          <a:p>
            <a:pPr>
              <a:lnSpc>
                <a:spcPct val="80000"/>
              </a:lnSpc>
            </a:pPr>
            <a:endParaRPr lang="it-IT" dirty="0"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r>
              <a:rPr lang="it-IT" dirty="0" smtClean="0">
                <a:latin typeface="Arial"/>
                <a:cs typeface="Arial"/>
              </a:rPr>
              <a:t>17.00 Chiusura programma</a:t>
            </a:r>
          </a:p>
          <a:p>
            <a:pPr>
              <a:lnSpc>
                <a:spcPct val="80000"/>
              </a:lnSpc>
            </a:pPr>
            <a:endParaRPr lang="it-IT" b="1" dirty="0" smtClean="0"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endParaRPr lang="it-IT" b="1" i="1" u="sng" dirty="0" smtClean="0"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endParaRPr lang="it-IT" b="1" dirty="0" smtClean="0"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endParaRPr lang="it-IT" b="1" dirty="0" smtClean="0">
              <a:latin typeface="Arial"/>
              <a:cs typeface="Arial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2192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457200" y="7253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latin typeface="Century Gothic" charset="0"/>
              </a:rPr>
              <a:t/>
            </a:r>
            <a:br>
              <a:rPr lang="it-IT" b="1" dirty="0" smtClean="0">
                <a:latin typeface="Century Gothic" charset="0"/>
              </a:rPr>
            </a:br>
            <a:r>
              <a:rPr lang="it-IT" sz="3600" b="1" dirty="0" smtClean="0">
                <a:solidFill>
                  <a:srgbClr val="FF0000"/>
                </a:solidFill>
                <a:latin typeface="Arial"/>
                <a:cs typeface="Arial"/>
              </a:rPr>
              <a:t>In quali occasioni è utile avere una buona capacità di Public </a:t>
            </a:r>
            <a:r>
              <a:rPr lang="it-IT" sz="3600" b="1" dirty="0" err="1" smtClean="0">
                <a:solidFill>
                  <a:srgbClr val="FF0000"/>
                </a:solidFill>
                <a:latin typeface="Arial"/>
                <a:cs typeface="Arial"/>
              </a:rPr>
              <a:t>Speaking</a:t>
            </a:r>
            <a:r>
              <a:rPr lang="it-IT" sz="3600" b="1" dirty="0" smtClean="0">
                <a:solidFill>
                  <a:srgbClr val="FF0000"/>
                </a:solidFill>
                <a:latin typeface="Arial"/>
                <a:cs typeface="Arial"/>
              </a:rPr>
              <a:t/>
            </a:r>
            <a:br>
              <a:rPr lang="it-IT" sz="3600" b="1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it-IT" sz="3600" dirty="0" smtClean="0">
                <a:solidFill>
                  <a:srgbClr val="FF0000"/>
                </a:solidFill>
                <a:latin typeface="Arial"/>
                <a:cs typeface="Arial"/>
              </a:rPr>
              <a:t/>
            </a:r>
            <a:br>
              <a:rPr lang="it-IT" sz="3600" dirty="0" smtClean="0">
                <a:solidFill>
                  <a:srgbClr val="FF0000"/>
                </a:solidFill>
                <a:latin typeface="Arial"/>
                <a:cs typeface="Arial"/>
              </a:rPr>
            </a:br>
            <a:endParaRPr lang="it-IT" sz="36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1474921" y="1628256"/>
            <a:ext cx="7128786" cy="4195762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 3" charset="0"/>
              <a:buNone/>
            </a:pPr>
            <a:endParaRPr lang="it-IT" dirty="0">
              <a:latin typeface="Century Gothic" charset="0"/>
            </a:endParaRPr>
          </a:p>
          <a:p>
            <a:pPr marL="0" indent="0" eaLnBrk="1" hangingPunct="1"/>
            <a:r>
              <a:rPr lang="it-IT" sz="2800" dirty="0" smtClean="0">
                <a:latin typeface="Arial"/>
                <a:cs typeface="Arial"/>
              </a:rPr>
              <a:t>Durante una lezione frontale</a:t>
            </a:r>
            <a:endParaRPr lang="it-IT" sz="2800" dirty="0">
              <a:latin typeface="Arial"/>
              <a:cs typeface="Arial"/>
            </a:endParaRPr>
          </a:p>
          <a:p>
            <a:pPr marL="0" indent="0" eaLnBrk="1" hangingPunct="1"/>
            <a:r>
              <a:rPr lang="it-IT" sz="2800" dirty="0" smtClean="0">
                <a:latin typeface="Arial"/>
                <a:cs typeface="Arial"/>
              </a:rPr>
              <a:t>Nella conduzione di un seminario </a:t>
            </a:r>
            <a:endParaRPr lang="it-IT" sz="2800" dirty="0">
              <a:latin typeface="Arial"/>
              <a:cs typeface="Arial"/>
            </a:endParaRPr>
          </a:p>
          <a:p>
            <a:pPr marL="0" indent="0" eaLnBrk="1" hangingPunct="1"/>
            <a:r>
              <a:rPr lang="it-IT" sz="2800" dirty="0" smtClean="0">
                <a:latin typeface="Arial"/>
                <a:cs typeface="Arial"/>
              </a:rPr>
              <a:t>Nella presentazione una ricerca ai colleghi</a:t>
            </a:r>
            <a:endParaRPr lang="it-IT" sz="2800" dirty="0">
              <a:latin typeface="Arial"/>
              <a:cs typeface="Arial"/>
            </a:endParaRPr>
          </a:p>
          <a:p>
            <a:pPr marL="0" indent="0" eaLnBrk="1" hangingPunct="1"/>
            <a:r>
              <a:rPr lang="it-IT" sz="2800" dirty="0" smtClean="0">
                <a:latin typeface="Arial"/>
                <a:cs typeface="Arial"/>
              </a:rPr>
              <a:t>Impromptu </a:t>
            </a:r>
            <a:r>
              <a:rPr lang="it-IT" sz="2800" dirty="0" err="1" smtClean="0">
                <a:latin typeface="Arial"/>
                <a:cs typeface="Arial"/>
              </a:rPr>
              <a:t>speaking</a:t>
            </a:r>
            <a:r>
              <a:rPr lang="it-IT" sz="2800" dirty="0" smtClean="0">
                <a:latin typeface="Arial"/>
                <a:cs typeface="Arial"/>
              </a:rPr>
              <a:t> </a:t>
            </a:r>
          </a:p>
          <a:p>
            <a:pPr marL="0" indent="0" eaLnBrk="1" hangingPunct="1">
              <a:buNone/>
            </a:pPr>
            <a:endParaRPr lang="it-IT" dirty="0">
              <a:latin typeface="Arial"/>
              <a:cs typeface="Arial"/>
            </a:endParaRPr>
          </a:p>
          <a:p>
            <a:pPr marL="0" indent="0" eaLnBrk="1" hangingPunct="1">
              <a:buNone/>
            </a:pPr>
            <a:endParaRPr lang="it-IT" dirty="0">
              <a:latin typeface="Century Gothic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1140" y="4900075"/>
            <a:ext cx="2543140" cy="1692344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813" y="4900075"/>
            <a:ext cx="2707750" cy="169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547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olo 1"/>
          <p:cNvSpPr>
            <a:spLocks noGrp="1"/>
          </p:cNvSpPr>
          <p:nvPr>
            <p:ph type="title"/>
          </p:nvPr>
        </p:nvSpPr>
        <p:spPr>
          <a:xfrm>
            <a:off x="457200" y="459021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b="1" dirty="0" smtClean="0">
                <a:solidFill>
                  <a:srgbClr val="FF0000"/>
                </a:solidFill>
                <a:latin typeface="Arial"/>
                <a:cs typeface="Arial"/>
              </a:rPr>
              <a:t>La preparazione </a:t>
            </a:r>
            <a:br>
              <a:rPr lang="it-IT" sz="3200" b="1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it-IT" sz="3200" b="1" dirty="0" smtClean="0">
                <a:solidFill>
                  <a:srgbClr val="FF0000"/>
                </a:solidFill>
                <a:latin typeface="Arial"/>
                <a:cs typeface="Arial"/>
              </a:rPr>
              <a:t>prima </a:t>
            </a:r>
            <a:r>
              <a:rPr lang="it-IT" sz="3200" b="1" dirty="0">
                <a:solidFill>
                  <a:srgbClr val="FF0000"/>
                </a:solidFill>
                <a:latin typeface="Arial"/>
                <a:cs typeface="Arial"/>
              </a:rPr>
              <a:t>del Corso</a:t>
            </a:r>
          </a:p>
        </p:txBody>
      </p:sp>
      <p:sp>
        <p:nvSpPr>
          <p:cNvPr id="26626" name="Segnaposto contenuto 2"/>
          <p:cNvSpPr>
            <a:spLocks noGrp="1"/>
          </p:cNvSpPr>
          <p:nvPr>
            <p:ph idx="1"/>
          </p:nvPr>
        </p:nvSpPr>
        <p:spPr>
          <a:xfrm>
            <a:off x="1072907" y="2029442"/>
            <a:ext cx="7039159" cy="4195762"/>
          </a:xfrm>
        </p:spPr>
        <p:txBody>
          <a:bodyPr>
            <a:normAutofit fontScale="55000" lnSpcReduction="20000"/>
          </a:bodyPr>
          <a:lstStyle/>
          <a:p>
            <a:r>
              <a:rPr lang="it-IT" dirty="0">
                <a:latin typeface="Arial"/>
                <a:cs typeface="Arial"/>
              </a:rPr>
              <a:t>Uno degli obiettivi  delle due  giornate è quello di offrire a tutti la possibilità di effettuare una  breve presentazione in pubblico e di </a:t>
            </a:r>
            <a:r>
              <a:rPr lang="it-IT" dirty="0" smtClean="0">
                <a:latin typeface="Arial"/>
                <a:cs typeface="Arial"/>
              </a:rPr>
              <a:t>ricevere </a:t>
            </a:r>
            <a:r>
              <a:rPr lang="it-IT" dirty="0">
                <a:latin typeface="Arial"/>
                <a:cs typeface="Arial"/>
              </a:rPr>
              <a:t>un feedback </a:t>
            </a:r>
            <a:r>
              <a:rPr lang="it-IT" dirty="0" smtClean="0">
                <a:latin typeface="Arial"/>
                <a:cs typeface="Arial"/>
              </a:rPr>
              <a:t>individuale</a:t>
            </a:r>
          </a:p>
          <a:p>
            <a:endParaRPr lang="it-IT" dirty="0" smtClean="0">
              <a:latin typeface="Arial"/>
              <a:cs typeface="Arial"/>
            </a:endParaRPr>
          </a:p>
          <a:p>
            <a:r>
              <a:rPr lang="it-IT" dirty="0" smtClean="0">
                <a:latin typeface="Arial"/>
                <a:cs typeface="Arial"/>
              </a:rPr>
              <a:t>A </a:t>
            </a:r>
            <a:r>
              <a:rPr lang="it-IT" dirty="0">
                <a:latin typeface="Arial"/>
                <a:cs typeface="Arial"/>
              </a:rPr>
              <a:t>tale proposito tutti i partecipanti dovranno </a:t>
            </a:r>
            <a:r>
              <a:rPr lang="it-IT" dirty="0" err="1" smtClean="0">
                <a:latin typeface="Arial"/>
                <a:cs typeface="Arial"/>
              </a:rPr>
              <a:t>preparar,e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>
                <a:latin typeface="Arial"/>
                <a:cs typeface="Arial"/>
              </a:rPr>
              <a:t>nei giorni </a:t>
            </a:r>
            <a:r>
              <a:rPr lang="it-IT" dirty="0" smtClean="0">
                <a:latin typeface="Arial"/>
                <a:cs typeface="Arial"/>
              </a:rPr>
              <a:t>precedenti al corso, </a:t>
            </a:r>
            <a:r>
              <a:rPr lang="it-IT" dirty="0">
                <a:latin typeface="Arial"/>
                <a:cs typeface="Arial"/>
              </a:rPr>
              <a:t>una presentazione di massimo 3 minuti</a:t>
            </a:r>
            <a:r>
              <a:rPr lang="it-IT" dirty="0" smtClean="0">
                <a:latin typeface="Arial"/>
                <a:cs typeface="Arial"/>
              </a:rPr>
              <a:t>.</a:t>
            </a:r>
          </a:p>
          <a:p>
            <a:endParaRPr lang="it-IT" dirty="0">
              <a:latin typeface="Arial"/>
              <a:cs typeface="Arial"/>
            </a:endParaRPr>
          </a:p>
          <a:p>
            <a:r>
              <a:rPr lang="it-IT" dirty="0">
                <a:latin typeface="Arial"/>
                <a:cs typeface="Arial"/>
              </a:rPr>
              <a:t>Il tema è assolutamente libero e può quindi spaziare da interessi personali a quelli  professionali, tenendo però in conto che l’uditorio non è composto da esperti </a:t>
            </a:r>
            <a:endParaRPr lang="it-IT" dirty="0" smtClean="0">
              <a:latin typeface="Arial"/>
              <a:cs typeface="Arial"/>
            </a:endParaRPr>
          </a:p>
          <a:p>
            <a:endParaRPr lang="it-IT" dirty="0">
              <a:latin typeface="Arial"/>
              <a:cs typeface="Arial"/>
            </a:endParaRPr>
          </a:p>
          <a:p>
            <a:r>
              <a:rPr lang="it-IT" dirty="0">
                <a:latin typeface="Arial"/>
                <a:cs typeface="Arial"/>
              </a:rPr>
              <a:t>La </a:t>
            </a:r>
            <a:r>
              <a:rPr lang="it-IT" dirty="0" smtClean="0">
                <a:latin typeface="Arial"/>
                <a:cs typeface="Arial"/>
              </a:rPr>
              <a:t>presentazione </a:t>
            </a:r>
            <a:r>
              <a:rPr lang="it-IT" dirty="0">
                <a:latin typeface="Arial"/>
                <a:cs typeface="Arial"/>
              </a:rPr>
              <a:t>può essere supportata da un file PPT </a:t>
            </a:r>
            <a:r>
              <a:rPr lang="it-IT" dirty="0" smtClean="0">
                <a:latin typeface="Arial"/>
                <a:cs typeface="Arial"/>
              </a:rPr>
              <a:t>o da </a:t>
            </a:r>
            <a:r>
              <a:rPr lang="it-IT" dirty="0">
                <a:latin typeface="Arial"/>
                <a:cs typeface="Arial"/>
              </a:rPr>
              <a:t>altro compatibile con i mezzi a disposizione, nel qual caso </a:t>
            </a:r>
            <a:r>
              <a:rPr lang="it-IT" dirty="0" smtClean="0">
                <a:latin typeface="Arial"/>
                <a:cs typeface="Arial"/>
              </a:rPr>
              <a:t>occorre </a:t>
            </a:r>
            <a:r>
              <a:rPr lang="it-IT" dirty="0">
                <a:latin typeface="Arial"/>
                <a:cs typeface="Arial"/>
              </a:rPr>
              <a:t>portare il proprio </a:t>
            </a:r>
            <a:r>
              <a:rPr lang="it-IT" dirty="0" smtClean="0">
                <a:latin typeface="Arial"/>
                <a:cs typeface="Arial"/>
              </a:rPr>
              <a:t>computer </a:t>
            </a:r>
            <a:r>
              <a:rPr lang="it-IT" dirty="0">
                <a:latin typeface="Arial"/>
                <a:cs typeface="Arial"/>
              </a:rPr>
              <a:t>per effettuare modifiche nel corso della lezione.</a:t>
            </a:r>
          </a:p>
        </p:txBody>
      </p:sp>
      <p:sp>
        <p:nvSpPr>
          <p:cNvPr id="2662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5B9B64CF-AC3F-BF43-8182-2622CD3310EC}" type="slidenum">
              <a:rPr lang="en-US" sz="2800">
                <a:solidFill>
                  <a:srgbClr val="FFFFFF"/>
                </a:solidFill>
              </a:rPr>
              <a:pPr/>
              <a:t>6</a:t>
            </a:fld>
            <a:endParaRPr lang="en-US" sz="2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899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olo 1"/>
          <p:cNvSpPr>
            <a:spLocks noGrp="1"/>
          </p:cNvSpPr>
          <p:nvPr>
            <p:ph type="title"/>
          </p:nvPr>
        </p:nvSpPr>
        <p:spPr>
          <a:xfrm>
            <a:off x="457200" y="459021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b="1" dirty="0" smtClean="0">
                <a:solidFill>
                  <a:srgbClr val="FF0000"/>
                </a:solidFill>
                <a:latin typeface="Arial"/>
                <a:cs typeface="Arial"/>
              </a:rPr>
              <a:t>Docenti</a:t>
            </a:r>
            <a:endParaRPr lang="it-IT" sz="32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626" name="Segnaposto contenuto 2"/>
          <p:cNvSpPr>
            <a:spLocks noGrp="1"/>
          </p:cNvSpPr>
          <p:nvPr>
            <p:ph idx="1"/>
          </p:nvPr>
        </p:nvSpPr>
        <p:spPr>
          <a:xfrm>
            <a:off x="1072907" y="1824572"/>
            <a:ext cx="7039159" cy="4195762"/>
          </a:xfrm>
        </p:spPr>
        <p:txBody>
          <a:bodyPr>
            <a:normAutofit/>
          </a:bodyPr>
          <a:lstStyle/>
          <a:p>
            <a:r>
              <a:rPr lang="it-IT" sz="2800" dirty="0" smtClean="0">
                <a:latin typeface="Arial"/>
                <a:cs typeface="Arial"/>
              </a:rPr>
              <a:t>La natura esperienziale del programma prevede un rapporto partecipanti/docenti di circa 15/1.</a:t>
            </a:r>
          </a:p>
          <a:p>
            <a:endParaRPr lang="it-IT" sz="2800" dirty="0">
              <a:latin typeface="Arial"/>
              <a:cs typeface="Arial"/>
            </a:endParaRPr>
          </a:p>
          <a:p>
            <a:r>
              <a:rPr lang="it-IT" sz="2800" dirty="0" smtClean="0">
                <a:latin typeface="Arial"/>
                <a:cs typeface="Arial"/>
              </a:rPr>
              <a:t>I docenti, Ridoni e </a:t>
            </a:r>
            <a:r>
              <a:rPr lang="it-IT" sz="2800" dirty="0" err="1" smtClean="0">
                <a:latin typeface="Arial"/>
                <a:cs typeface="Arial"/>
              </a:rPr>
              <a:t>Wiesenfeld</a:t>
            </a:r>
            <a:r>
              <a:rPr lang="it-IT" sz="2800" dirty="0" smtClean="0">
                <a:latin typeface="Arial"/>
                <a:cs typeface="Arial"/>
              </a:rPr>
              <a:t>, hanno circa 40 anni di esperienza nella formazione in ambito universitario, istituzionale e aziendale.</a:t>
            </a:r>
          </a:p>
          <a:p>
            <a:endParaRPr lang="it-IT" sz="2800" dirty="0">
              <a:latin typeface="Arial"/>
              <a:cs typeface="Arial"/>
            </a:endParaRPr>
          </a:p>
          <a:p>
            <a:pPr marL="0" indent="0">
              <a:buNone/>
            </a:pPr>
            <a:endParaRPr lang="it-IT" sz="2800" dirty="0" smtClean="0">
              <a:latin typeface="Arial"/>
              <a:cs typeface="Arial"/>
            </a:endParaRPr>
          </a:p>
          <a:p>
            <a:endParaRPr lang="it-IT" sz="2800" dirty="0">
              <a:latin typeface="Arial"/>
              <a:cs typeface="Arial"/>
            </a:endParaRPr>
          </a:p>
        </p:txBody>
      </p:sp>
      <p:sp>
        <p:nvSpPr>
          <p:cNvPr id="2662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5B9B64CF-AC3F-BF43-8182-2622CD3310EC}" type="slidenum">
              <a:rPr lang="en-US" sz="2800">
                <a:solidFill>
                  <a:srgbClr val="FFFFFF"/>
                </a:solidFill>
              </a:rPr>
              <a:pPr/>
              <a:t>7</a:t>
            </a:fld>
            <a:endParaRPr lang="en-US" sz="2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539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olo 1"/>
          <p:cNvSpPr>
            <a:spLocks noGrp="1"/>
          </p:cNvSpPr>
          <p:nvPr>
            <p:ph type="title"/>
          </p:nvPr>
        </p:nvSpPr>
        <p:spPr>
          <a:xfrm>
            <a:off x="457200" y="459021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b="1" dirty="0" smtClean="0">
                <a:solidFill>
                  <a:srgbClr val="FF0000"/>
                </a:solidFill>
                <a:latin typeface="Arial"/>
                <a:cs typeface="Arial"/>
              </a:rPr>
              <a:t>Logistica</a:t>
            </a:r>
            <a:endParaRPr lang="it-IT" sz="32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626" name="Segnaposto contenuto 2"/>
          <p:cNvSpPr>
            <a:spLocks noGrp="1"/>
          </p:cNvSpPr>
          <p:nvPr>
            <p:ph idx="1"/>
          </p:nvPr>
        </p:nvSpPr>
        <p:spPr>
          <a:xfrm>
            <a:off x="1072907" y="1967981"/>
            <a:ext cx="7039159" cy="4195762"/>
          </a:xfrm>
        </p:spPr>
        <p:txBody>
          <a:bodyPr>
            <a:normAutofit/>
          </a:bodyPr>
          <a:lstStyle/>
          <a:p>
            <a:r>
              <a:rPr lang="it-IT" sz="2800" dirty="0" smtClean="0">
                <a:latin typeface="Arial"/>
                <a:cs typeface="Arial"/>
              </a:rPr>
              <a:t>Due sale con proiettore (o televisione), altoparlanti</a:t>
            </a:r>
          </a:p>
          <a:p>
            <a:endParaRPr lang="it-IT" sz="2800" dirty="0">
              <a:latin typeface="Arial"/>
              <a:cs typeface="Arial"/>
            </a:endParaRPr>
          </a:p>
          <a:p>
            <a:r>
              <a:rPr lang="it-IT" sz="2800" dirty="0" smtClean="0">
                <a:latin typeface="Arial"/>
                <a:cs typeface="Arial"/>
              </a:rPr>
              <a:t>Sedie a ferro di cavallo, senza tavoli</a:t>
            </a:r>
          </a:p>
          <a:p>
            <a:endParaRPr lang="it-IT" sz="2800" dirty="0">
              <a:latin typeface="Arial"/>
              <a:cs typeface="Arial"/>
            </a:endParaRPr>
          </a:p>
          <a:p>
            <a:r>
              <a:rPr lang="it-IT" sz="2800" dirty="0" smtClean="0">
                <a:latin typeface="Arial"/>
                <a:cs typeface="Arial"/>
              </a:rPr>
              <a:t>2 Lavagne a fogli </a:t>
            </a:r>
            <a:r>
              <a:rPr lang="it-IT" sz="2800" dirty="0" smtClean="0">
                <a:latin typeface="Arial"/>
                <a:cs typeface="Arial"/>
              </a:rPr>
              <a:t>mobili, una per aula</a:t>
            </a:r>
            <a:endParaRPr lang="it-IT" sz="2800" dirty="0" smtClean="0">
              <a:latin typeface="Arial"/>
              <a:cs typeface="Arial"/>
            </a:endParaRPr>
          </a:p>
          <a:p>
            <a:endParaRPr lang="it-IT" sz="2800" dirty="0">
              <a:latin typeface="Arial"/>
              <a:cs typeface="Arial"/>
            </a:endParaRPr>
          </a:p>
          <a:p>
            <a:pPr marL="0" indent="0">
              <a:buNone/>
            </a:pPr>
            <a:endParaRPr lang="it-IT" sz="2800" dirty="0" smtClean="0">
              <a:latin typeface="Arial"/>
              <a:cs typeface="Arial"/>
            </a:endParaRPr>
          </a:p>
          <a:p>
            <a:endParaRPr lang="it-IT" sz="2800" dirty="0">
              <a:latin typeface="Arial"/>
              <a:cs typeface="Arial"/>
            </a:endParaRPr>
          </a:p>
        </p:txBody>
      </p:sp>
      <p:sp>
        <p:nvSpPr>
          <p:cNvPr id="2662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5B9B64CF-AC3F-BF43-8182-2622CD3310EC}" type="slidenum">
              <a:rPr lang="en-US" sz="2800">
                <a:solidFill>
                  <a:srgbClr val="FFFFFF"/>
                </a:solidFill>
              </a:rPr>
              <a:pPr/>
              <a:t>8</a:t>
            </a:fld>
            <a:endParaRPr lang="en-US" sz="2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531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olo 1"/>
          <p:cNvSpPr>
            <a:spLocks noGrp="1"/>
          </p:cNvSpPr>
          <p:nvPr>
            <p:ph type="title"/>
          </p:nvPr>
        </p:nvSpPr>
        <p:spPr>
          <a:xfrm>
            <a:off x="457200" y="540969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b="1" dirty="0" smtClean="0">
                <a:solidFill>
                  <a:srgbClr val="FF0000"/>
                </a:solidFill>
                <a:latin typeface="Arial"/>
                <a:cs typeface="Arial"/>
              </a:rPr>
              <a:t>Costi</a:t>
            </a:r>
            <a:endParaRPr lang="it-IT" sz="32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626" name="Segnaposto contenuto 2"/>
          <p:cNvSpPr>
            <a:spLocks noGrp="1"/>
          </p:cNvSpPr>
          <p:nvPr>
            <p:ph idx="1"/>
          </p:nvPr>
        </p:nvSpPr>
        <p:spPr>
          <a:xfrm>
            <a:off x="1072907" y="1927007"/>
            <a:ext cx="7039159" cy="4195762"/>
          </a:xfrm>
        </p:spPr>
        <p:txBody>
          <a:bodyPr>
            <a:normAutofit/>
          </a:bodyPr>
          <a:lstStyle/>
          <a:p>
            <a:r>
              <a:rPr lang="it-IT" sz="2800" dirty="0" smtClean="0">
                <a:latin typeface="Arial"/>
                <a:cs typeface="Arial"/>
              </a:rPr>
              <a:t>Docenza: </a:t>
            </a:r>
          </a:p>
          <a:p>
            <a:r>
              <a:rPr lang="it-IT" sz="2800" dirty="0" smtClean="0">
                <a:latin typeface="Arial"/>
                <a:cs typeface="Arial"/>
              </a:rPr>
              <a:t>800 € + Iva per giornata/docente</a:t>
            </a:r>
          </a:p>
          <a:p>
            <a:endParaRPr lang="it-IT" sz="2800" dirty="0" smtClean="0">
              <a:latin typeface="Arial"/>
              <a:cs typeface="Arial"/>
            </a:endParaRPr>
          </a:p>
          <a:p>
            <a:r>
              <a:rPr lang="it-IT" sz="2800" dirty="0" smtClean="0">
                <a:latin typeface="Arial"/>
                <a:cs typeface="Arial"/>
              </a:rPr>
              <a:t>Vitto, alloggio, viaggio esclusi</a:t>
            </a:r>
          </a:p>
          <a:p>
            <a:endParaRPr lang="it-IT" sz="2800" dirty="0">
              <a:latin typeface="Arial"/>
              <a:cs typeface="Arial"/>
            </a:endParaRPr>
          </a:p>
          <a:p>
            <a:r>
              <a:rPr lang="it-IT" sz="2800" dirty="0" smtClean="0">
                <a:latin typeface="Arial"/>
                <a:cs typeface="Arial"/>
              </a:rPr>
              <a:t>Tecnologie per le riprese a carico dei docenti</a:t>
            </a:r>
          </a:p>
          <a:p>
            <a:pPr marL="0" indent="0">
              <a:buNone/>
            </a:pPr>
            <a:endParaRPr lang="it-IT" sz="2800" dirty="0" smtClean="0">
              <a:latin typeface="Arial"/>
              <a:cs typeface="Arial"/>
            </a:endParaRPr>
          </a:p>
          <a:p>
            <a:endParaRPr lang="it-IT" sz="2800" dirty="0">
              <a:latin typeface="Arial"/>
              <a:cs typeface="Arial"/>
            </a:endParaRPr>
          </a:p>
          <a:p>
            <a:endParaRPr lang="it-IT" sz="2800" dirty="0" smtClean="0">
              <a:latin typeface="Arial"/>
              <a:cs typeface="Arial"/>
            </a:endParaRPr>
          </a:p>
          <a:p>
            <a:endParaRPr lang="it-IT" sz="2800" dirty="0">
              <a:latin typeface="Arial"/>
              <a:cs typeface="Arial"/>
            </a:endParaRPr>
          </a:p>
        </p:txBody>
      </p:sp>
      <p:sp>
        <p:nvSpPr>
          <p:cNvPr id="2662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5B9B64CF-AC3F-BF43-8182-2622CD3310EC}" type="slidenum">
              <a:rPr lang="en-US" sz="2800">
                <a:solidFill>
                  <a:srgbClr val="FFFFFF"/>
                </a:solidFill>
              </a:rPr>
              <a:pPr/>
              <a:t>9</a:t>
            </a:fld>
            <a:endParaRPr lang="en-US" sz="2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526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330</Words>
  <Application>Microsoft Macintosh PowerPoint</Application>
  <PresentationFormat>Presentazione su schermo (4:3)</PresentationFormat>
  <Paragraphs>81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PARLARE IN PUBBLICO</vt:lpstr>
      <vt:lpstr>Presentazione di PowerPoint</vt:lpstr>
      <vt:lpstr>Presentazione di PowerPoint</vt:lpstr>
      <vt:lpstr>Agenda</vt:lpstr>
      <vt:lpstr> In quali occasioni è utile avere una buona capacità di Public Speaking  </vt:lpstr>
      <vt:lpstr>La preparazione  prima del Corso</vt:lpstr>
      <vt:lpstr>Docenti</vt:lpstr>
      <vt:lpstr>Logistica</vt:lpstr>
      <vt:lpstr>Costi</vt:lpstr>
    </vt:vector>
  </TitlesOfParts>
  <Company>challenge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PARLARE IN PUBBLICO</dc:title>
  <dc:creator>guido ridoni</dc:creator>
  <cp:lastModifiedBy>guido ridoni</cp:lastModifiedBy>
  <cp:revision>25</cp:revision>
  <dcterms:created xsi:type="dcterms:W3CDTF">2016-10-05T11:18:24Z</dcterms:created>
  <dcterms:modified xsi:type="dcterms:W3CDTF">2016-10-06T07:05:38Z</dcterms:modified>
</cp:coreProperties>
</file>