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260" r:id="rId2"/>
    <p:sldMasterId id="2147484273" r:id="rId3"/>
    <p:sldMasterId id="2147484286" r:id="rId4"/>
    <p:sldMasterId id="2147484299" r:id="rId5"/>
    <p:sldMasterId id="2147484312" r:id="rId6"/>
  </p:sldMasterIdLst>
  <p:notesMasterIdLst>
    <p:notesMasterId r:id="rId142"/>
  </p:notesMasterIdLst>
  <p:handoutMasterIdLst>
    <p:handoutMasterId r:id="rId143"/>
  </p:handoutMasterIdLst>
  <p:sldIdLst>
    <p:sldId id="1385" r:id="rId7"/>
    <p:sldId id="1440" r:id="rId8"/>
    <p:sldId id="1665" r:id="rId9"/>
    <p:sldId id="1664" r:id="rId10"/>
    <p:sldId id="1667" r:id="rId11"/>
    <p:sldId id="1666" r:id="rId12"/>
    <p:sldId id="1669" r:id="rId13"/>
    <p:sldId id="1668" r:id="rId14"/>
    <p:sldId id="1670" r:id="rId15"/>
    <p:sldId id="1672" r:id="rId16"/>
    <p:sldId id="1671" r:id="rId17"/>
    <p:sldId id="1673" r:id="rId18"/>
    <p:sldId id="1596" r:id="rId19"/>
    <p:sldId id="1674" r:id="rId20"/>
    <p:sldId id="1597" r:id="rId21"/>
    <p:sldId id="1563" r:id="rId22"/>
    <p:sldId id="1603" r:id="rId23"/>
    <p:sldId id="1663" r:id="rId24"/>
    <p:sldId id="1658" r:id="rId25"/>
    <p:sldId id="1598" r:id="rId26"/>
    <p:sldId id="1659" r:id="rId27"/>
    <p:sldId id="1579" r:id="rId28"/>
    <p:sldId id="1600" r:id="rId29"/>
    <p:sldId id="1601" r:id="rId30"/>
    <p:sldId id="1594" r:id="rId31"/>
    <p:sldId id="1481" r:id="rId32"/>
    <p:sldId id="1599" r:id="rId33"/>
    <p:sldId id="1483" r:id="rId34"/>
    <p:sldId id="1602" r:id="rId35"/>
    <p:sldId id="1519" r:id="rId36"/>
    <p:sldId id="1520" r:id="rId37"/>
    <p:sldId id="1494" r:id="rId38"/>
    <p:sldId id="1487" r:id="rId39"/>
    <p:sldId id="1517" r:id="rId40"/>
    <p:sldId id="1604" r:id="rId41"/>
    <p:sldId id="1484" r:id="rId42"/>
    <p:sldId id="1521" r:id="rId43"/>
    <p:sldId id="1607" r:id="rId44"/>
    <p:sldId id="1554" r:id="rId45"/>
    <p:sldId id="1528" r:id="rId46"/>
    <p:sldId id="1662" r:id="rId47"/>
    <p:sldId id="1499" r:id="rId48"/>
    <p:sldId id="1510" r:id="rId49"/>
    <p:sldId id="1500" r:id="rId50"/>
    <p:sldId id="1501" r:id="rId51"/>
    <p:sldId id="1616" r:id="rId52"/>
    <p:sldId id="1512" r:id="rId53"/>
    <p:sldId id="1541" r:id="rId54"/>
    <p:sldId id="1478" r:id="rId55"/>
    <p:sldId id="1558" r:id="rId56"/>
    <p:sldId id="1489" r:id="rId57"/>
    <p:sldId id="1675" r:id="rId58"/>
    <p:sldId id="1488" r:id="rId59"/>
    <p:sldId id="1486" r:id="rId60"/>
    <p:sldId id="1529" r:id="rId61"/>
    <p:sldId id="1522" r:id="rId62"/>
    <p:sldId id="1608" r:id="rId63"/>
    <p:sldId id="1609" r:id="rId64"/>
    <p:sldId id="1530" r:id="rId65"/>
    <p:sldId id="1523" r:id="rId66"/>
    <p:sldId id="1524" r:id="rId67"/>
    <p:sldId id="1542" r:id="rId68"/>
    <p:sldId id="1610" r:id="rId69"/>
    <p:sldId id="1611" r:id="rId70"/>
    <p:sldId id="1612" r:id="rId71"/>
    <p:sldId id="1679" r:id="rId72"/>
    <p:sldId id="1678" r:id="rId73"/>
    <p:sldId id="1676" r:id="rId74"/>
    <p:sldId id="1677" r:id="rId75"/>
    <p:sldId id="1613" r:id="rId76"/>
    <p:sldId id="1532" r:id="rId77"/>
    <p:sldId id="1629" r:id="rId78"/>
    <p:sldId id="1614" r:id="rId79"/>
    <p:sldId id="1617" r:id="rId80"/>
    <p:sldId id="1680" r:id="rId81"/>
    <p:sldId id="1645" r:id="rId82"/>
    <p:sldId id="1646" r:id="rId83"/>
    <p:sldId id="1647" r:id="rId84"/>
    <p:sldId id="1648" r:id="rId85"/>
    <p:sldId id="1649" r:id="rId86"/>
    <p:sldId id="1650" r:id="rId87"/>
    <p:sldId id="1651" r:id="rId88"/>
    <p:sldId id="1652" r:id="rId89"/>
    <p:sldId id="1656" r:id="rId90"/>
    <p:sldId id="1657" r:id="rId91"/>
    <p:sldId id="1653" r:id="rId92"/>
    <p:sldId id="1654" r:id="rId93"/>
    <p:sldId id="1655" r:id="rId94"/>
    <p:sldId id="1543" r:id="rId95"/>
    <p:sldId id="1681" r:id="rId96"/>
    <p:sldId id="1630" r:id="rId97"/>
    <p:sldId id="1631" r:id="rId98"/>
    <p:sldId id="1632" r:id="rId99"/>
    <p:sldId id="1633" r:id="rId100"/>
    <p:sldId id="1634" r:id="rId101"/>
    <p:sldId id="1638" r:id="rId102"/>
    <p:sldId id="1637" r:id="rId103"/>
    <p:sldId id="1635" r:id="rId104"/>
    <p:sldId id="1636" r:id="rId105"/>
    <p:sldId id="1639" r:id="rId106"/>
    <p:sldId id="1640" r:id="rId107"/>
    <p:sldId id="1641" r:id="rId108"/>
    <p:sldId id="1642" r:id="rId109"/>
    <p:sldId id="1643" r:id="rId110"/>
    <p:sldId id="1644" r:id="rId111"/>
    <p:sldId id="1513" r:id="rId112"/>
    <p:sldId id="1514" r:id="rId113"/>
    <p:sldId id="1544" r:id="rId114"/>
    <p:sldId id="1515" r:id="rId115"/>
    <p:sldId id="1582" r:id="rId116"/>
    <p:sldId id="1565" r:id="rId117"/>
    <p:sldId id="1585" r:id="rId118"/>
    <p:sldId id="1586" r:id="rId119"/>
    <p:sldId id="1587" r:id="rId120"/>
    <p:sldId id="1588" r:id="rId121"/>
    <p:sldId id="1537" r:id="rId122"/>
    <p:sldId id="1566" r:id="rId123"/>
    <p:sldId id="1516" r:id="rId124"/>
    <p:sldId id="1551" r:id="rId125"/>
    <p:sldId id="1534" r:id="rId126"/>
    <p:sldId id="1538" r:id="rId127"/>
    <p:sldId id="1535" r:id="rId128"/>
    <p:sldId id="1539" r:id="rId129"/>
    <p:sldId id="1536" r:id="rId130"/>
    <p:sldId id="1552" r:id="rId131"/>
    <p:sldId id="1570" r:id="rId132"/>
    <p:sldId id="1593" r:id="rId133"/>
    <p:sldId id="1576" r:id="rId134"/>
    <p:sldId id="1661" r:id="rId135"/>
    <p:sldId id="1575" r:id="rId136"/>
    <p:sldId id="1574" r:id="rId137"/>
    <p:sldId id="1682" r:id="rId138"/>
    <p:sldId id="1684" r:id="rId139"/>
    <p:sldId id="1683" r:id="rId140"/>
    <p:sldId id="1584" r:id="rId141"/>
  </p:sldIdLst>
  <p:sldSz cx="9144000" cy="6858000" type="screen4x3"/>
  <p:notesSz cx="6858000" cy="9737725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rgbClr val="5F5F5F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67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800"/>
    <a:srgbClr val="DEA900"/>
    <a:srgbClr val="9B9B9B"/>
    <a:srgbClr val="25B9AA"/>
    <a:srgbClr val="25B9A0"/>
    <a:srgbClr val="1EC4A8"/>
    <a:srgbClr val="08C4C4"/>
    <a:srgbClr val="00CC99"/>
    <a:srgbClr val="009999"/>
    <a:srgbClr val="8C06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879" autoAdjust="0"/>
    <p:restoredTop sz="96318" autoAdjust="0"/>
  </p:normalViewPr>
  <p:slideViewPr>
    <p:cSldViewPr snapToObjects="1" showGuides="1">
      <p:cViewPr varScale="1">
        <p:scale>
          <a:sx n="100" d="100"/>
          <a:sy n="100" d="100"/>
        </p:scale>
        <p:origin x="9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Objects="1" showGuides="1">
      <p:cViewPr varScale="1">
        <p:scale>
          <a:sx n="76" d="100"/>
          <a:sy n="76" d="100"/>
        </p:scale>
        <p:origin x="-2112" y="-96"/>
      </p:cViewPr>
      <p:guideLst>
        <p:guide orient="horz" pos="3067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slide" Target="slides/slide127.xml"/><Relationship Id="rId138" Type="http://schemas.openxmlformats.org/officeDocument/2006/relationships/slide" Target="slides/slide132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28" Type="http://schemas.openxmlformats.org/officeDocument/2006/relationships/slide" Target="slides/slide122.xml"/><Relationship Id="rId14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18" Type="http://schemas.openxmlformats.org/officeDocument/2006/relationships/slide" Target="slides/slide112.xml"/><Relationship Id="rId134" Type="http://schemas.openxmlformats.org/officeDocument/2006/relationships/slide" Target="slides/slide128.xml"/><Relationship Id="rId139" Type="http://schemas.openxmlformats.org/officeDocument/2006/relationships/slide" Target="slides/slide133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16" Type="http://schemas.openxmlformats.org/officeDocument/2006/relationships/slide" Target="slides/slide110.xml"/><Relationship Id="rId124" Type="http://schemas.openxmlformats.org/officeDocument/2006/relationships/slide" Target="slides/slide118.xml"/><Relationship Id="rId129" Type="http://schemas.openxmlformats.org/officeDocument/2006/relationships/slide" Target="slides/slide123.xml"/><Relationship Id="rId137" Type="http://schemas.openxmlformats.org/officeDocument/2006/relationships/slide" Target="slides/slide13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11" Type="http://schemas.openxmlformats.org/officeDocument/2006/relationships/slide" Target="slides/slide105.xml"/><Relationship Id="rId132" Type="http://schemas.openxmlformats.org/officeDocument/2006/relationships/slide" Target="slides/slide126.xml"/><Relationship Id="rId140" Type="http://schemas.openxmlformats.org/officeDocument/2006/relationships/slide" Target="slides/slide134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14" Type="http://schemas.openxmlformats.org/officeDocument/2006/relationships/slide" Target="slides/slide108.xml"/><Relationship Id="rId119" Type="http://schemas.openxmlformats.org/officeDocument/2006/relationships/slide" Target="slides/slide113.xml"/><Relationship Id="rId127" Type="http://schemas.openxmlformats.org/officeDocument/2006/relationships/slide" Target="slides/slide12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30" Type="http://schemas.openxmlformats.org/officeDocument/2006/relationships/slide" Target="slides/slide124.xml"/><Relationship Id="rId135" Type="http://schemas.openxmlformats.org/officeDocument/2006/relationships/slide" Target="slides/slide129.xml"/><Relationship Id="rId14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slide" Target="slides/slide114.xml"/><Relationship Id="rId125" Type="http://schemas.openxmlformats.org/officeDocument/2006/relationships/slide" Target="slides/slide119.xml"/><Relationship Id="rId141" Type="http://schemas.openxmlformats.org/officeDocument/2006/relationships/slide" Target="slides/slide135.xml"/><Relationship Id="rId146" Type="http://schemas.openxmlformats.org/officeDocument/2006/relationships/theme" Target="theme/theme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slide" Target="slides/slide125.xml"/><Relationship Id="rId136" Type="http://schemas.openxmlformats.org/officeDocument/2006/relationships/slide" Target="slides/slide130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slide" Target="slides/slide120.xml"/><Relationship Id="rId147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14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AE3DF0-8BC0-425E-AF85-381CE355CE36}" type="doc">
      <dgm:prSet loTypeId="urn:microsoft.com/office/officeart/2005/8/layout/cycle2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7F65B26-6318-46F2-9A98-0A7C78B13DA8}">
      <dgm:prSet phldrT="[Testo]"/>
      <dgm:spPr>
        <a:solidFill>
          <a:schemeClr val="bg1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/>
        </a:sp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inventio</a:t>
          </a:r>
          <a:endParaRPr lang="it-IT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695FEA3-97CC-4AB3-89D7-ADDCE6EC3D31}" type="parTrans" cxnId="{F0812034-91A6-4C81-A79D-199ABE55088A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8F643E2-D841-4664-904E-602E1DC827B0}" type="sibTrans" cxnId="{F0812034-91A6-4C81-A79D-199ABE55088A}">
      <dgm:prSet/>
      <dgm:spPr>
        <a:solidFill>
          <a:srgbClr val="FF0000"/>
        </a:solidFill>
        <a:scene3d>
          <a:camera prst="orthographicFront"/>
          <a:lightRig rig="threePt" dir="t">
            <a:rot lat="0" lon="0" rev="7500000"/>
          </a:lightRig>
        </a:scene3d>
        <a:sp3d>
          <a:bevelT/>
        </a:sp3d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80A066E-452B-458F-A58E-34DE3A66A282}">
      <dgm:prSet phldrT="[Testo]"/>
      <dgm:spPr>
        <a:solidFill>
          <a:schemeClr val="bg1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/>
        </a:sp3d>
      </dgm:spPr>
      <dgm:t>
        <a:bodyPr/>
        <a:lstStyle/>
        <a:p>
          <a:r>
            <a:rPr lang="it-IT" b="1" dirty="0" err="1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espositio</a:t>
          </a:r>
          <a:endParaRPr lang="it-IT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149A7F5-C651-4E06-A742-7077D46B47C2}" type="parTrans" cxnId="{6D488660-FA5D-4CDB-A80D-E7D8B6C845E0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296D1CE-BAEE-45B2-A726-4B34BACDB86D}" type="sibTrans" cxnId="{6D488660-FA5D-4CDB-A80D-E7D8B6C845E0}">
      <dgm:prSet/>
      <dgm:spPr>
        <a:solidFill>
          <a:srgbClr val="FF0000"/>
        </a:solidFill>
        <a:scene3d>
          <a:camera prst="orthographicFront"/>
          <a:lightRig rig="threePt" dir="t">
            <a:rot lat="0" lon="0" rev="7500000"/>
          </a:lightRig>
        </a:scene3d>
        <a:sp3d>
          <a:bevelT/>
        </a:sp3d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6E70BF-64D0-42EF-806A-9BC8C47CB607}">
      <dgm:prSet phldrT="[Testo]"/>
      <dgm:spPr>
        <a:solidFill>
          <a:schemeClr val="bg1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/>
        </a:sp3d>
      </dgm:spPr>
      <dgm:t>
        <a:bodyPr/>
        <a:lstStyle/>
        <a:p>
          <a:r>
            <a:rPr lang="it-IT" b="1" dirty="0" err="1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elocutio</a:t>
          </a:r>
          <a:endParaRPr lang="it-IT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80D94A0-ACF5-4E48-8165-99E4D8E64F39}" type="parTrans" cxnId="{B15A31CA-512C-485D-A4D0-F131D77F9CCC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70549C-4D6F-4200-BA16-75472AFF983B}" type="sibTrans" cxnId="{B15A31CA-512C-485D-A4D0-F131D77F9CCC}">
      <dgm:prSet/>
      <dgm:spPr>
        <a:solidFill>
          <a:srgbClr val="FF0000"/>
        </a:solidFill>
        <a:scene3d>
          <a:camera prst="orthographicFront"/>
          <a:lightRig rig="threePt" dir="t">
            <a:rot lat="0" lon="0" rev="7500000"/>
          </a:lightRig>
        </a:scene3d>
        <a:sp3d>
          <a:bevelT/>
        </a:sp3d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1707DF2-C911-4844-97DC-9D8ACA218E45}">
      <dgm:prSet phldrT="[Testo]"/>
      <dgm:spPr>
        <a:solidFill>
          <a:schemeClr val="bg1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/>
        </a:sp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memoria</a:t>
          </a:r>
          <a:endParaRPr lang="it-IT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528E47-BC34-4596-90BA-E3AE00164F0E}" type="parTrans" cxnId="{9558466F-88A5-4BB9-882A-A71CF604F531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A04968F-1A1A-4B2A-8A70-D1A7FCC3C99A}" type="sibTrans" cxnId="{9558466F-88A5-4BB9-882A-A71CF604F531}">
      <dgm:prSet/>
      <dgm:spPr>
        <a:solidFill>
          <a:srgbClr val="FF0000"/>
        </a:solidFill>
        <a:scene3d>
          <a:camera prst="orthographicFront"/>
          <a:lightRig rig="threePt" dir="t">
            <a:rot lat="0" lon="0" rev="7500000"/>
          </a:lightRig>
        </a:scene3d>
        <a:sp3d>
          <a:bevelT/>
        </a:sp3d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8AED1D5-BA2F-4BEE-BB57-09FE0069FDA9}">
      <dgm:prSet phldrT="[Testo]"/>
      <dgm:spPr>
        <a:solidFill>
          <a:schemeClr val="bg1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/>
        </a:sp3d>
      </dgm:spPr>
      <dgm:t>
        <a:bodyPr/>
        <a:lstStyle/>
        <a:p>
          <a:r>
            <a:rPr lang="it-IT" b="1" dirty="0" err="1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actio</a:t>
          </a:r>
          <a:endParaRPr lang="it-IT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7796A86-D85F-4C89-922D-EF6362AE0A1D}" type="parTrans" cxnId="{FF502CF4-CBF1-482F-A2B2-FC8775956000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2321C6D-DD24-45A0-B436-B4FC791A20C4}" type="sibTrans" cxnId="{FF502CF4-CBF1-482F-A2B2-FC8775956000}">
      <dgm:prSet/>
      <dgm:spPr>
        <a:solidFill>
          <a:srgbClr val="FF0000"/>
        </a:solidFill>
        <a:scene3d>
          <a:camera prst="orthographicFront"/>
          <a:lightRig rig="threePt" dir="t">
            <a:rot lat="0" lon="0" rev="7500000"/>
          </a:lightRig>
        </a:scene3d>
        <a:sp3d>
          <a:bevelT/>
        </a:sp3d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BE74130-C7B0-4FBE-A6C7-6CF336556B60}" type="pres">
      <dgm:prSet presAssocID="{F4AE3DF0-8BC0-425E-AF85-381CE355CE3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C04147E-CBA8-4E8B-9EDE-10D38586E0D9}" type="pres">
      <dgm:prSet presAssocID="{87F65B26-6318-46F2-9A98-0A7C78B13DA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7299A4-8551-4640-9877-1445FDA4CB37}" type="pres">
      <dgm:prSet presAssocID="{18F643E2-D841-4664-904E-602E1DC827B0}" presName="sibTrans" presStyleLbl="sibTrans2D1" presStyleIdx="0" presStyleCnt="5"/>
      <dgm:spPr/>
      <dgm:t>
        <a:bodyPr/>
        <a:lstStyle/>
        <a:p>
          <a:endParaRPr lang="it-IT"/>
        </a:p>
      </dgm:t>
    </dgm:pt>
    <dgm:pt modelId="{1E74E84D-B38F-4FF9-9B4C-C52568245EC4}" type="pres">
      <dgm:prSet presAssocID="{18F643E2-D841-4664-904E-602E1DC827B0}" presName="connectorText" presStyleLbl="sibTrans2D1" presStyleIdx="0" presStyleCnt="5"/>
      <dgm:spPr/>
      <dgm:t>
        <a:bodyPr/>
        <a:lstStyle/>
        <a:p>
          <a:endParaRPr lang="it-IT"/>
        </a:p>
      </dgm:t>
    </dgm:pt>
    <dgm:pt modelId="{2FEFDFD5-2AA5-4FF3-BB34-38D5D6B0C1CD}" type="pres">
      <dgm:prSet presAssocID="{880A066E-452B-458F-A58E-34DE3A66A28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56EBF0-3BC2-4038-9D10-D7B8135D386E}" type="pres">
      <dgm:prSet presAssocID="{6296D1CE-BAEE-45B2-A726-4B34BACDB86D}" presName="sibTrans" presStyleLbl="sibTrans2D1" presStyleIdx="1" presStyleCnt="5"/>
      <dgm:spPr/>
      <dgm:t>
        <a:bodyPr/>
        <a:lstStyle/>
        <a:p>
          <a:endParaRPr lang="it-IT"/>
        </a:p>
      </dgm:t>
    </dgm:pt>
    <dgm:pt modelId="{E2C2828F-0325-4510-A07A-3DFF0DB0A2C2}" type="pres">
      <dgm:prSet presAssocID="{6296D1CE-BAEE-45B2-A726-4B34BACDB86D}" presName="connectorText" presStyleLbl="sibTrans2D1" presStyleIdx="1" presStyleCnt="5"/>
      <dgm:spPr/>
      <dgm:t>
        <a:bodyPr/>
        <a:lstStyle/>
        <a:p>
          <a:endParaRPr lang="it-IT"/>
        </a:p>
      </dgm:t>
    </dgm:pt>
    <dgm:pt modelId="{280EF5A3-9C05-453E-BA5D-57D98FF13905}" type="pres">
      <dgm:prSet presAssocID="{EC6E70BF-64D0-42EF-806A-9BC8C47CB60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F06EA80-66EE-4CAA-98CF-3FFB59552AE7}" type="pres">
      <dgm:prSet presAssocID="{8270549C-4D6F-4200-BA16-75472AFF983B}" presName="sibTrans" presStyleLbl="sibTrans2D1" presStyleIdx="2" presStyleCnt="5"/>
      <dgm:spPr/>
      <dgm:t>
        <a:bodyPr/>
        <a:lstStyle/>
        <a:p>
          <a:endParaRPr lang="it-IT"/>
        </a:p>
      </dgm:t>
    </dgm:pt>
    <dgm:pt modelId="{9A26CA95-E64F-46EA-AC73-23B5FECF9C9F}" type="pres">
      <dgm:prSet presAssocID="{8270549C-4D6F-4200-BA16-75472AFF983B}" presName="connectorText" presStyleLbl="sibTrans2D1" presStyleIdx="2" presStyleCnt="5"/>
      <dgm:spPr/>
      <dgm:t>
        <a:bodyPr/>
        <a:lstStyle/>
        <a:p>
          <a:endParaRPr lang="it-IT"/>
        </a:p>
      </dgm:t>
    </dgm:pt>
    <dgm:pt modelId="{A676FB2F-65D7-40D3-8B52-2BD3AB0E24E2}" type="pres">
      <dgm:prSet presAssocID="{F1707DF2-C911-4844-97DC-9D8ACA218E4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5048F4-2878-45D0-B1E1-8142AE126E3E}" type="pres">
      <dgm:prSet presAssocID="{3A04968F-1A1A-4B2A-8A70-D1A7FCC3C99A}" presName="sibTrans" presStyleLbl="sibTrans2D1" presStyleIdx="3" presStyleCnt="5"/>
      <dgm:spPr/>
      <dgm:t>
        <a:bodyPr/>
        <a:lstStyle/>
        <a:p>
          <a:endParaRPr lang="it-IT"/>
        </a:p>
      </dgm:t>
    </dgm:pt>
    <dgm:pt modelId="{AE00FB42-ABFB-4C39-AF7E-EA593A61CE2A}" type="pres">
      <dgm:prSet presAssocID="{3A04968F-1A1A-4B2A-8A70-D1A7FCC3C99A}" presName="connectorText" presStyleLbl="sibTrans2D1" presStyleIdx="3" presStyleCnt="5"/>
      <dgm:spPr/>
      <dgm:t>
        <a:bodyPr/>
        <a:lstStyle/>
        <a:p>
          <a:endParaRPr lang="it-IT"/>
        </a:p>
      </dgm:t>
    </dgm:pt>
    <dgm:pt modelId="{CC2F33A7-9010-43F8-8594-F7489F3A8CBA}" type="pres">
      <dgm:prSet presAssocID="{58AED1D5-BA2F-4BEE-BB57-09FE0069FDA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61EABC-096D-4D09-84C3-B1CA434D0F84}" type="pres">
      <dgm:prSet presAssocID="{A2321C6D-DD24-45A0-B436-B4FC791A20C4}" presName="sibTrans" presStyleLbl="sibTrans2D1" presStyleIdx="4" presStyleCnt="5"/>
      <dgm:spPr/>
      <dgm:t>
        <a:bodyPr/>
        <a:lstStyle/>
        <a:p>
          <a:endParaRPr lang="it-IT"/>
        </a:p>
      </dgm:t>
    </dgm:pt>
    <dgm:pt modelId="{F372D0DA-7B52-471C-A18B-84CF18ACF573}" type="pres">
      <dgm:prSet presAssocID="{A2321C6D-DD24-45A0-B436-B4FC791A20C4}" presName="connectorText" presStyleLbl="sibTrans2D1" presStyleIdx="4" presStyleCnt="5"/>
      <dgm:spPr/>
      <dgm:t>
        <a:bodyPr/>
        <a:lstStyle/>
        <a:p>
          <a:endParaRPr lang="it-IT"/>
        </a:p>
      </dgm:t>
    </dgm:pt>
  </dgm:ptLst>
  <dgm:cxnLst>
    <dgm:cxn modelId="{02F99B3F-5CEE-4082-BAF0-346609357FCD}" type="presOf" srcId="{880A066E-452B-458F-A58E-34DE3A66A282}" destId="{2FEFDFD5-2AA5-4FF3-BB34-38D5D6B0C1CD}" srcOrd="0" destOrd="0" presId="urn:microsoft.com/office/officeart/2005/8/layout/cycle2"/>
    <dgm:cxn modelId="{F0812034-91A6-4C81-A79D-199ABE55088A}" srcId="{F4AE3DF0-8BC0-425E-AF85-381CE355CE36}" destId="{87F65B26-6318-46F2-9A98-0A7C78B13DA8}" srcOrd="0" destOrd="0" parTransId="{A695FEA3-97CC-4AB3-89D7-ADDCE6EC3D31}" sibTransId="{18F643E2-D841-4664-904E-602E1DC827B0}"/>
    <dgm:cxn modelId="{24886F37-ED0F-4B8F-96DF-EAD2BE5ED271}" type="presOf" srcId="{58AED1D5-BA2F-4BEE-BB57-09FE0069FDA9}" destId="{CC2F33A7-9010-43F8-8594-F7489F3A8CBA}" srcOrd="0" destOrd="0" presId="urn:microsoft.com/office/officeart/2005/8/layout/cycle2"/>
    <dgm:cxn modelId="{54D71E5B-4A60-4E1E-AD30-13A31D0A80EE}" type="presOf" srcId="{8270549C-4D6F-4200-BA16-75472AFF983B}" destId="{9A26CA95-E64F-46EA-AC73-23B5FECF9C9F}" srcOrd="1" destOrd="0" presId="urn:microsoft.com/office/officeart/2005/8/layout/cycle2"/>
    <dgm:cxn modelId="{32A3D4B4-F9E4-4D94-912B-771A7B65D11D}" type="presOf" srcId="{18F643E2-D841-4664-904E-602E1DC827B0}" destId="{1E74E84D-B38F-4FF9-9B4C-C52568245EC4}" srcOrd="1" destOrd="0" presId="urn:microsoft.com/office/officeart/2005/8/layout/cycle2"/>
    <dgm:cxn modelId="{B7C49583-8DBA-4985-B00B-77FD2C299E24}" type="presOf" srcId="{A2321C6D-DD24-45A0-B436-B4FC791A20C4}" destId="{7961EABC-096D-4D09-84C3-B1CA434D0F84}" srcOrd="0" destOrd="0" presId="urn:microsoft.com/office/officeart/2005/8/layout/cycle2"/>
    <dgm:cxn modelId="{96DE6A70-1C66-4638-88D1-D2EB2907C187}" type="presOf" srcId="{3A04968F-1A1A-4B2A-8A70-D1A7FCC3C99A}" destId="{AE00FB42-ABFB-4C39-AF7E-EA593A61CE2A}" srcOrd="1" destOrd="0" presId="urn:microsoft.com/office/officeart/2005/8/layout/cycle2"/>
    <dgm:cxn modelId="{6D488660-FA5D-4CDB-A80D-E7D8B6C845E0}" srcId="{F4AE3DF0-8BC0-425E-AF85-381CE355CE36}" destId="{880A066E-452B-458F-A58E-34DE3A66A282}" srcOrd="1" destOrd="0" parTransId="{A149A7F5-C651-4E06-A742-7077D46B47C2}" sibTransId="{6296D1CE-BAEE-45B2-A726-4B34BACDB86D}"/>
    <dgm:cxn modelId="{B2BCEC05-32D9-436F-902E-CADB5E815AD4}" type="presOf" srcId="{F1707DF2-C911-4844-97DC-9D8ACA218E45}" destId="{A676FB2F-65D7-40D3-8B52-2BD3AB0E24E2}" srcOrd="0" destOrd="0" presId="urn:microsoft.com/office/officeart/2005/8/layout/cycle2"/>
    <dgm:cxn modelId="{AE994D0A-72D9-469C-8D54-0E3CEE63E2B7}" type="presOf" srcId="{EC6E70BF-64D0-42EF-806A-9BC8C47CB607}" destId="{280EF5A3-9C05-453E-BA5D-57D98FF13905}" srcOrd="0" destOrd="0" presId="urn:microsoft.com/office/officeart/2005/8/layout/cycle2"/>
    <dgm:cxn modelId="{539E5D1D-E452-482E-9FD7-755C8CFC2F09}" type="presOf" srcId="{18F643E2-D841-4664-904E-602E1DC827B0}" destId="{947299A4-8551-4640-9877-1445FDA4CB37}" srcOrd="0" destOrd="0" presId="urn:microsoft.com/office/officeart/2005/8/layout/cycle2"/>
    <dgm:cxn modelId="{FF502CF4-CBF1-482F-A2B2-FC8775956000}" srcId="{F4AE3DF0-8BC0-425E-AF85-381CE355CE36}" destId="{58AED1D5-BA2F-4BEE-BB57-09FE0069FDA9}" srcOrd="4" destOrd="0" parTransId="{C7796A86-D85F-4C89-922D-EF6362AE0A1D}" sibTransId="{A2321C6D-DD24-45A0-B436-B4FC791A20C4}"/>
    <dgm:cxn modelId="{44134D08-F2D9-4CB5-A47E-3A9A021DC701}" type="presOf" srcId="{8270549C-4D6F-4200-BA16-75472AFF983B}" destId="{CF06EA80-66EE-4CAA-98CF-3FFB59552AE7}" srcOrd="0" destOrd="0" presId="urn:microsoft.com/office/officeart/2005/8/layout/cycle2"/>
    <dgm:cxn modelId="{61BF75C0-9BE6-4208-B188-AC1489F27B84}" type="presOf" srcId="{6296D1CE-BAEE-45B2-A726-4B34BACDB86D}" destId="{1A56EBF0-3BC2-4038-9D10-D7B8135D386E}" srcOrd="0" destOrd="0" presId="urn:microsoft.com/office/officeart/2005/8/layout/cycle2"/>
    <dgm:cxn modelId="{9558466F-88A5-4BB9-882A-A71CF604F531}" srcId="{F4AE3DF0-8BC0-425E-AF85-381CE355CE36}" destId="{F1707DF2-C911-4844-97DC-9D8ACA218E45}" srcOrd="3" destOrd="0" parTransId="{BE528E47-BC34-4596-90BA-E3AE00164F0E}" sibTransId="{3A04968F-1A1A-4B2A-8A70-D1A7FCC3C99A}"/>
    <dgm:cxn modelId="{831F7DDC-E7B3-4D52-8AC3-7A4B1B74446D}" type="presOf" srcId="{F4AE3DF0-8BC0-425E-AF85-381CE355CE36}" destId="{0BE74130-C7B0-4FBE-A6C7-6CF336556B60}" srcOrd="0" destOrd="0" presId="urn:microsoft.com/office/officeart/2005/8/layout/cycle2"/>
    <dgm:cxn modelId="{E81AC77A-9DAD-4964-9B8C-04EA50560612}" type="presOf" srcId="{3A04968F-1A1A-4B2A-8A70-D1A7FCC3C99A}" destId="{3F5048F4-2878-45D0-B1E1-8142AE126E3E}" srcOrd="0" destOrd="0" presId="urn:microsoft.com/office/officeart/2005/8/layout/cycle2"/>
    <dgm:cxn modelId="{1238F43A-893F-4F29-BA38-6B7B67CDB6C0}" type="presOf" srcId="{87F65B26-6318-46F2-9A98-0A7C78B13DA8}" destId="{7C04147E-CBA8-4E8B-9EDE-10D38586E0D9}" srcOrd="0" destOrd="0" presId="urn:microsoft.com/office/officeart/2005/8/layout/cycle2"/>
    <dgm:cxn modelId="{B15A31CA-512C-485D-A4D0-F131D77F9CCC}" srcId="{F4AE3DF0-8BC0-425E-AF85-381CE355CE36}" destId="{EC6E70BF-64D0-42EF-806A-9BC8C47CB607}" srcOrd="2" destOrd="0" parTransId="{580D94A0-ACF5-4E48-8165-99E4D8E64F39}" sibTransId="{8270549C-4D6F-4200-BA16-75472AFF983B}"/>
    <dgm:cxn modelId="{FDCBD8DF-0720-4C94-885E-F6A12081D0B2}" type="presOf" srcId="{6296D1CE-BAEE-45B2-A726-4B34BACDB86D}" destId="{E2C2828F-0325-4510-A07A-3DFF0DB0A2C2}" srcOrd="1" destOrd="0" presId="urn:microsoft.com/office/officeart/2005/8/layout/cycle2"/>
    <dgm:cxn modelId="{30ED4126-908C-47C3-B8E0-63DCCEEDD762}" type="presOf" srcId="{A2321C6D-DD24-45A0-B436-B4FC791A20C4}" destId="{F372D0DA-7B52-471C-A18B-84CF18ACF573}" srcOrd="1" destOrd="0" presId="urn:microsoft.com/office/officeart/2005/8/layout/cycle2"/>
    <dgm:cxn modelId="{D9C2C3F6-F322-43B1-B130-811E9B1F7AC8}" type="presParOf" srcId="{0BE74130-C7B0-4FBE-A6C7-6CF336556B60}" destId="{7C04147E-CBA8-4E8B-9EDE-10D38586E0D9}" srcOrd="0" destOrd="0" presId="urn:microsoft.com/office/officeart/2005/8/layout/cycle2"/>
    <dgm:cxn modelId="{83B64F47-7683-430B-BE3B-FE6CB9909BC1}" type="presParOf" srcId="{0BE74130-C7B0-4FBE-A6C7-6CF336556B60}" destId="{947299A4-8551-4640-9877-1445FDA4CB37}" srcOrd="1" destOrd="0" presId="urn:microsoft.com/office/officeart/2005/8/layout/cycle2"/>
    <dgm:cxn modelId="{6564E275-CB30-4F3D-B4F2-724FA7A135EA}" type="presParOf" srcId="{947299A4-8551-4640-9877-1445FDA4CB37}" destId="{1E74E84D-B38F-4FF9-9B4C-C52568245EC4}" srcOrd="0" destOrd="0" presId="urn:microsoft.com/office/officeart/2005/8/layout/cycle2"/>
    <dgm:cxn modelId="{56A76C09-9536-4F93-85AD-0446D047B54A}" type="presParOf" srcId="{0BE74130-C7B0-4FBE-A6C7-6CF336556B60}" destId="{2FEFDFD5-2AA5-4FF3-BB34-38D5D6B0C1CD}" srcOrd="2" destOrd="0" presId="urn:microsoft.com/office/officeart/2005/8/layout/cycle2"/>
    <dgm:cxn modelId="{CE2CEE37-F7B4-4648-953A-9A77411E3DBC}" type="presParOf" srcId="{0BE74130-C7B0-4FBE-A6C7-6CF336556B60}" destId="{1A56EBF0-3BC2-4038-9D10-D7B8135D386E}" srcOrd="3" destOrd="0" presId="urn:microsoft.com/office/officeart/2005/8/layout/cycle2"/>
    <dgm:cxn modelId="{2B978801-C41A-4E2C-8CF7-FF15F1547165}" type="presParOf" srcId="{1A56EBF0-3BC2-4038-9D10-D7B8135D386E}" destId="{E2C2828F-0325-4510-A07A-3DFF0DB0A2C2}" srcOrd="0" destOrd="0" presId="urn:microsoft.com/office/officeart/2005/8/layout/cycle2"/>
    <dgm:cxn modelId="{0A2FE506-B523-439C-A123-E4DCE711A211}" type="presParOf" srcId="{0BE74130-C7B0-4FBE-A6C7-6CF336556B60}" destId="{280EF5A3-9C05-453E-BA5D-57D98FF13905}" srcOrd="4" destOrd="0" presId="urn:microsoft.com/office/officeart/2005/8/layout/cycle2"/>
    <dgm:cxn modelId="{35960C6E-610C-4DEA-A9C9-06F1BD1108CD}" type="presParOf" srcId="{0BE74130-C7B0-4FBE-A6C7-6CF336556B60}" destId="{CF06EA80-66EE-4CAA-98CF-3FFB59552AE7}" srcOrd="5" destOrd="0" presId="urn:microsoft.com/office/officeart/2005/8/layout/cycle2"/>
    <dgm:cxn modelId="{62577179-7E75-4A7F-A9AC-7FE893CAAD7B}" type="presParOf" srcId="{CF06EA80-66EE-4CAA-98CF-3FFB59552AE7}" destId="{9A26CA95-E64F-46EA-AC73-23B5FECF9C9F}" srcOrd="0" destOrd="0" presId="urn:microsoft.com/office/officeart/2005/8/layout/cycle2"/>
    <dgm:cxn modelId="{91AF2865-287E-4219-A911-BA125A5E7D99}" type="presParOf" srcId="{0BE74130-C7B0-4FBE-A6C7-6CF336556B60}" destId="{A676FB2F-65D7-40D3-8B52-2BD3AB0E24E2}" srcOrd="6" destOrd="0" presId="urn:microsoft.com/office/officeart/2005/8/layout/cycle2"/>
    <dgm:cxn modelId="{542F2757-1832-404E-8B8A-A0BC440F4535}" type="presParOf" srcId="{0BE74130-C7B0-4FBE-A6C7-6CF336556B60}" destId="{3F5048F4-2878-45D0-B1E1-8142AE126E3E}" srcOrd="7" destOrd="0" presId="urn:microsoft.com/office/officeart/2005/8/layout/cycle2"/>
    <dgm:cxn modelId="{550A2DCD-4BEF-40D4-8D33-9AFA17884670}" type="presParOf" srcId="{3F5048F4-2878-45D0-B1E1-8142AE126E3E}" destId="{AE00FB42-ABFB-4C39-AF7E-EA593A61CE2A}" srcOrd="0" destOrd="0" presId="urn:microsoft.com/office/officeart/2005/8/layout/cycle2"/>
    <dgm:cxn modelId="{5DAD68FC-CA47-4B0D-8102-0B33EA76AFBD}" type="presParOf" srcId="{0BE74130-C7B0-4FBE-A6C7-6CF336556B60}" destId="{CC2F33A7-9010-43F8-8594-F7489F3A8CBA}" srcOrd="8" destOrd="0" presId="urn:microsoft.com/office/officeart/2005/8/layout/cycle2"/>
    <dgm:cxn modelId="{D49F6597-55DC-4EB0-A4B2-4308B9A92C88}" type="presParOf" srcId="{0BE74130-C7B0-4FBE-A6C7-6CF336556B60}" destId="{7961EABC-096D-4D09-84C3-B1CA434D0F84}" srcOrd="9" destOrd="0" presId="urn:microsoft.com/office/officeart/2005/8/layout/cycle2"/>
    <dgm:cxn modelId="{AB024536-D570-4177-8CC4-69578E83E626}" type="presParOf" srcId="{7961EABC-096D-4D09-84C3-B1CA434D0F84}" destId="{F372D0DA-7B52-471C-A18B-84CF18ACF57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AE3DF0-8BC0-425E-AF85-381CE355CE36}" type="doc">
      <dgm:prSet loTypeId="urn:microsoft.com/office/officeart/2005/8/layout/cycle2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7F65B26-6318-46F2-9A98-0A7C78B13DA8}">
      <dgm:prSet phldrT="[Testo]"/>
      <dgm:spPr>
        <a:solidFill>
          <a:schemeClr val="tx1"/>
        </a:solidFill>
      </dgm:spPr>
      <dgm:t>
        <a:bodyPr/>
        <a:lstStyle/>
        <a:p>
          <a:r>
            <a:rPr lang="it-IT" b="1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esordium</a:t>
          </a:r>
          <a:endParaRPr lang="it-IT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695FEA3-97CC-4AB3-89D7-ADDCE6EC3D31}" type="parTrans" cxnId="{F0812034-91A6-4C81-A79D-199ABE55088A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8F643E2-D841-4664-904E-602E1DC827B0}" type="sibTrans" cxnId="{F0812034-91A6-4C81-A79D-199ABE55088A}">
      <dgm:prSet/>
      <dgm:spPr>
        <a:solidFill>
          <a:srgbClr val="FF0000"/>
        </a:solidFill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80A066E-452B-458F-A58E-34DE3A66A282}">
      <dgm:prSet phldrT="[Testo]"/>
      <dgm:spPr>
        <a:solidFill>
          <a:schemeClr val="tx1"/>
        </a:solidFill>
      </dgm:spPr>
      <dgm:t>
        <a:bodyPr/>
        <a:lstStyle/>
        <a:p>
          <a:r>
            <a:rPr lang="it-IT" b="1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narratio</a:t>
          </a:r>
          <a:endParaRPr lang="it-IT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149A7F5-C651-4E06-A742-7077D46B47C2}" type="parTrans" cxnId="{6D488660-FA5D-4CDB-A80D-E7D8B6C845E0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296D1CE-BAEE-45B2-A726-4B34BACDB86D}" type="sibTrans" cxnId="{6D488660-FA5D-4CDB-A80D-E7D8B6C845E0}">
      <dgm:prSet/>
      <dgm:spPr>
        <a:solidFill>
          <a:srgbClr val="FF0000"/>
        </a:solidFill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C6E70BF-64D0-42EF-806A-9BC8C47CB607}">
      <dgm:prSet phldrT="[Testo]"/>
      <dgm:spPr>
        <a:solidFill>
          <a:schemeClr val="tx1"/>
        </a:solidFill>
      </dgm:spPr>
      <dgm:t>
        <a:bodyPr/>
        <a:lstStyle/>
        <a:p>
          <a:r>
            <a:rPr lang="it-IT" b="1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argomentatio</a:t>
          </a:r>
          <a:endParaRPr lang="it-IT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80D94A0-ACF5-4E48-8165-99E4D8E64F39}" type="parTrans" cxnId="{B15A31CA-512C-485D-A4D0-F131D77F9CCC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270549C-4D6F-4200-BA16-75472AFF983B}" type="sibTrans" cxnId="{B15A31CA-512C-485D-A4D0-F131D77F9CCC}">
      <dgm:prSet/>
      <dgm:spPr>
        <a:solidFill>
          <a:srgbClr val="FF0000"/>
        </a:solidFill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1707DF2-C911-4844-97DC-9D8ACA218E45}">
      <dgm:prSet phldrT="[Testo]"/>
      <dgm:spPr>
        <a:solidFill>
          <a:schemeClr val="tx1"/>
        </a:solidFill>
      </dgm:spPr>
      <dgm:t>
        <a:bodyPr/>
        <a:lstStyle/>
        <a:p>
          <a:r>
            <a:rPr lang="it-IT" b="1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demonstratio</a:t>
          </a:r>
          <a:endParaRPr lang="it-IT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BE528E47-BC34-4596-90BA-E3AE00164F0E}" type="parTrans" cxnId="{9558466F-88A5-4BB9-882A-A71CF604F531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A04968F-1A1A-4B2A-8A70-D1A7FCC3C99A}" type="sibTrans" cxnId="{9558466F-88A5-4BB9-882A-A71CF604F531}">
      <dgm:prSet/>
      <dgm:spPr>
        <a:solidFill>
          <a:srgbClr val="FF0000"/>
        </a:solidFill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8AED1D5-BA2F-4BEE-BB57-09FE0069FDA9}">
      <dgm:prSet phldrT="[Testo]"/>
      <dgm:spPr>
        <a:solidFill>
          <a:schemeClr val="tx1"/>
        </a:solidFill>
      </dgm:spPr>
      <dgm:t>
        <a:bodyPr/>
        <a:lstStyle/>
        <a:p>
          <a:r>
            <a:rPr lang="it-IT" b="1" dirty="0" err="1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peroratio</a:t>
          </a:r>
          <a:endParaRPr lang="it-IT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C7796A86-D85F-4C89-922D-EF6362AE0A1D}" type="parTrans" cxnId="{FF502CF4-CBF1-482F-A2B2-FC8775956000}">
      <dgm:prSet/>
      <dgm:spPr/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2321C6D-DD24-45A0-B436-B4FC791A20C4}" type="sibTrans" cxnId="{FF502CF4-CBF1-482F-A2B2-FC8775956000}">
      <dgm:prSet/>
      <dgm:spPr>
        <a:solidFill>
          <a:srgbClr val="FF0000"/>
        </a:solidFill>
      </dgm:spPr>
      <dgm:t>
        <a:bodyPr/>
        <a:lstStyle/>
        <a:p>
          <a:endParaRPr lang="it-IT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BE74130-C7B0-4FBE-A6C7-6CF336556B60}" type="pres">
      <dgm:prSet presAssocID="{F4AE3DF0-8BC0-425E-AF85-381CE355CE3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C04147E-CBA8-4E8B-9EDE-10D38586E0D9}" type="pres">
      <dgm:prSet presAssocID="{87F65B26-6318-46F2-9A98-0A7C78B13DA8}" presName="node" presStyleLbl="node1" presStyleIdx="0" presStyleCnt="5" custRadScaleRad="10302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7299A4-8551-4640-9877-1445FDA4CB37}" type="pres">
      <dgm:prSet presAssocID="{18F643E2-D841-4664-904E-602E1DC827B0}" presName="sibTrans" presStyleLbl="sibTrans2D1" presStyleIdx="0" presStyleCnt="5"/>
      <dgm:spPr/>
      <dgm:t>
        <a:bodyPr/>
        <a:lstStyle/>
        <a:p>
          <a:endParaRPr lang="it-IT"/>
        </a:p>
      </dgm:t>
    </dgm:pt>
    <dgm:pt modelId="{1E74E84D-B38F-4FF9-9B4C-C52568245EC4}" type="pres">
      <dgm:prSet presAssocID="{18F643E2-D841-4664-904E-602E1DC827B0}" presName="connectorText" presStyleLbl="sibTrans2D1" presStyleIdx="0" presStyleCnt="5"/>
      <dgm:spPr/>
      <dgm:t>
        <a:bodyPr/>
        <a:lstStyle/>
        <a:p>
          <a:endParaRPr lang="it-IT"/>
        </a:p>
      </dgm:t>
    </dgm:pt>
    <dgm:pt modelId="{2FEFDFD5-2AA5-4FF3-BB34-38D5D6B0C1CD}" type="pres">
      <dgm:prSet presAssocID="{880A066E-452B-458F-A58E-34DE3A66A28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56EBF0-3BC2-4038-9D10-D7B8135D386E}" type="pres">
      <dgm:prSet presAssocID="{6296D1CE-BAEE-45B2-A726-4B34BACDB86D}" presName="sibTrans" presStyleLbl="sibTrans2D1" presStyleIdx="1" presStyleCnt="5"/>
      <dgm:spPr/>
      <dgm:t>
        <a:bodyPr/>
        <a:lstStyle/>
        <a:p>
          <a:endParaRPr lang="it-IT"/>
        </a:p>
      </dgm:t>
    </dgm:pt>
    <dgm:pt modelId="{E2C2828F-0325-4510-A07A-3DFF0DB0A2C2}" type="pres">
      <dgm:prSet presAssocID="{6296D1CE-BAEE-45B2-A726-4B34BACDB86D}" presName="connectorText" presStyleLbl="sibTrans2D1" presStyleIdx="1" presStyleCnt="5"/>
      <dgm:spPr/>
      <dgm:t>
        <a:bodyPr/>
        <a:lstStyle/>
        <a:p>
          <a:endParaRPr lang="it-IT"/>
        </a:p>
      </dgm:t>
    </dgm:pt>
    <dgm:pt modelId="{280EF5A3-9C05-453E-BA5D-57D98FF13905}" type="pres">
      <dgm:prSet presAssocID="{EC6E70BF-64D0-42EF-806A-9BC8C47CB60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F06EA80-66EE-4CAA-98CF-3FFB59552AE7}" type="pres">
      <dgm:prSet presAssocID="{8270549C-4D6F-4200-BA16-75472AFF983B}" presName="sibTrans" presStyleLbl="sibTrans2D1" presStyleIdx="2" presStyleCnt="5"/>
      <dgm:spPr/>
      <dgm:t>
        <a:bodyPr/>
        <a:lstStyle/>
        <a:p>
          <a:endParaRPr lang="it-IT"/>
        </a:p>
      </dgm:t>
    </dgm:pt>
    <dgm:pt modelId="{9A26CA95-E64F-46EA-AC73-23B5FECF9C9F}" type="pres">
      <dgm:prSet presAssocID="{8270549C-4D6F-4200-BA16-75472AFF983B}" presName="connectorText" presStyleLbl="sibTrans2D1" presStyleIdx="2" presStyleCnt="5"/>
      <dgm:spPr/>
      <dgm:t>
        <a:bodyPr/>
        <a:lstStyle/>
        <a:p>
          <a:endParaRPr lang="it-IT"/>
        </a:p>
      </dgm:t>
    </dgm:pt>
    <dgm:pt modelId="{A676FB2F-65D7-40D3-8B52-2BD3AB0E24E2}" type="pres">
      <dgm:prSet presAssocID="{F1707DF2-C911-4844-97DC-9D8ACA218E4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5048F4-2878-45D0-B1E1-8142AE126E3E}" type="pres">
      <dgm:prSet presAssocID="{3A04968F-1A1A-4B2A-8A70-D1A7FCC3C99A}" presName="sibTrans" presStyleLbl="sibTrans2D1" presStyleIdx="3" presStyleCnt="5"/>
      <dgm:spPr/>
      <dgm:t>
        <a:bodyPr/>
        <a:lstStyle/>
        <a:p>
          <a:endParaRPr lang="it-IT"/>
        </a:p>
      </dgm:t>
    </dgm:pt>
    <dgm:pt modelId="{AE00FB42-ABFB-4C39-AF7E-EA593A61CE2A}" type="pres">
      <dgm:prSet presAssocID="{3A04968F-1A1A-4B2A-8A70-D1A7FCC3C99A}" presName="connectorText" presStyleLbl="sibTrans2D1" presStyleIdx="3" presStyleCnt="5"/>
      <dgm:spPr/>
      <dgm:t>
        <a:bodyPr/>
        <a:lstStyle/>
        <a:p>
          <a:endParaRPr lang="it-IT"/>
        </a:p>
      </dgm:t>
    </dgm:pt>
    <dgm:pt modelId="{CC2F33A7-9010-43F8-8594-F7489F3A8CBA}" type="pres">
      <dgm:prSet presAssocID="{58AED1D5-BA2F-4BEE-BB57-09FE0069FDA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61EABC-096D-4D09-84C3-B1CA434D0F84}" type="pres">
      <dgm:prSet presAssocID="{A2321C6D-DD24-45A0-B436-B4FC791A20C4}" presName="sibTrans" presStyleLbl="sibTrans2D1" presStyleIdx="4" presStyleCnt="5"/>
      <dgm:spPr/>
      <dgm:t>
        <a:bodyPr/>
        <a:lstStyle/>
        <a:p>
          <a:endParaRPr lang="it-IT"/>
        </a:p>
      </dgm:t>
    </dgm:pt>
    <dgm:pt modelId="{F372D0DA-7B52-471C-A18B-84CF18ACF573}" type="pres">
      <dgm:prSet presAssocID="{A2321C6D-DD24-45A0-B436-B4FC791A20C4}" presName="connectorText" presStyleLbl="sibTrans2D1" presStyleIdx="4" presStyleCnt="5"/>
      <dgm:spPr/>
      <dgm:t>
        <a:bodyPr/>
        <a:lstStyle/>
        <a:p>
          <a:endParaRPr lang="it-IT"/>
        </a:p>
      </dgm:t>
    </dgm:pt>
  </dgm:ptLst>
  <dgm:cxnLst>
    <dgm:cxn modelId="{29497D48-8E79-4924-830F-589AAC0A57C6}" type="presOf" srcId="{880A066E-452B-458F-A58E-34DE3A66A282}" destId="{2FEFDFD5-2AA5-4FF3-BB34-38D5D6B0C1CD}" srcOrd="0" destOrd="0" presId="urn:microsoft.com/office/officeart/2005/8/layout/cycle2"/>
    <dgm:cxn modelId="{F0812034-91A6-4C81-A79D-199ABE55088A}" srcId="{F4AE3DF0-8BC0-425E-AF85-381CE355CE36}" destId="{87F65B26-6318-46F2-9A98-0A7C78B13DA8}" srcOrd="0" destOrd="0" parTransId="{A695FEA3-97CC-4AB3-89D7-ADDCE6EC3D31}" sibTransId="{18F643E2-D841-4664-904E-602E1DC827B0}"/>
    <dgm:cxn modelId="{F77C1EA7-C8E0-406C-9BE2-9393C7477D0A}" type="presOf" srcId="{6296D1CE-BAEE-45B2-A726-4B34BACDB86D}" destId="{E2C2828F-0325-4510-A07A-3DFF0DB0A2C2}" srcOrd="1" destOrd="0" presId="urn:microsoft.com/office/officeart/2005/8/layout/cycle2"/>
    <dgm:cxn modelId="{1FD2F49E-0506-435D-AB9A-039C1DED71E5}" type="presOf" srcId="{8270549C-4D6F-4200-BA16-75472AFF983B}" destId="{9A26CA95-E64F-46EA-AC73-23B5FECF9C9F}" srcOrd="1" destOrd="0" presId="urn:microsoft.com/office/officeart/2005/8/layout/cycle2"/>
    <dgm:cxn modelId="{3C2CE3CC-1DD8-4645-B6D0-ED2D3C630830}" type="presOf" srcId="{58AED1D5-BA2F-4BEE-BB57-09FE0069FDA9}" destId="{CC2F33A7-9010-43F8-8594-F7489F3A8CBA}" srcOrd="0" destOrd="0" presId="urn:microsoft.com/office/officeart/2005/8/layout/cycle2"/>
    <dgm:cxn modelId="{99992687-FEA5-4643-B91F-7D29E3BAC46A}" type="presOf" srcId="{F1707DF2-C911-4844-97DC-9D8ACA218E45}" destId="{A676FB2F-65D7-40D3-8B52-2BD3AB0E24E2}" srcOrd="0" destOrd="0" presId="urn:microsoft.com/office/officeart/2005/8/layout/cycle2"/>
    <dgm:cxn modelId="{B40CC41B-011F-4D52-B7C7-0B0D0BA56470}" type="presOf" srcId="{3A04968F-1A1A-4B2A-8A70-D1A7FCC3C99A}" destId="{AE00FB42-ABFB-4C39-AF7E-EA593A61CE2A}" srcOrd="1" destOrd="0" presId="urn:microsoft.com/office/officeart/2005/8/layout/cycle2"/>
    <dgm:cxn modelId="{6EC6B06C-3279-4F26-9A02-A97023855FDF}" type="presOf" srcId="{18F643E2-D841-4664-904E-602E1DC827B0}" destId="{947299A4-8551-4640-9877-1445FDA4CB37}" srcOrd="0" destOrd="0" presId="urn:microsoft.com/office/officeart/2005/8/layout/cycle2"/>
    <dgm:cxn modelId="{98761D83-F4C9-47A1-A6CE-50DA0CC25A31}" type="presOf" srcId="{A2321C6D-DD24-45A0-B436-B4FC791A20C4}" destId="{F372D0DA-7B52-471C-A18B-84CF18ACF573}" srcOrd="1" destOrd="0" presId="urn:microsoft.com/office/officeart/2005/8/layout/cycle2"/>
    <dgm:cxn modelId="{6D488660-FA5D-4CDB-A80D-E7D8B6C845E0}" srcId="{F4AE3DF0-8BC0-425E-AF85-381CE355CE36}" destId="{880A066E-452B-458F-A58E-34DE3A66A282}" srcOrd="1" destOrd="0" parTransId="{A149A7F5-C651-4E06-A742-7077D46B47C2}" sibTransId="{6296D1CE-BAEE-45B2-A726-4B34BACDB86D}"/>
    <dgm:cxn modelId="{9549A1A5-738D-4C58-9864-4FFC6ADD2A53}" type="presOf" srcId="{87F65B26-6318-46F2-9A98-0A7C78B13DA8}" destId="{7C04147E-CBA8-4E8B-9EDE-10D38586E0D9}" srcOrd="0" destOrd="0" presId="urn:microsoft.com/office/officeart/2005/8/layout/cycle2"/>
    <dgm:cxn modelId="{2AE0DD75-F862-4BB6-89B7-5C819A7FA983}" type="presOf" srcId="{3A04968F-1A1A-4B2A-8A70-D1A7FCC3C99A}" destId="{3F5048F4-2878-45D0-B1E1-8142AE126E3E}" srcOrd="0" destOrd="0" presId="urn:microsoft.com/office/officeart/2005/8/layout/cycle2"/>
    <dgm:cxn modelId="{C31E8D48-787D-4302-B85E-CFBA29BF9D04}" type="presOf" srcId="{18F643E2-D841-4664-904E-602E1DC827B0}" destId="{1E74E84D-B38F-4FF9-9B4C-C52568245EC4}" srcOrd="1" destOrd="0" presId="urn:microsoft.com/office/officeart/2005/8/layout/cycle2"/>
    <dgm:cxn modelId="{FF502CF4-CBF1-482F-A2B2-FC8775956000}" srcId="{F4AE3DF0-8BC0-425E-AF85-381CE355CE36}" destId="{58AED1D5-BA2F-4BEE-BB57-09FE0069FDA9}" srcOrd="4" destOrd="0" parTransId="{C7796A86-D85F-4C89-922D-EF6362AE0A1D}" sibTransId="{A2321C6D-DD24-45A0-B436-B4FC791A20C4}"/>
    <dgm:cxn modelId="{3B8A964E-EC97-4043-9F20-704AF6E5EA94}" type="presOf" srcId="{F4AE3DF0-8BC0-425E-AF85-381CE355CE36}" destId="{0BE74130-C7B0-4FBE-A6C7-6CF336556B60}" srcOrd="0" destOrd="0" presId="urn:microsoft.com/office/officeart/2005/8/layout/cycle2"/>
    <dgm:cxn modelId="{D3AECF93-A31F-4095-BC6A-95118DF19A1C}" type="presOf" srcId="{A2321C6D-DD24-45A0-B436-B4FC791A20C4}" destId="{7961EABC-096D-4D09-84C3-B1CA434D0F84}" srcOrd="0" destOrd="0" presId="urn:microsoft.com/office/officeart/2005/8/layout/cycle2"/>
    <dgm:cxn modelId="{9558466F-88A5-4BB9-882A-A71CF604F531}" srcId="{F4AE3DF0-8BC0-425E-AF85-381CE355CE36}" destId="{F1707DF2-C911-4844-97DC-9D8ACA218E45}" srcOrd="3" destOrd="0" parTransId="{BE528E47-BC34-4596-90BA-E3AE00164F0E}" sibTransId="{3A04968F-1A1A-4B2A-8A70-D1A7FCC3C99A}"/>
    <dgm:cxn modelId="{FD75572D-2858-4BDF-913D-03C0E41E2B1A}" type="presOf" srcId="{EC6E70BF-64D0-42EF-806A-9BC8C47CB607}" destId="{280EF5A3-9C05-453E-BA5D-57D98FF13905}" srcOrd="0" destOrd="0" presId="urn:microsoft.com/office/officeart/2005/8/layout/cycle2"/>
    <dgm:cxn modelId="{CCB17F09-893B-4EA3-A5C6-55B8E8E11B18}" type="presOf" srcId="{8270549C-4D6F-4200-BA16-75472AFF983B}" destId="{CF06EA80-66EE-4CAA-98CF-3FFB59552AE7}" srcOrd="0" destOrd="0" presId="urn:microsoft.com/office/officeart/2005/8/layout/cycle2"/>
    <dgm:cxn modelId="{B15A31CA-512C-485D-A4D0-F131D77F9CCC}" srcId="{F4AE3DF0-8BC0-425E-AF85-381CE355CE36}" destId="{EC6E70BF-64D0-42EF-806A-9BC8C47CB607}" srcOrd="2" destOrd="0" parTransId="{580D94A0-ACF5-4E48-8165-99E4D8E64F39}" sibTransId="{8270549C-4D6F-4200-BA16-75472AFF983B}"/>
    <dgm:cxn modelId="{865CF3C7-9E90-4D79-9847-E0E0A23CA202}" type="presOf" srcId="{6296D1CE-BAEE-45B2-A726-4B34BACDB86D}" destId="{1A56EBF0-3BC2-4038-9D10-D7B8135D386E}" srcOrd="0" destOrd="0" presId="urn:microsoft.com/office/officeart/2005/8/layout/cycle2"/>
    <dgm:cxn modelId="{EEF33A74-789A-4474-BA9C-5DA479A3B2FF}" type="presParOf" srcId="{0BE74130-C7B0-4FBE-A6C7-6CF336556B60}" destId="{7C04147E-CBA8-4E8B-9EDE-10D38586E0D9}" srcOrd="0" destOrd="0" presId="urn:microsoft.com/office/officeart/2005/8/layout/cycle2"/>
    <dgm:cxn modelId="{E2A830B6-08A7-4B39-BA6E-9E7B4FA192B0}" type="presParOf" srcId="{0BE74130-C7B0-4FBE-A6C7-6CF336556B60}" destId="{947299A4-8551-4640-9877-1445FDA4CB37}" srcOrd="1" destOrd="0" presId="urn:microsoft.com/office/officeart/2005/8/layout/cycle2"/>
    <dgm:cxn modelId="{5F868876-3C5F-4988-BCAD-BDBC0773B5FD}" type="presParOf" srcId="{947299A4-8551-4640-9877-1445FDA4CB37}" destId="{1E74E84D-B38F-4FF9-9B4C-C52568245EC4}" srcOrd="0" destOrd="0" presId="urn:microsoft.com/office/officeart/2005/8/layout/cycle2"/>
    <dgm:cxn modelId="{472F5C6E-D1BC-4938-9241-5AD022B9758C}" type="presParOf" srcId="{0BE74130-C7B0-4FBE-A6C7-6CF336556B60}" destId="{2FEFDFD5-2AA5-4FF3-BB34-38D5D6B0C1CD}" srcOrd="2" destOrd="0" presId="urn:microsoft.com/office/officeart/2005/8/layout/cycle2"/>
    <dgm:cxn modelId="{B5454C78-5D84-4BE1-9CE0-449D8BD5D529}" type="presParOf" srcId="{0BE74130-C7B0-4FBE-A6C7-6CF336556B60}" destId="{1A56EBF0-3BC2-4038-9D10-D7B8135D386E}" srcOrd="3" destOrd="0" presId="urn:microsoft.com/office/officeart/2005/8/layout/cycle2"/>
    <dgm:cxn modelId="{8C94F665-8217-46E4-B655-71B6B8B4BDD9}" type="presParOf" srcId="{1A56EBF0-3BC2-4038-9D10-D7B8135D386E}" destId="{E2C2828F-0325-4510-A07A-3DFF0DB0A2C2}" srcOrd="0" destOrd="0" presId="urn:microsoft.com/office/officeart/2005/8/layout/cycle2"/>
    <dgm:cxn modelId="{E9C7B775-2D0F-4885-A783-3D341BAC904A}" type="presParOf" srcId="{0BE74130-C7B0-4FBE-A6C7-6CF336556B60}" destId="{280EF5A3-9C05-453E-BA5D-57D98FF13905}" srcOrd="4" destOrd="0" presId="urn:microsoft.com/office/officeart/2005/8/layout/cycle2"/>
    <dgm:cxn modelId="{7E796DE5-BB15-49D7-BAEA-A1FF61FE6C9F}" type="presParOf" srcId="{0BE74130-C7B0-4FBE-A6C7-6CF336556B60}" destId="{CF06EA80-66EE-4CAA-98CF-3FFB59552AE7}" srcOrd="5" destOrd="0" presId="urn:microsoft.com/office/officeart/2005/8/layout/cycle2"/>
    <dgm:cxn modelId="{C978FAD4-24F9-46E1-9D25-DA1AF124E6B3}" type="presParOf" srcId="{CF06EA80-66EE-4CAA-98CF-3FFB59552AE7}" destId="{9A26CA95-E64F-46EA-AC73-23B5FECF9C9F}" srcOrd="0" destOrd="0" presId="urn:microsoft.com/office/officeart/2005/8/layout/cycle2"/>
    <dgm:cxn modelId="{41D67AE5-57BE-4091-8AA4-4F50D960550E}" type="presParOf" srcId="{0BE74130-C7B0-4FBE-A6C7-6CF336556B60}" destId="{A676FB2F-65D7-40D3-8B52-2BD3AB0E24E2}" srcOrd="6" destOrd="0" presId="urn:microsoft.com/office/officeart/2005/8/layout/cycle2"/>
    <dgm:cxn modelId="{F2A526F3-73DC-4526-9D33-D00A690F7227}" type="presParOf" srcId="{0BE74130-C7B0-4FBE-A6C7-6CF336556B60}" destId="{3F5048F4-2878-45D0-B1E1-8142AE126E3E}" srcOrd="7" destOrd="0" presId="urn:microsoft.com/office/officeart/2005/8/layout/cycle2"/>
    <dgm:cxn modelId="{7BBE2BBF-BB98-4059-8F04-E51CD0543388}" type="presParOf" srcId="{3F5048F4-2878-45D0-B1E1-8142AE126E3E}" destId="{AE00FB42-ABFB-4C39-AF7E-EA593A61CE2A}" srcOrd="0" destOrd="0" presId="urn:microsoft.com/office/officeart/2005/8/layout/cycle2"/>
    <dgm:cxn modelId="{19707246-F8BE-4F95-BA5C-1E4DCAE7786E}" type="presParOf" srcId="{0BE74130-C7B0-4FBE-A6C7-6CF336556B60}" destId="{CC2F33A7-9010-43F8-8594-F7489F3A8CBA}" srcOrd="8" destOrd="0" presId="urn:microsoft.com/office/officeart/2005/8/layout/cycle2"/>
    <dgm:cxn modelId="{5AB64DD4-1840-477E-A643-77403C589E53}" type="presParOf" srcId="{0BE74130-C7B0-4FBE-A6C7-6CF336556B60}" destId="{7961EABC-096D-4D09-84C3-B1CA434D0F84}" srcOrd="9" destOrd="0" presId="urn:microsoft.com/office/officeart/2005/8/layout/cycle2"/>
    <dgm:cxn modelId="{0F2FB83E-3C69-4984-A86E-B5EF4A80B487}" type="presParOf" srcId="{7961EABC-096D-4D09-84C3-B1CA434D0F84}" destId="{F372D0DA-7B52-471C-A18B-84CF18ACF57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61CE41-A531-4731-8F19-82CF07043B3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247AA9D-E1DF-47DE-9628-4F3FC13AA182}">
      <dgm:prSet phldrT="[Testo]" custT="1"/>
      <dgm:spPr>
        <a:noFill/>
        <a:ln>
          <a:noFill/>
        </a:ln>
      </dgm:spPr>
      <dgm:t>
        <a:bodyPr/>
        <a:lstStyle/>
        <a:p>
          <a:endParaRPr lang="it-IT" sz="1800" b="1" dirty="0" smtClean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  <a:p>
          <a:endParaRPr lang="it-IT" sz="1800" b="1" dirty="0" smtClean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  <a:p>
          <a:endParaRPr lang="it-IT" sz="1800" b="1" dirty="0" smtClean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  <a:p>
          <a:endParaRPr lang="it-IT" sz="1800" b="1" dirty="0" smtClean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  <a:p>
          <a:endParaRPr lang="it-IT" sz="1800" b="1" dirty="0" smtClean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  <a:p>
          <a:r>
            <a:rPr lang="it-IT" sz="1800" b="1" dirty="0" smtClean="0">
              <a:solidFill>
                <a:schemeClr val="bg1">
                  <a:lumMod val="95000"/>
                </a:schemeClr>
              </a:solidFill>
              <a:latin typeface="Verdana" pitchFamily="34" charset="0"/>
            </a:rPr>
            <a:t>attività</a:t>
          </a:r>
        </a:p>
        <a:p>
          <a:r>
            <a:rPr lang="it-IT" sz="1800" b="1" dirty="0" smtClean="0">
              <a:solidFill>
                <a:schemeClr val="bg1">
                  <a:lumMod val="95000"/>
                </a:schemeClr>
              </a:solidFill>
              <a:latin typeface="Verdana" pitchFamily="34" charset="0"/>
            </a:rPr>
            <a:t>operative</a:t>
          </a:r>
        </a:p>
        <a:p>
          <a:r>
            <a:rPr lang="it-IT" sz="1800" b="1" dirty="0" smtClean="0">
              <a:solidFill>
                <a:schemeClr val="bg1">
                  <a:lumMod val="95000"/>
                </a:schemeClr>
              </a:solidFill>
              <a:latin typeface="Verdana" pitchFamily="34" charset="0"/>
            </a:rPr>
            <a:t> correnti</a:t>
          </a:r>
          <a:endParaRPr lang="it-IT" sz="1800" b="1" dirty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</dgm:t>
    </dgm:pt>
    <dgm:pt modelId="{B2794CBF-551C-424E-8738-C79CF6BA1FF4}" type="parTrans" cxnId="{B016714B-77A4-4621-9344-941C00465688}">
      <dgm:prSet/>
      <dgm:spPr/>
      <dgm:t>
        <a:bodyPr/>
        <a:lstStyle/>
        <a:p>
          <a:endParaRPr lang="it-IT"/>
        </a:p>
      </dgm:t>
    </dgm:pt>
    <dgm:pt modelId="{298D8BE9-21C4-4409-9494-CA6A6354B7C1}" type="sibTrans" cxnId="{B016714B-77A4-4621-9344-941C00465688}">
      <dgm:prSet/>
      <dgm:spPr/>
      <dgm:t>
        <a:bodyPr/>
        <a:lstStyle/>
        <a:p>
          <a:endParaRPr lang="it-IT"/>
        </a:p>
      </dgm:t>
    </dgm:pt>
    <dgm:pt modelId="{40C68D5A-F08A-413E-85D6-A36E58C91E99}">
      <dgm:prSet phldrT="[Testo]" custT="1"/>
      <dgm:spPr>
        <a:noFill/>
        <a:ln>
          <a:noFill/>
        </a:ln>
      </dgm:spPr>
      <dgm:t>
        <a:bodyPr/>
        <a:lstStyle/>
        <a:p>
          <a:r>
            <a:rPr lang="it-IT" sz="1800" b="1" dirty="0" smtClean="0">
              <a:solidFill>
                <a:schemeClr val="bg1">
                  <a:lumMod val="95000"/>
                </a:schemeClr>
              </a:solidFill>
              <a:latin typeface="Verdana" pitchFamily="34" charset="0"/>
            </a:rPr>
            <a:t>passività</a:t>
          </a:r>
        </a:p>
        <a:p>
          <a:r>
            <a:rPr lang="it-IT" sz="1800" b="1" dirty="0" smtClean="0">
              <a:solidFill>
                <a:schemeClr val="bg1">
                  <a:lumMod val="95000"/>
                </a:schemeClr>
              </a:solidFill>
              <a:latin typeface="Verdana" pitchFamily="34" charset="0"/>
            </a:rPr>
            <a:t>operative</a:t>
          </a:r>
        </a:p>
        <a:p>
          <a:r>
            <a:rPr lang="it-IT" sz="1800" b="1" dirty="0" smtClean="0">
              <a:solidFill>
                <a:schemeClr val="bg1">
                  <a:lumMod val="95000"/>
                </a:schemeClr>
              </a:solidFill>
              <a:latin typeface="Verdana" pitchFamily="34" charset="0"/>
            </a:rPr>
            <a:t>correnti</a:t>
          </a:r>
          <a:endParaRPr lang="it-IT" sz="1800" b="1" dirty="0">
            <a:solidFill>
              <a:schemeClr val="bg1">
                <a:lumMod val="95000"/>
              </a:schemeClr>
            </a:solidFill>
            <a:latin typeface="Verdana" pitchFamily="34" charset="0"/>
          </a:endParaRPr>
        </a:p>
      </dgm:t>
    </dgm:pt>
    <dgm:pt modelId="{02CEE58C-04BC-4C36-B2E7-68DAA2D29366}" type="parTrans" cxnId="{124FF098-D2B2-4F39-85DA-F84DCAA75BED}">
      <dgm:prSet/>
      <dgm:spPr/>
      <dgm:t>
        <a:bodyPr/>
        <a:lstStyle/>
        <a:p>
          <a:endParaRPr lang="it-IT"/>
        </a:p>
      </dgm:t>
    </dgm:pt>
    <dgm:pt modelId="{66406CE1-8501-4A10-ADB7-F76319DA1D24}" type="sibTrans" cxnId="{124FF098-D2B2-4F39-85DA-F84DCAA75BED}">
      <dgm:prSet/>
      <dgm:spPr/>
      <dgm:t>
        <a:bodyPr/>
        <a:lstStyle/>
        <a:p>
          <a:endParaRPr lang="it-IT"/>
        </a:p>
      </dgm:t>
    </dgm:pt>
    <dgm:pt modelId="{0949FD3B-E5E8-4FEA-A13C-8A3749DD60D5}">
      <dgm:prSet phldrT="[Testo]" custT="1"/>
      <dgm:spPr>
        <a:noFill/>
        <a:ln>
          <a:noFill/>
        </a:ln>
      </dgm:spPr>
      <dgm:t>
        <a:bodyPr/>
        <a:lstStyle/>
        <a:p>
          <a:r>
            <a:rPr lang="it-IT" sz="1800" b="1" dirty="0" smtClean="0">
              <a:solidFill>
                <a:srgbClr val="333333"/>
              </a:solidFill>
              <a:latin typeface="Verdana" pitchFamily="34" charset="0"/>
            </a:rPr>
            <a:t>.</a:t>
          </a:r>
          <a:endParaRPr lang="it-IT" sz="1800" b="1" dirty="0">
            <a:solidFill>
              <a:srgbClr val="333333"/>
            </a:solidFill>
            <a:latin typeface="Verdana" pitchFamily="34" charset="0"/>
          </a:endParaRPr>
        </a:p>
      </dgm:t>
    </dgm:pt>
    <dgm:pt modelId="{3E27E4AE-A416-4AA1-8E88-42C0E0D9A759}" type="sibTrans" cxnId="{8884592C-35AD-41F5-BDE9-68D664C01EBA}">
      <dgm:prSet/>
      <dgm:spPr/>
      <dgm:t>
        <a:bodyPr/>
        <a:lstStyle/>
        <a:p>
          <a:endParaRPr lang="it-IT"/>
        </a:p>
      </dgm:t>
    </dgm:pt>
    <dgm:pt modelId="{1B5D02F7-64CB-4459-A49D-BDCB634031A0}" type="parTrans" cxnId="{8884592C-35AD-41F5-BDE9-68D664C01EBA}">
      <dgm:prSet/>
      <dgm:spPr/>
      <dgm:t>
        <a:bodyPr/>
        <a:lstStyle/>
        <a:p>
          <a:endParaRPr lang="it-IT"/>
        </a:p>
      </dgm:t>
    </dgm:pt>
    <dgm:pt modelId="{AB181121-2235-402B-B463-345F72970DFD}">
      <dgm:prSet phldrT="[Testo]" custT="1"/>
      <dgm:spPr>
        <a:noFill/>
        <a:ln>
          <a:noFill/>
        </a:ln>
      </dgm:spPr>
      <dgm:t>
        <a:bodyPr/>
        <a:lstStyle/>
        <a:p>
          <a:r>
            <a:rPr lang="it-IT" sz="1800" b="1" dirty="0" smtClean="0">
              <a:solidFill>
                <a:srgbClr val="333333"/>
              </a:solidFill>
              <a:latin typeface="Verdana" pitchFamily="34" charset="0"/>
            </a:rPr>
            <a:t>.</a:t>
          </a:r>
          <a:endParaRPr lang="it-IT" sz="1800" b="1" dirty="0">
            <a:solidFill>
              <a:srgbClr val="333333"/>
            </a:solidFill>
            <a:latin typeface="Verdana" pitchFamily="34" charset="0"/>
          </a:endParaRPr>
        </a:p>
      </dgm:t>
    </dgm:pt>
    <dgm:pt modelId="{8FD4DFA8-94E8-461B-B1A5-26EEEE913274}" type="sibTrans" cxnId="{63FFA27E-4FD0-4399-9716-4FB64C55C41A}">
      <dgm:prSet/>
      <dgm:spPr/>
      <dgm:t>
        <a:bodyPr/>
        <a:lstStyle/>
        <a:p>
          <a:endParaRPr lang="it-IT"/>
        </a:p>
      </dgm:t>
    </dgm:pt>
    <dgm:pt modelId="{1AA30063-A398-4F9E-9C2B-5031EB5E38AD}" type="parTrans" cxnId="{63FFA27E-4FD0-4399-9716-4FB64C55C41A}">
      <dgm:prSet/>
      <dgm:spPr/>
      <dgm:t>
        <a:bodyPr/>
        <a:lstStyle/>
        <a:p>
          <a:endParaRPr lang="it-IT"/>
        </a:p>
      </dgm:t>
    </dgm:pt>
    <dgm:pt modelId="{D561D38B-4E4B-4CED-A86A-5CA6721849A9}" type="pres">
      <dgm:prSet presAssocID="{2261CE41-A531-4731-8F19-82CF07043B3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504B50B-5517-45F5-8010-B5313844A970}" type="pres">
      <dgm:prSet presAssocID="{B247AA9D-E1DF-47DE-9628-4F3FC13AA182}" presName="node" presStyleLbl="node1" presStyleIdx="0" presStyleCnt="4" custLinFactNeighborX="-1202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CC3101B-428F-4561-A329-50D0CC968B80}" type="pres">
      <dgm:prSet presAssocID="{298D8BE9-21C4-4409-9494-CA6A6354B7C1}" presName="sibTrans" presStyleCnt="0"/>
      <dgm:spPr/>
      <dgm:t>
        <a:bodyPr/>
        <a:lstStyle/>
        <a:p>
          <a:endParaRPr lang="it-IT"/>
        </a:p>
      </dgm:t>
    </dgm:pt>
    <dgm:pt modelId="{A4588043-D6E7-48A4-BAAF-42703793588F}" type="pres">
      <dgm:prSet presAssocID="{40C68D5A-F08A-413E-85D6-A36E58C91E99}" presName="node" presStyleLbl="node1" presStyleIdx="1" presStyleCnt="4" custLinFactNeighborX="30231" custLinFactNeighborY="683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4EEAE7-42CD-4FA1-9AFD-73A600B5B764}" type="pres">
      <dgm:prSet presAssocID="{66406CE1-8501-4A10-ADB7-F76319DA1D24}" presName="sibTrans" presStyleCnt="0"/>
      <dgm:spPr/>
      <dgm:t>
        <a:bodyPr/>
        <a:lstStyle/>
        <a:p>
          <a:endParaRPr lang="it-IT"/>
        </a:p>
      </dgm:t>
    </dgm:pt>
    <dgm:pt modelId="{4FB71525-B1CA-4D04-8AEF-4CD6DA758EEF}" type="pres">
      <dgm:prSet presAssocID="{AB181121-2235-402B-B463-345F72970DFD}" presName="node" presStyleLbl="node1" presStyleIdx="2" presStyleCnt="4" custLinFactNeighborX="-1202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C539CF-B91F-4EA4-9C4F-59EDAA9F3093}" type="pres">
      <dgm:prSet presAssocID="{8FD4DFA8-94E8-461B-B1A5-26EEEE913274}" presName="sibTrans" presStyleCnt="0"/>
      <dgm:spPr/>
      <dgm:t>
        <a:bodyPr/>
        <a:lstStyle/>
        <a:p>
          <a:endParaRPr lang="it-IT"/>
        </a:p>
      </dgm:t>
    </dgm:pt>
    <dgm:pt modelId="{26DC37C5-1335-417E-94DF-F10ED52C9E0C}" type="pres">
      <dgm:prSet presAssocID="{0949FD3B-E5E8-4FEA-A13C-8A3749DD60D5}" presName="node" presStyleLbl="node1" presStyleIdx="3" presStyleCnt="4" custLinFactNeighborX="3023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000868B-7C91-4B13-B7AF-18F486A0F9DC}" type="presOf" srcId="{40C68D5A-F08A-413E-85D6-A36E58C91E99}" destId="{A4588043-D6E7-48A4-BAAF-42703793588F}" srcOrd="0" destOrd="0" presId="urn:microsoft.com/office/officeart/2005/8/layout/default"/>
    <dgm:cxn modelId="{124FF098-D2B2-4F39-85DA-F84DCAA75BED}" srcId="{2261CE41-A531-4731-8F19-82CF07043B3F}" destId="{40C68D5A-F08A-413E-85D6-A36E58C91E99}" srcOrd="1" destOrd="0" parTransId="{02CEE58C-04BC-4C36-B2E7-68DAA2D29366}" sibTransId="{66406CE1-8501-4A10-ADB7-F76319DA1D24}"/>
    <dgm:cxn modelId="{63FFA27E-4FD0-4399-9716-4FB64C55C41A}" srcId="{2261CE41-A531-4731-8F19-82CF07043B3F}" destId="{AB181121-2235-402B-B463-345F72970DFD}" srcOrd="2" destOrd="0" parTransId="{1AA30063-A398-4F9E-9C2B-5031EB5E38AD}" sibTransId="{8FD4DFA8-94E8-461B-B1A5-26EEEE913274}"/>
    <dgm:cxn modelId="{2E632D5D-10BA-4F01-94A3-3385C03A5E9C}" type="presOf" srcId="{2261CE41-A531-4731-8F19-82CF07043B3F}" destId="{D561D38B-4E4B-4CED-A86A-5CA6721849A9}" srcOrd="0" destOrd="0" presId="urn:microsoft.com/office/officeart/2005/8/layout/default"/>
    <dgm:cxn modelId="{AC79B2A3-33E9-40D4-AD75-95FE5E97D74C}" type="presOf" srcId="{AB181121-2235-402B-B463-345F72970DFD}" destId="{4FB71525-B1CA-4D04-8AEF-4CD6DA758EEF}" srcOrd="0" destOrd="0" presId="urn:microsoft.com/office/officeart/2005/8/layout/default"/>
    <dgm:cxn modelId="{B016714B-77A4-4621-9344-941C00465688}" srcId="{2261CE41-A531-4731-8F19-82CF07043B3F}" destId="{B247AA9D-E1DF-47DE-9628-4F3FC13AA182}" srcOrd="0" destOrd="0" parTransId="{B2794CBF-551C-424E-8738-C79CF6BA1FF4}" sibTransId="{298D8BE9-21C4-4409-9494-CA6A6354B7C1}"/>
    <dgm:cxn modelId="{8884592C-35AD-41F5-BDE9-68D664C01EBA}" srcId="{2261CE41-A531-4731-8F19-82CF07043B3F}" destId="{0949FD3B-E5E8-4FEA-A13C-8A3749DD60D5}" srcOrd="3" destOrd="0" parTransId="{1B5D02F7-64CB-4459-A49D-BDCB634031A0}" sibTransId="{3E27E4AE-A416-4AA1-8E88-42C0E0D9A759}"/>
    <dgm:cxn modelId="{86CF70A2-5A9C-42D2-AA87-3F7923C7D10E}" type="presOf" srcId="{0949FD3B-E5E8-4FEA-A13C-8A3749DD60D5}" destId="{26DC37C5-1335-417E-94DF-F10ED52C9E0C}" srcOrd="0" destOrd="0" presId="urn:microsoft.com/office/officeart/2005/8/layout/default"/>
    <dgm:cxn modelId="{F57C0EC5-A1E5-49FA-99DF-5F584CFF7585}" type="presOf" srcId="{B247AA9D-E1DF-47DE-9628-4F3FC13AA182}" destId="{6504B50B-5517-45F5-8010-B5313844A970}" srcOrd="0" destOrd="0" presId="urn:microsoft.com/office/officeart/2005/8/layout/default"/>
    <dgm:cxn modelId="{4943F6EC-F34E-4169-BB85-0DC5C99A2721}" type="presParOf" srcId="{D561D38B-4E4B-4CED-A86A-5CA6721849A9}" destId="{6504B50B-5517-45F5-8010-B5313844A970}" srcOrd="0" destOrd="0" presId="urn:microsoft.com/office/officeart/2005/8/layout/default"/>
    <dgm:cxn modelId="{C0E136D7-ACA0-4098-B264-BE9034676173}" type="presParOf" srcId="{D561D38B-4E4B-4CED-A86A-5CA6721849A9}" destId="{FCC3101B-428F-4561-A329-50D0CC968B80}" srcOrd="1" destOrd="0" presId="urn:microsoft.com/office/officeart/2005/8/layout/default"/>
    <dgm:cxn modelId="{FF6FC173-2C71-4A63-96E9-B2704D03626C}" type="presParOf" srcId="{D561D38B-4E4B-4CED-A86A-5CA6721849A9}" destId="{A4588043-D6E7-48A4-BAAF-42703793588F}" srcOrd="2" destOrd="0" presId="urn:microsoft.com/office/officeart/2005/8/layout/default"/>
    <dgm:cxn modelId="{6535CC7B-7C83-4F7B-818F-59F24D41C8A1}" type="presParOf" srcId="{D561D38B-4E4B-4CED-A86A-5CA6721849A9}" destId="{814EEAE7-42CD-4FA1-9AFD-73A600B5B764}" srcOrd="3" destOrd="0" presId="urn:microsoft.com/office/officeart/2005/8/layout/default"/>
    <dgm:cxn modelId="{E2D9C2CA-3DC6-4972-A8FA-132EEAC8CDAC}" type="presParOf" srcId="{D561D38B-4E4B-4CED-A86A-5CA6721849A9}" destId="{4FB71525-B1CA-4D04-8AEF-4CD6DA758EEF}" srcOrd="4" destOrd="0" presId="urn:microsoft.com/office/officeart/2005/8/layout/default"/>
    <dgm:cxn modelId="{6CB583D8-4F0D-45C9-9A28-45CF6E83CC14}" type="presParOf" srcId="{D561D38B-4E4B-4CED-A86A-5CA6721849A9}" destId="{40C539CF-B91F-4EA4-9C4F-59EDAA9F3093}" srcOrd="5" destOrd="0" presId="urn:microsoft.com/office/officeart/2005/8/layout/default"/>
    <dgm:cxn modelId="{77E562DF-0B08-415F-880E-11018484ECE5}" type="presParOf" srcId="{D561D38B-4E4B-4CED-A86A-5CA6721849A9}" destId="{26DC37C5-1335-417E-94DF-F10ED52C9E0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61CE41-A531-4731-8F19-82CF07043B3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247AA9D-E1DF-47DE-9628-4F3FC13AA182}">
      <dgm:prSet phldrT="[Testo]" custT="1"/>
      <dgm:spPr>
        <a:solidFill>
          <a:schemeClr val="tx1"/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 anchor="ctr"/>
        <a:lstStyle/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crediti </a:t>
          </a: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verso </a:t>
          </a: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clienti</a:t>
          </a: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>
            <a:solidFill>
              <a:schemeClr val="bg1"/>
            </a:solidFill>
            <a:latin typeface="Verdana" pitchFamily="34" charset="0"/>
          </a:endParaRPr>
        </a:p>
      </dgm:t>
    </dgm:pt>
    <dgm:pt modelId="{B2794CBF-551C-424E-8738-C79CF6BA1FF4}" type="parTrans" cxnId="{B016714B-77A4-4621-9344-941C00465688}">
      <dgm:prSet/>
      <dgm:spPr/>
      <dgm:t>
        <a:bodyPr/>
        <a:lstStyle/>
        <a:p>
          <a:endParaRPr lang="it-IT"/>
        </a:p>
      </dgm:t>
    </dgm:pt>
    <dgm:pt modelId="{298D8BE9-21C4-4409-9494-CA6A6354B7C1}" type="sibTrans" cxnId="{B016714B-77A4-4621-9344-941C00465688}">
      <dgm:prSet/>
      <dgm:spPr/>
      <dgm:t>
        <a:bodyPr/>
        <a:lstStyle/>
        <a:p>
          <a:endParaRPr lang="it-IT"/>
        </a:p>
      </dgm:t>
    </dgm:pt>
    <dgm:pt modelId="{40C68D5A-F08A-413E-85D6-A36E58C91E99}">
      <dgm:prSet phldrT="[Testo]" custT="1"/>
      <dgm:spPr>
        <a:solidFill>
          <a:schemeClr val="tx1"/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debiti</a:t>
          </a: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verso </a:t>
          </a: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fornitori</a:t>
          </a: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>
            <a:solidFill>
              <a:schemeClr val="bg1"/>
            </a:solidFill>
            <a:latin typeface="Verdana" pitchFamily="34" charset="0"/>
          </a:endParaRPr>
        </a:p>
      </dgm:t>
    </dgm:pt>
    <dgm:pt modelId="{02CEE58C-04BC-4C36-B2E7-68DAA2D29366}" type="parTrans" cxnId="{124FF098-D2B2-4F39-85DA-F84DCAA75BED}">
      <dgm:prSet/>
      <dgm:spPr/>
      <dgm:t>
        <a:bodyPr/>
        <a:lstStyle/>
        <a:p>
          <a:endParaRPr lang="it-IT"/>
        </a:p>
      </dgm:t>
    </dgm:pt>
    <dgm:pt modelId="{66406CE1-8501-4A10-ADB7-F76319DA1D24}" type="sibTrans" cxnId="{124FF098-D2B2-4F39-85DA-F84DCAA75BED}">
      <dgm:prSet/>
      <dgm:spPr/>
      <dgm:t>
        <a:bodyPr/>
        <a:lstStyle/>
        <a:p>
          <a:endParaRPr lang="it-IT"/>
        </a:p>
      </dgm:t>
    </dgm:pt>
    <dgm:pt modelId="{DF8D3B5E-D6FE-4D31-96DA-B3FC6ED5BBAA}">
      <dgm:prSet phldrT="[Testo]" custT="1"/>
      <dgm:spPr>
        <a:solidFill>
          <a:schemeClr val="tx1"/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scorte </a:t>
          </a: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di </a:t>
          </a:r>
        </a:p>
        <a:p>
          <a:pPr>
            <a:spcAft>
              <a:spcPts val="0"/>
            </a:spcAft>
          </a:pPr>
          <a:r>
            <a:rPr lang="it-IT" sz="1800" b="1" dirty="0" smtClean="0">
              <a:solidFill>
                <a:schemeClr val="bg1"/>
              </a:solidFill>
              <a:latin typeface="Verdana" pitchFamily="34" charset="0"/>
            </a:rPr>
            <a:t>magazzino</a:t>
          </a: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solidFill>
              <a:schemeClr val="bg1"/>
            </a:solidFill>
            <a:latin typeface="Verdana" pitchFamily="34" charset="0"/>
          </a:endParaRPr>
        </a:p>
      </dgm:t>
    </dgm:pt>
    <dgm:pt modelId="{7D05ADFD-F9FC-47CC-BCB7-CBB6B1ED0B1A}" type="parTrans" cxnId="{E438AB00-C1FE-47BE-ACFB-C6310A703AC4}">
      <dgm:prSet/>
      <dgm:spPr/>
      <dgm:t>
        <a:bodyPr/>
        <a:lstStyle/>
        <a:p>
          <a:endParaRPr lang="it-IT"/>
        </a:p>
      </dgm:t>
    </dgm:pt>
    <dgm:pt modelId="{A30E25B2-8C17-4271-BF74-70E9647ED638}" type="sibTrans" cxnId="{E438AB00-C1FE-47BE-ACFB-C6310A703AC4}">
      <dgm:prSet/>
      <dgm:spPr/>
      <dgm:t>
        <a:bodyPr/>
        <a:lstStyle/>
        <a:p>
          <a:endParaRPr lang="it-IT"/>
        </a:p>
      </dgm:t>
    </dgm:pt>
    <dgm:pt modelId="{03BB066F-FFD8-441C-AFC4-D9C6D5EE113A}">
      <dgm:prSet phldrT="[Tes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r>
            <a:rPr lang="it-IT" sz="1800" b="1" dirty="0" smtClean="0">
              <a:solidFill>
                <a:schemeClr val="tx1"/>
              </a:solidFill>
              <a:latin typeface="Verdana" pitchFamily="34" charset="0"/>
            </a:rPr>
            <a:t>CCN</a:t>
          </a:r>
          <a:endParaRPr lang="it-IT" sz="1800" b="1" dirty="0">
            <a:solidFill>
              <a:schemeClr val="tx1"/>
            </a:solidFill>
            <a:latin typeface="Verdana" pitchFamily="34" charset="0"/>
          </a:endParaRPr>
        </a:p>
      </dgm:t>
    </dgm:pt>
    <dgm:pt modelId="{A2477FBF-79F2-42F2-A7AE-2441C14E79B8}" type="sibTrans" cxnId="{04971BA1-12F4-4F59-8654-96C59743FA6A}">
      <dgm:prSet/>
      <dgm:spPr/>
      <dgm:t>
        <a:bodyPr/>
        <a:lstStyle/>
        <a:p>
          <a:endParaRPr lang="it-IT"/>
        </a:p>
      </dgm:t>
    </dgm:pt>
    <dgm:pt modelId="{55EF2E6F-E9EC-4C96-8964-853DB2554A61}" type="parTrans" cxnId="{04971BA1-12F4-4F59-8654-96C59743FA6A}">
      <dgm:prSet/>
      <dgm:spPr/>
      <dgm:t>
        <a:bodyPr/>
        <a:lstStyle/>
        <a:p>
          <a:endParaRPr lang="it-IT"/>
        </a:p>
      </dgm:t>
    </dgm:pt>
    <dgm:pt modelId="{D561D38B-4E4B-4CED-A86A-5CA6721849A9}" type="pres">
      <dgm:prSet presAssocID="{2261CE41-A531-4731-8F19-82CF07043B3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504B50B-5517-45F5-8010-B5313844A970}" type="pres">
      <dgm:prSet presAssocID="{B247AA9D-E1DF-47DE-9628-4F3FC13AA182}" presName="node" presStyleLbl="node1" presStyleIdx="0" presStyleCnt="4" custLinFactNeighborX="-170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CC3101B-428F-4561-A329-50D0CC968B80}" type="pres">
      <dgm:prSet presAssocID="{298D8BE9-21C4-4409-9494-CA6A6354B7C1}" presName="sibTrans" presStyleCnt="0"/>
      <dgm:spPr/>
    </dgm:pt>
    <dgm:pt modelId="{A4588043-D6E7-48A4-BAAF-42703793588F}" type="pres">
      <dgm:prSet presAssocID="{40C68D5A-F08A-413E-85D6-A36E58C91E99}" presName="node" presStyleLbl="node1" presStyleIdx="1" presStyleCnt="4" custLinFactNeighborX="170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4EEAE7-42CD-4FA1-9AFD-73A600B5B764}" type="pres">
      <dgm:prSet presAssocID="{66406CE1-8501-4A10-ADB7-F76319DA1D24}" presName="sibTrans" presStyleCnt="0"/>
      <dgm:spPr/>
    </dgm:pt>
    <dgm:pt modelId="{99AC584D-D3AD-4674-9BC9-EB2AE03E4682}" type="pres">
      <dgm:prSet presAssocID="{03BB066F-FFD8-441C-AFC4-D9C6D5EE113A}" presName="node" presStyleLbl="node1" presStyleIdx="2" presStyleCnt="4" custLinFactX="12497" custLinFactNeighborX="100000" custLinFactNeighborY="245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BD699A2-2889-496D-95C1-A48EDCB2118E}" type="pres">
      <dgm:prSet presAssocID="{A2477FBF-79F2-42F2-A7AE-2441C14E79B8}" presName="sibTrans" presStyleCnt="0"/>
      <dgm:spPr/>
    </dgm:pt>
    <dgm:pt modelId="{7D728736-CD6A-4E2E-863F-23C061BCF8E2}" type="pres">
      <dgm:prSet presAssocID="{DF8D3B5E-D6FE-4D31-96DA-B3FC6ED5BBAA}" presName="node" presStyleLbl="node1" presStyleIdx="3" presStyleCnt="4" custLinFactX="-10026" custLinFactNeighborX="-100000" custLinFactNeighborY="172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D2D00A9-1627-4589-B565-AF7F8D19C804}" type="presOf" srcId="{40C68D5A-F08A-413E-85D6-A36E58C91E99}" destId="{A4588043-D6E7-48A4-BAAF-42703793588F}" srcOrd="0" destOrd="0" presId="urn:microsoft.com/office/officeart/2005/8/layout/default"/>
    <dgm:cxn modelId="{04DB3C0D-9574-4A4B-BECD-3FEE90A81A9C}" type="presOf" srcId="{03BB066F-FFD8-441C-AFC4-D9C6D5EE113A}" destId="{99AC584D-D3AD-4674-9BC9-EB2AE03E4682}" srcOrd="0" destOrd="0" presId="urn:microsoft.com/office/officeart/2005/8/layout/default"/>
    <dgm:cxn modelId="{124FF098-D2B2-4F39-85DA-F84DCAA75BED}" srcId="{2261CE41-A531-4731-8F19-82CF07043B3F}" destId="{40C68D5A-F08A-413E-85D6-A36E58C91E99}" srcOrd="1" destOrd="0" parTransId="{02CEE58C-04BC-4C36-B2E7-68DAA2D29366}" sibTransId="{66406CE1-8501-4A10-ADB7-F76319DA1D24}"/>
    <dgm:cxn modelId="{09864A02-37E5-4C2E-B726-FF22CD034A33}" type="presOf" srcId="{2261CE41-A531-4731-8F19-82CF07043B3F}" destId="{D561D38B-4E4B-4CED-A86A-5CA6721849A9}" srcOrd="0" destOrd="0" presId="urn:microsoft.com/office/officeart/2005/8/layout/default"/>
    <dgm:cxn modelId="{FDD961CF-88E1-49AD-84CB-5B771642D093}" type="presOf" srcId="{DF8D3B5E-D6FE-4D31-96DA-B3FC6ED5BBAA}" destId="{7D728736-CD6A-4E2E-863F-23C061BCF8E2}" srcOrd="0" destOrd="0" presId="urn:microsoft.com/office/officeart/2005/8/layout/default"/>
    <dgm:cxn modelId="{703683C1-D28A-495A-AD5C-E6580A053AF4}" type="presOf" srcId="{B247AA9D-E1DF-47DE-9628-4F3FC13AA182}" destId="{6504B50B-5517-45F5-8010-B5313844A970}" srcOrd="0" destOrd="0" presId="urn:microsoft.com/office/officeart/2005/8/layout/default"/>
    <dgm:cxn modelId="{B016714B-77A4-4621-9344-941C00465688}" srcId="{2261CE41-A531-4731-8F19-82CF07043B3F}" destId="{B247AA9D-E1DF-47DE-9628-4F3FC13AA182}" srcOrd="0" destOrd="0" parTransId="{B2794CBF-551C-424E-8738-C79CF6BA1FF4}" sibTransId="{298D8BE9-21C4-4409-9494-CA6A6354B7C1}"/>
    <dgm:cxn modelId="{04971BA1-12F4-4F59-8654-96C59743FA6A}" srcId="{2261CE41-A531-4731-8F19-82CF07043B3F}" destId="{03BB066F-FFD8-441C-AFC4-D9C6D5EE113A}" srcOrd="2" destOrd="0" parTransId="{55EF2E6F-E9EC-4C96-8964-853DB2554A61}" sibTransId="{A2477FBF-79F2-42F2-A7AE-2441C14E79B8}"/>
    <dgm:cxn modelId="{E438AB00-C1FE-47BE-ACFB-C6310A703AC4}" srcId="{2261CE41-A531-4731-8F19-82CF07043B3F}" destId="{DF8D3B5E-D6FE-4D31-96DA-B3FC6ED5BBAA}" srcOrd="3" destOrd="0" parTransId="{7D05ADFD-F9FC-47CC-BCB7-CBB6B1ED0B1A}" sibTransId="{A30E25B2-8C17-4271-BF74-70E9647ED638}"/>
    <dgm:cxn modelId="{F737FD4E-5047-48B3-9DD2-0AB3F93F64CC}" type="presParOf" srcId="{D561D38B-4E4B-4CED-A86A-5CA6721849A9}" destId="{6504B50B-5517-45F5-8010-B5313844A970}" srcOrd="0" destOrd="0" presId="urn:microsoft.com/office/officeart/2005/8/layout/default"/>
    <dgm:cxn modelId="{2EB3A854-3949-4598-BE94-5B395966E845}" type="presParOf" srcId="{D561D38B-4E4B-4CED-A86A-5CA6721849A9}" destId="{FCC3101B-428F-4561-A329-50D0CC968B80}" srcOrd="1" destOrd="0" presId="urn:microsoft.com/office/officeart/2005/8/layout/default"/>
    <dgm:cxn modelId="{E26138F3-B3A8-4703-A358-952F22A268AD}" type="presParOf" srcId="{D561D38B-4E4B-4CED-A86A-5CA6721849A9}" destId="{A4588043-D6E7-48A4-BAAF-42703793588F}" srcOrd="2" destOrd="0" presId="urn:microsoft.com/office/officeart/2005/8/layout/default"/>
    <dgm:cxn modelId="{82777921-029B-4BF4-8658-72A6CC6EAA6B}" type="presParOf" srcId="{D561D38B-4E4B-4CED-A86A-5CA6721849A9}" destId="{814EEAE7-42CD-4FA1-9AFD-73A600B5B764}" srcOrd="3" destOrd="0" presId="urn:microsoft.com/office/officeart/2005/8/layout/default"/>
    <dgm:cxn modelId="{7F6FF86E-D800-4F6F-A197-D6570645DFDC}" type="presParOf" srcId="{D561D38B-4E4B-4CED-A86A-5CA6721849A9}" destId="{99AC584D-D3AD-4674-9BC9-EB2AE03E4682}" srcOrd="4" destOrd="0" presId="urn:microsoft.com/office/officeart/2005/8/layout/default"/>
    <dgm:cxn modelId="{D282C3DF-A3A5-46C8-B534-2ABFEF33D779}" type="presParOf" srcId="{D561D38B-4E4B-4CED-A86A-5CA6721849A9}" destId="{5BD699A2-2889-496D-95C1-A48EDCB2118E}" srcOrd="5" destOrd="0" presId="urn:microsoft.com/office/officeart/2005/8/layout/default"/>
    <dgm:cxn modelId="{42FC8F3A-4954-40D2-BCDA-190AF6014230}" type="presParOf" srcId="{D561D38B-4E4B-4CED-A86A-5CA6721849A9}" destId="{7D728736-CD6A-4E2E-863F-23C061BCF8E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BFA787-CD48-44EB-ACC7-B27051234059}" type="doc">
      <dgm:prSet loTypeId="urn:microsoft.com/office/officeart/2005/8/layout/cycle2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9081F5B-88B7-4464-93C8-B3D58E048A23}">
      <dgm:prSet phldrT="[Testo]" custT="1"/>
      <dgm:spPr>
        <a:solidFill>
          <a:srgbClr val="005BE2"/>
        </a:solidFill>
        <a:effectLst>
          <a:outerShdw blurRad="850900" dist="660400" dir="5400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it-IT" sz="1600" b="1" dirty="0" smtClean="0">
              <a:latin typeface="Verdana" pitchFamily="34" charset="0"/>
            </a:rPr>
            <a:t>esborsi trasformazione in prodotti</a:t>
          </a:r>
          <a:endParaRPr lang="it-IT" sz="1600" b="1" dirty="0">
            <a:latin typeface="Verdana" pitchFamily="34" charset="0"/>
          </a:endParaRPr>
        </a:p>
      </dgm:t>
    </dgm:pt>
    <dgm:pt modelId="{90785138-ECAF-44F2-A981-86838C0A3B4C}" type="parTrans" cxnId="{878FC606-E2B4-4EBD-806D-4EF26850B112}">
      <dgm:prSet/>
      <dgm:spPr/>
      <dgm:t>
        <a:bodyPr/>
        <a:lstStyle/>
        <a:p>
          <a:endParaRPr lang="it-IT"/>
        </a:p>
      </dgm:t>
    </dgm:pt>
    <dgm:pt modelId="{9D371F34-1424-49BC-BB50-A02A56C3F6B7}" type="sibTrans" cxnId="{878FC606-E2B4-4EBD-806D-4EF26850B112}">
      <dgm:prSet/>
      <dgm:spPr>
        <a:solidFill>
          <a:srgbClr val="D2AA00"/>
        </a:solidFill>
      </dgm:spPr>
      <dgm:t>
        <a:bodyPr/>
        <a:lstStyle/>
        <a:p>
          <a:endParaRPr lang="it-IT"/>
        </a:p>
      </dgm:t>
    </dgm:pt>
    <dgm:pt modelId="{29CDE719-480E-437D-A9F7-17D2DE03E065}">
      <dgm:prSet phldrT="[Testo]" custT="1"/>
      <dgm:spPr>
        <a:solidFill>
          <a:srgbClr val="005BE2"/>
        </a:solidFill>
        <a:effectLst>
          <a:outerShdw blurRad="850900" dist="660400" dir="5400000" rotWithShape="0">
            <a:srgbClr val="000000">
              <a:alpha val="35000"/>
            </a:srgbClr>
          </a:outerShdw>
        </a:effectLst>
      </dgm:spPr>
      <dgm:t>
        <a:bodyPr lIns="0"/>
        <a:lstStyle/>
        <a:p>
          <a:r>
            <a:rPr lang="it-IT" sz="1600" b="1" dirty="0" smtClean="0">
              <a:latin typeface="Verdana" pitchFamily="34" charset="0"/>
            </a:rPr>
            <a:t>incassi    vendita prodotti</a:t>
          </a:r>
          <a:endParaRPr lang="it-IT" sz="1600" b="1" dirty="0">
            <a:latin typeface="Verdana" pitchFamily="34" charset="0"/>
          </a:endParaRPr>
        </a:p>
      </dgm:t>
    </dgm:pt>
    <dgm:pt modelId="{CCDD434E-7703-4A41-B9BE-211C138F7155}" type="parTrans" cxnId="{093BD108-7B01-4A24-B958-AE80FA533277}">
      <dgm:prSet/>
      <dgm:spPr/>
      <dgm:t>
        <a:bodyPr/>
        <a:lstStyle/>
        <a:p>
          <a:endParaRPr lang="it-IT"/>
        </a:p>
      </dgm:t>
    </dgm:pt>
    <dgm:pt modelId="{8C34EDC6-40A2-4C19-9009-6039EC0E0DAD}" type="sibTrans" cxnId="{093BD108-7B01-4A24-B958-AE80FA533277}">
      <dgm:prSet/>
      <dgm:spPr>
        <a:solidFill>
          <a:srgbClr val="D2AA00"/>
        </a:solidFill>
      </dgm:spPr>
      <dgm:t>
        <a:bodyPr/>
        <a:lstStyle/>
        <a:p>
          <a:endParaRPr lang="it-IT"/>
        </a:p>
      </dgm:t>
    </dgm:pt>
    <dgm:pt modelId="{B724D4B8-98A0-4E07-B152-C67BD230FCE0}">
      <dgm:prSet phldrT="[Testo]" custT="1"/>
      <dgm:spPr>
        <a:solidFill>
          <a:srgbClr val="005BE2"/>
        </a:solidFill>
        <a:effectLst>
          <a:outerShdw blurRad="850900" dist="660400" dir="5400000" rotWithShape="0">
            <a:srgbClr val="000000">
              <a:alpha val="35000"/>
            </a:srgbClr>
          </a:outerShdw>
        </a:effectLst>
      </dgm:spPr>
      <dgm:t>
        <a:bodyPr lIns="0"/>
        <a:lstStyle/>
        <a:p>
          <a:r>
            <a:rPr lang="it-IT" sz="1600" b="1" dirty="0" smtClean="0">
              <a:latin typeface="Verdana" pitchFamily="34" charset="0"/>
            </a:rPr>
            <a:t>esborsi acquisto fattori produttivi</a:t>
          </a:r>
          <a:endParaRPr lang="it-IT" sz="1600" b="1" dirty="0">
            <a:latin typeface="Verdana" pitchFamily="34" charset="0"/>
          </a:endParaRPr>
        </a:p>
      </dgm:t>
    </dgm:pt>
    <dgm:pt modelId="{68764FAD-84FB-4C6C-8E06-1AB52A8A9340}" type="parTrans" cxnId="{F779B7C3-95E0-4F6F-8D32-5B1D5F3E74B7}">
      <dgm:prSet/>
      <dgm:spPr/>
      <dgm:t>
        <a:bodyPr/>
        <a:lstStyle/>
        <a:p>
          <a:endParaRPr lang="it-IT"/>
        </a:p>
      </dgm:t>
    </dgm:pt>
    <dgm:pt modelId="{86FFE814-C5C7-4C7E-BFBE-643A9CDEAD81}" type="sibTrans" cxnId="{F779B7C3-95E0-4F6F-8D32-5B1D5F3E74B7}">
      <dgm:prSet/>
      <dgm:spPr>
        <a:solidFill>
          <a:srgbClr val="D2AA00"/>
        </a:solidFill>
      </dgm:spPr>
      <dgm:t>
        <a:bodyPr/>
        <a:lstStyle/>
        <a:p>
          <a:endParaRPr lang="it-IT"/>
        </a:p>
      </dgm:t>
    </dgm:pt>
    <dgm:pt modelId="{EF613AD7-E632-40B4-978F-C40E84F1E6D5}" type="pres">
      <dgm:prSet presAssocID="{1CBFA787-CD48-44EB-ACC7-B270512340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CB015D7-23C2-4475-934E-EC1E2EB73E96}" type="pres">
      <dgm:prSet presAssocID="{F9081F5B-88B7-4464-93C8-B3D58E048A23}" presName="node" presStyleLbl="node1" presStyleIdx="0" presStyleCnt="3" custScaleX="116774" custScaleY="98809" custRadScaleRad="10134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BDA195-C806-428B-A81F-21733B7EBDD7}" type="pres">
      <dgm:prSet presAssocID="{9D371F34-1424-49BC-BB50-A02A56C3F6B7}" presName="sibTrans" presStyleLbl="sibTrans2D1" presStyleIdx="0" presStyleCnt="3" custScaleX="113109"/>
      <dgm:spPr/>
      <dgm:t>
        <a:bodyPr/>
        <a:lstStyle/>
        <a:p>
          <a:endParaRPr lang="it-IT"/>
        </a:p>
      </dgm:t>
    </dgm:pt>
    <dgm:pt modelId="{FF0AAD8B-733C-4CA7-AB43-578FD1C7EBC4}" type="pres">
      <dgm:prSet presAssocID="{9D371F34-1424-49BC-BB50-A02A56C3F6B7}" presName="connectorText" presStyleLbl="sibTrans2D1" presStyleIdx="0" presStyleCnt="3"/>
      <dgm:spPr/>
      <dgm:t>
        <a:bodyPr/>
        <a:lstStyle/>
        <a:p>
          <a:endParaRPr lang="it-IT"/>
        </a:p>
      </dgm:t>
    </dgm:pt>
    <dgm:pt modelId="{CD891097-7783-43CA-9696-75E8D6D3F7AE}" type="pres">
      <dgm:prSet presAssocID="{29CDE719-480E-437D-A9F7-17D2DE03E065}" presName="node" presStyleLbl="node1" presStyleIdx="1" presStyleCnt="3" custScaleX="116774" custScaleY="98809" custRadScaleRad="140471" custRadScaleInc="-1622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93E72C9-B36C-453F-B7EC-CCCE671877A3}" type="pres">
      <dgm:prSet presAssocID="{8C34EDC6-40A2-4C19-9009-6039EC0E0DAD}" presName="sibTrans" presStyleLbl="sibTrans2D1" presStyleIdx="1" presStyleCnt="3" custScaleX="107478" custLinFactNeighborX="-1705"/>
      <dgm:spPr/>
      <dgm:t>
        <a:bodyPr/>
        <a:lstStyle/>
        <a:p>
          <a:endParaRPr lang="it-IT"/>
        </a:p>
      </dgm:t>
    </dgm:pt>
    <dgm:pt modelId="{3C53A95A-6F9B-4E36-BF0C-71922E8C6E15}" type="pres">
      <dgm:prSet presAssocID="{8C34EDC6-40A2-4C19-9009-6039EC0E0DAD}" presName="connectorText" presStyleLbl="sibTrans2D1" presStyleIdx="1" presStyleCnt="3"/>
      <dgm:spPr/>
      <dgm:t>
        <a:bodyPr/>
        <a:lstStyle/>
        <a:p>
          <a:endParaRPr lang="it-IT"/>
        </a:p>
      </dgm:t>
    </dgm:pt>
    <dgm:pt modelId="{5153BB26-35AB-4FEB-B8F9-085540C51EC1}" type="pres">
      <dgm:prSet presAssocID="{B724D4B8-98A0-4E07-B152-C67BD230FCE0}" presName="node" presStyleLbl="node1" presStyleIdx="2" presStyleCnt="3" custScaleX="116774" custScaleY="98809" custRadScaleRad="151070" custRadScaleInc="1868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F89D66-D8CE-431C-BCE3-DEAD282CC12B}" type="pres">
      <dgm:prSet presAssocID="{86FFE814-C5C7-4C7E-BFBE-643A9CDEAD81}" presName="sibTrans" presStyleLbl="sibTrans2D1" presStyleIdx="2" presStyleCnt="3" custScaleX="104040" custScaleY="99807"/>
      <dgm:spPr/>
      <dgm:t>
        <a:bodyPr/>
        <a:lstStyle/>
        <a:p>
          <a:endParaRPr lang="it-IT"/>
        </a:p>
      </dgm:t>
    </dgm:pt>
    <dgm:pt modelId="{C85647E5-8143-4B97-AC47-53DFDA182D14}" type="pres">
      <dgm:prSet presAssocID="{86FFE814-C5C7-4C7E-BFBE-643A9CDEAD81}" presName="connectorText" presStyleLbl="sibTrans2D1" presStyleIdx="2" presStyleCnt="3"/>
      <dgm:spPr/>
      <dgm:t>
        <a:bodyPr/>
        <a:lstStyle/>
        <a:p>
          <a:endParaRPr lang="it-IT"/>
        </a:p>
      </dgm:t>
    </dgm:pt>
  </dgm:ptLst>
  <dgm:cxnLst>
    <dgm:cxn modelId="{878FC606-E2B4-4EBD-806D-4EF26850B112}" srcId="{1CBFA787-CD48-44EB-ACC7-B27051234059}" destId="{F9081F5B-88B7-4464-93C8-B3D58E048A23}" srcOrd="0" destOrd="0" parTransId="{90785138-ECAF-44F2-A981-86838C0A3B4C}" sibTransId="{9D371F34-1424-49BC-BB50-A02A56C3F6B7}"/>
    <dgm:cxn modelId="{887D8FBF-3D34-491E-B083-A08283D5BAFD}" type="presOf" srcId="{B724D4B8-98A0-4E07-B152-C67BD230FCE0}" destId="{5153BB26-35AB-4FEB-B8F9-085540C51EC1}" srcOrd="0" destOrd="0" presId="urn:microsoft.com/office/officeart/2005/8/layout/cycle2"/>
    <dgm:cxn modelId="{116E03E0-E285-4A30-AD53-F1FD235C43B0}" type="presOf" srcId="{F9081F5B-88B7-4464-93C8-B3D58E048A23}" destId="{4CB015D7-23C2-4475-934E-EC1E2EB73E96}" srcOrd="0" destOrd="0" presId="urn:microsoft.com/office/officeart/2005/8/layout/cycle2"/>
    <dgm:cxn modelId="{093BD108-7B01-4A24-B958-AE80FA533277}" srcId="{1CBFA787-CD48-44EB-ACC7-B27051234059}" destId="{29CDE719-480E-437D-A9F7-17D2DE03E065}" srcOrd="1" destOrd="0" parTransId="{CCDD434E-7703-4A41-B9BE-211C138F7155}" sibTransId="{8C34EDC6-40A2-4C19-9009-6039EC0E0DAD}"/>
    <dgm:cxn modelId="{F779B7C3-95E0-4F6F-8D32-5B1D5F3E74B7}" srcId="{1CBFA787-CD48-44EB-ACC7-B27051234059}" destId="{B724D4B8-98A0-4E07-B152-C67BD230FCE0}" srcOrd="2" destOrd="0" parTransId="{68764FAD-84FB-4C6C-8E06-1AB52A8A9340}" sibTransId="{86FFE814-C5C7-4C7E-BFBE-643A9CDEAD81}"/>
    <dgm:cxn modelId="{024D8754-2B24-4D18-B9D8-FB3B91A8AE54}" type="presOf" srcId="{86FFE814-C5C7-4C7E-BFBE-643A9CDEAD81}" destId="{C85647E5-8143-4B97-AC47-53DFDA182D14}" srcOrd="1" destOrd="0" presId="urn:microsoft.com/office/officeart/2005/8/layout/cycle2"/>
    <dgm:cxn modelId="{93B52D5C-C4E2-47FC-AC47-926A1E7A29DF}" type="presOf" srcId="{9D371F34-1424-49BC-BB50-A02A56C3F6B7}" destId="{A8BDA195-C806-428B-A81F-21733B7EBDD7}" srcOrd="0" destOrd="0" presId="urn:microsoft.com/office/officeart/2005/8/layout/cycle2"/>
    <dgm:cxn modelId="{F376E00A-609B-4BCC-8BCD-D9DB2D58B68B}" type="presOf" srcId="{8C34EDC6-40A2-4C19-9009-6039EC0E0DAD}" destId="{D93E72C9-B36C-453F-B7EC-CCCE671877A3}" srcOrd="0" destOrd="0" presId="urn:microsoft.com/office/officeart/2005/8/layout/cycle2"/>
    <dgm:cxn modelId="{85834E7A-E31A-4D0D-85B7-4FF677E3DB06}" type="presOf" srcId="{29CDE719-480E-437D-A9F7-17D2DE03E065}" destId="{CD891097-7783-43CA-9696-75E8D6D3F7AE}" srcOrd="0" destOrd="0" presId="urn:microsoft.com/office/officeart/2005/8/layout/cycle2"/>
    <dgm:cxn modelId="{8AA91646-FB58-42E7-9DD3-15C00032F2AA}" type="presOf" srcId="{9D371F34-1424-49BC-BB50-A02A56C3F6B7}" destId="{FF0AAD8B-733C-4CA7-AB43-578FD1C7EBC4}" srcOrd="1" destOrd="0" presId="urn:microsoft.com/office/officeart/2005/8/layout/cycle2"/>
    <dgm:cxn modelId="{3C2F4245-9F47-4827-9C88-C17374717A16}" type="presOf" srcId="{1CBFA787-CD48-44EB-ACC7-B27051234059}" destId="{EF613AD7-E632-40B4-978F-C40E84F1E6D5}" srcOrd="0" destOrd="0" presId="urn:microsoft.com/office/officeart/2005/8/layout/cycle2"/>
    <dgm:cxn modelId="{20A1E5E8-179D-4D58-B707-98EDB220198F}" type="presOf" srcId="{8C34EDC6-40A2-4C19-9009-6039EC0E0DAD}" destId="{3C53A95A-6F9B-4E36-BF0C-71922E8C6E15}" srcOrd="1" destOrd="0" presId="urn:microsoft.com/office/officeart/2005/8/layout/cycle2"/>
    <dgm:cxn modelId="{71DFB56B-BEF6-49E4-B9C8-8D1995B29DE8}" type="presOf" srcId="{86FFE814-C5C7-4C7E-BFBE-643A9CDEAD81}" destId="{C2F89D66-D8CE-431C-BCE3-DEAD282CC12B}" srcOrd="0" destOrd="0" presId="urn:microsoft.com/office/officeart/2005/8/layout/cycle2"/>
    <dgm:cxn modelId="{FE547E86-9D6D-4909-9CFA-815BE91026C3}" type="presParOf" srcId="{EF613AD7-E632-40B4-978F-C40E84F1E6D5}" destId="{4CB015D7-23C2-4475-934E-EC1E2EB73E96}" srcOrd="0" destOrd="0" presId="urn:microsoft.com/office/officeart/2005/8/layout/cycle2"/>
    <dgm:cxn modelId="{7307C11E-8333-41BC-808A-73D380F9FD0A}" type="presParOf" srcId="{EF613AD7-E632-40B4-978F-C40E84F1E6D5}" destId="{A8BDA195-C806-428B-A81F-21733B7EBDD7}" srcOrd="1" destOrd="0" presId="urn:microsoft.com/office/officeart/2005/8/layout/cycle2"/>
    <dgm:cxn modelId="{151F8BD3-8F66-4031-8426-0BFC7F872F48}" type="presParOf" srcId="{A8BDA195-C806-428B-A81F-21733B7EBDD7}" destId="{FF0AAD8B-733C-4CA7-AB43-578FD1C7EBC4}" srcOrd="0" destOrd="0" presId="urn:microsoft.com/office/officeart/2005/8/layout/cycle2"/>
    <dgm:cxn modelId="{D3C7E88E-3202-4794-A828-D8333EBB29F3}" type="presParOf" srcId="{EF613AD7-E632-40B4-978F-C40E84F1E6D5}" destId="{CD891097-7783-43CA-9696-75E8D6D3F7AE}" srcOrd="2" destOrd="0" presId="urn:microsoft.com/office/officeart/2005/8/layout/cycle2"/>
    <dgm:cxn modelId="{F6E0D837-9B46-4692-97CA-AF0DDF594CA3}" type="presParOf" srcId="{EF613AD7-E632-40B4-978F-C40E84F1E6D5}" destId="{D93E72C9-B36C-453F-B7EC-CCCE671877A3}" srcOrd="3" destOrd="0" presId="urn:microsoft.com/office/officeart/2005/8/layout/cycle2"/>
    <dgm:cxn modelId="{79465508-8A2A-458C-918E-19E84AF9DC86}" type="presParOf" srcId="{D93E72C9-B36C-453F-B7EC-CCCE671877A3}" destId="{3C53A95A-6F9B-4E36-BF0C-71922E8C6E15}" srcOrd="0" destOrd="0" presId="urn:microsoft.com/office/officeart/2005/8/layout/cycle2"/>
    <dgm:cxn modelId="{89D32739-9021-4CBA-909F-ECBC6DFC8ACD}" type="presParOf" srcId="{EF613AD7-E632-40B4-978F-C40E84F1E6D5}" destId="{5153BB26-35AB-4FEB-B8F9-085540C51EC1}" srcOrd="4" destOrd="0" presId="urn:microsoft.com/office/officeart/2005/8/layout/cycle2"/>
    <dgm:cxn modelId="{9B1FC159-43E5-41F2-A819-55023747F0FC}" type="presParOf" srcId="{EF613AD7-E632-40B4-978F-C40E84F1E6D5}" destId="{C2F89D66-D8CE-431C-BCE3-DEAD282CC12B}" srcOrd="5" destOrd="0" presId="urn:microsoft.com/office/officeart/2005/8/layout/cycle2"/>
    <dgm:cxn modelId="{08A691FB-C8E5-4AFB-A9E8-33C43B770AAC}" type="presParOf" srcId="{C2F89D66-D8CE-431C-BCE3-DEAD282CC12B}" destId="{C85647E5-8143-4B97-AC47-53DFDA182D1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61CE41-A531-4731-8F19-82CF07043B3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247AA9D-E1DF-47DE-9628-4F3FC13AA182}">
      <dgm:prSet phldrT="[Tes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 anchor="ctr"/>
        <a:lstStyle/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r>
            <a:rPr lang="it-IT" sz="1800" b="1" dirty="0" smtClean="0">
              <a:latin typeface="Verdana" pitchFamily="34" charset="0"/>
            </a:rPr>
            <a:t>crediti vs. clienti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rPr>
            <a:t>costi relativi a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rPr>
            <a:t>produzioni vendute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rPr>
            <a:t>ma non riscosse</a:t>
          </a: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>
            <a:latin typeface="Verdana" pitchFamily="34" charset="0"/>
          </a:endParaRPr>
        </a:p>
      </dgm:t>
    </dgm:pt>
    <dgm:pt modelId="{B2794CBF-551C-424E-8738-C79CF6BA1FF4}" type="parTrans" cxnId="{B016714B-77A4-4621-9344-941C00465688}">
      <dgm:prSet/>
      <dgm:spPr/>
      <dgm:t>
        <a:bodyPr/>
        <a:lstStyle/>
        <a:p>
          <a:endParaRPr lang="it-IT"/>
        </a:p>
      </dgm:t>
    </dgm:pt>
    <dgm:pt modelId="{298D8BE9-21C4-4409-9494-CA6A6354B7C1}" type="sibTrans" cxnId="{B016714B-77A4-4621-9344-941C00465688}">
      <dgm:prSet/>
      <dgm:spPr/>
      <dgm:t>
        <a:bodyPr/>
        <a:lstStyle/>
        <a:p>
          <a:endParaRPr lang="it-IT"/>
        </a:p>
      </dgm:t>
    </dgm:pt>
    <dgm:pt modelId="{40C68D5A-F08A-413E-85D6-A36E58C91E99}">
      <dgm:prSet phldrT="[Tes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r>
            <a:rPr lang="it-IT" sz="1800" b="1" dirty="0" smtClean="0">
              <a:latin typeface="Verdana" pitchFamily="34" charset="0"/>
            </a:rPr>
            <a:t>debiti vs. fornitori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rPr>
            <a:t>costi di acquisto e 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rPr>
            <a:t>produzione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rPr>
            <a:t>non ancora pagati</a:t>
          </a: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>
            <a:latin typeface="Verdana" pitchFamily="34" charset="0"/>
          </a:endParaRPr>
        </a:p>
      </dgm:t>
    </dgm:pt>
    <dgm:pt modelId="{02CEE58C-04BC-4C36-B2E7-68DAA2D29366}" type="parTrans" cxnId="{124FF098-D2B2-4F39-85DA-F84DCAA75BED}">
      <dgm:prSet/>
      <dgm:spPr/>
      <dgm:t>
        <a:bodyPr/>
        <a:lstStyle/>
        <a:p>
          <a:endParaRPr lang="it-IT"/>
        </a:p>
      </dgm:t>
    </dgm:pt>
    <dgm:pt modelId="{66406CE1-8501-4A10-ADB7-F76319DA1D24}" type="sibTrans" cxnId="{124FF098-D2B2-4F39-85DA-F84DCAA75BED}">
      <dgm:prSet/>
      <dgm:spPr/>
      <dgm:t>
        <a:bodyPr/>
        <a:lstStyle/>
        <a:p>
          <a:endParaRPr lang="it-IT"/>
        </a:p>
      </dgm:t>
    </dgm:pt>
    <dgm:pt modelId="{DF8D3B5E-D6FE-4D31-96DA-B3FC6ED5BBAA}">
      <dgm:prSet phldrT="[Tes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r>
            <a:rPr lang="it-IT" sz="1800" b="1" dirty="0" smtClean="0">
              <a:latin typeface="Verdana" pitchFamily="34" charset="0"/>
            </a:rPr>
            <a:t>scorte di magazzino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costi di acquisto materie/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produzione prodotti 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sostenuti ma non </a:t>
          </a:r>
        </a:p>
        <a:p>
          <a:pPr>
            <a:spcAft>
              <a:spcPts val="0"/>
            </a:spcAft>
          </a:pPr>
          <a:r>
            <a:rPr lang="it-IT" sz="16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di competenza</a:t>
          </a: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  <a:p>
          <a:pPr>
            <a:spcAft>
              <a:spcPct val="35000"/>
            </a:spcAft>
          </a:pPr>
          <a:endParaRPr lang="it-IT" sz="1800" b="1" dirty="0" smtClean="0">
            <a:latin typeface="Verdana" pitchFamily="34" charset="0"/>
          </a:endParaRPr>
        </a:p>
      </dgm:t>
    </dgm:pt>
    <dgm:pt modelId="{7D05ADFD-F9FC-47CC-BCB7-CBB6B1ED0B1A}" type="parTrans" cxnId="{E438AB00-C1FE-47BE-ACFB-C6310A703AC4}">
      <dgm:prSet/>
      <dgm:spPr/>
      <dgm:t>
        <a:bodyPr/>
        <a:lstStyle/>
        <a:p>
          <a:endParaRPr lang="it-IT"/>
        </a:p>
      </dgm:t>
    </dgm:pt>
    <dgm:pt modelId="{A30E25B2-8C17-4271-BF74-70E9647ED638}" type="sibTrans" cxnId="{E438AB00-C1FE-47BE-ACFB-C6310A703AC4}">
      <dgm:prSet/>
      <dgm:spPr/>
      <dgm:t>
        <a:bodyPr/>
        <a:lstStyle/>
        <a:p>
          <a:endParaRPr lang="it-IT"/>
        </a:p>
      </dgm:t>
    </dgm:pt>
    <dgm:pt modelId="{03BB066F-FFD8-441C-AFC4-D9C6D5EE113A}">
      <dgm:prSet phldrT="[Testo]" custT="1"/>
      <dgm:spPr>
        <a:solidFill>
          <a:schemeClr val="tx1"/>
        </a:solidFill>
        <a:ln>
          <a:noFill/>
        </a:ln>
        <a:effectLst>
          <a:outerShdw blurRad="571500" dist="50800" dir="5400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r>
            <a:rPr lang="it-IT" sz="1800" b="1" dirty="0" smtClean="0">
              <a:latin typeface="Verdana" pitchFamily="34" charset="0"/>
            </a:rPr>
            <a:t>CCN</a:t>
          </a:r>
          <a:endParaRPr lang="it-IT" sz="1800" b="1" dirty="0">
            <a:latin typeface="Verdana" pitchFamily="34" charset="0"/>
          </a:endParaRPr>
        </a:p>
      </dgm:t>
    </dgm:pt>
    <dgm:pt modelId="{A2477FBF-79F2-42F2-A7AE-2441C14E79B8}" type="sibTrans" cxnId="{04971BA1-12F4-4F59-8654-96C59743FA6A}">
      <dgm:prSet/>
      <dgm:spPr/>
      <dgm:t>
        <a:bodyPr/>
        <a:lstStyle/>
        <a:p>
          <a:endParaRPr lang="it-IT"/>
        </a:p>
      </dgm:t>
    </dgm:pt>
    <dgm:pt modelId="{55EF2E6F-E9EC-4C96-8964-853DB2554A61}" type="parTrans" cxnId="{04971BA1-12F4-4F59-8654-96C59743FA6A}">
      <dgm:prSet/>
      <dgm:spPr/>
      <dgm:t>
        <a:bodyPr/>
        <a:lstStyle/>
        <a:p>
          <a:endParaRPr lang="it-IT"/>
        </a:p>
      </dgm:t>
    </dgm:pt>
    <dgm:pt modelId="{D561D38B-4E4B-4CED-A86A-5CA6721849A9}" type="pres">
      <dgm:prSet presAssocID="{2261CE41-A531-4731-8F19-82CF07043B3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504B50B-5517-45F5-8010-B5313844A970}" type="pres">
      <dgm:prSet presAssocID="{B247AA9D-E1DF-47DE-9628-4F3FC13AA182}" presName="node" presStyleLbl="node1" presStyleIdx="0" presStyleCnt="4" custLinFactNeighborX="-170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CC3101B-428F-4561-A329-50D0CC968B80}" type="pres">
      <dgm:prSet presAssocID="{298D8BE9-21C4-4409-9494-CA6A6354B7C1}" presName="sibTrans" presStyleCnt="0"/>
      <dgm:spPr/>
    </dgm:pt>
    <dgm:pt modelId="{A4588043-D6E7-48A4-BAAF-42703793588F}" type="pres">
      <dgm:prSet presAssocID="{40C68D5A-F08A-413E-85D6-A36E58C91E99}" presName="node" presStyleLbl="node1" presStyleIdx="1" presStyleCnt="4" custLinFactNeighborX="170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4EEAE7-42CD-4FA1-9AFD-73A600B5B764}" type="pres">
      <dgm:prSet presAssocID="{66406CE1-8501-4A10-ADB7-F76319DA1D24}" presName="sibTrans" presStyleCnt="0"/>
      <dgm:spPr/>
    </dgm:pt>
    <dgm:pt modelId="{99AC584D-D3AD-4674-9BC9-EB2AE03E4682}" type="pres">
      <dgm:prSet presAssocID="{03BB066F-FFD8-441C-AFC4-D9C6D5EE113A}" presName="node" presStyleLbl="node1" presStyleIdx="2" presStyleCnt="4" custLinFactX="12497" custLinFactNeighborX="100000" custLinFactNeighborY="245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BD699A2-2889-496D-95C1-A48EDCB2118E}" type="pres">
      <dgm:prSet presAssocID="{A2477FBF-79F2-42F2-A7AE-2441C14E79B8}" presName="sibTrans" presStyleCnt="0"/>
      <dgm:spPr/>
    </dgm:pt>
    <dgm:pt modelId="{7D728736-CD6A-4E2E-863F-23C061BCF8E2}" type="pres">
      <dgm:prSet presAssocID="{DF8D3B5E-D6FE-4D31-96DA-B3FC6ED5BBAA}" presName="node" presStyleLbl="node1" presStyleIdx="3" presStyleCnt="4" custLinFactX="-10026" custLinFactNeighborX="-100000" custLinFactNeighborY="172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438AB00-C1FE-47BE-ACFB-C6310A703AC4}" srcId="{2261CE41-A531-4731-8F19-82CF07043B3F}" destId="{DF8D3B5E-D6FE-4D31-96DA-B3FC6ED5BBAA}" srcOrd="3" destOrd="0" parTransId="{7D05ADFD-F9FC-47CC-BCB7-CBB6B1ED0B1A}" sibTransId="{A30E25B2-8C17-4271-BF74-70E9647ED638}"/>
    <dgm:cxn modelId="{124FF098-D2B2-4F39-85DA-F84DCAA75BED}" srcId="{2261CE41-A531-4731-8F19-82CF07043B3F}" destId="{40C68D5A-F08A-413E-85D6-A36E58C91E99}" srcOrd="1" destOrd="0" parTransId="{02CEE58C-04BC-4C36-B2E7-68DAA2D29366}" sibTransId="{66406CE1-8501-4A10-ADB7-F76319DA1D24}"/>
    <dgm:cxn modelId="{84D62476-9677-408F-BE2B-D0873D438D7B}" type="presOf" srcId="{03BB066F-FFD8-441C-AFC4-D9C6D5EE113A}" destId="{99AC584D-D3AD-4674-9BC9-EB2AE03E4682}" srcOrd="0" destOrd="0" presId="urn:microsoft.com/office/officeart/2005/8/layout/default"/>
    <dgm:cxn modelId="{B016714B-77A4-4621-9344-941C00465688}" srcId="{2261CE41-A531-4731-8F19-82CF07043B3F}" destId="{B247AA9D-E1DF-47DE-9628-4F3FC13AA182}" srcOrd="0" destOrd="0" parTransId="{B2794CBF-551C-424E-8738-C79CF6BA1FF4}" sibTransId="{298D8BE9-21C4-4409-9494-CA6A6354B7C1}"/>
    <dgm:cxn modelId="{151FC8A7-01B2-4AA5-A9C6-EAFEEB93D82B}" type="presOf" srcId="{DF8D3B5E-D6FE-4D31-96DA-B3FC6ED5BBAA}" destId="{7D728736-CD6A-4E2E-863F-23C061BCF8E2}" srcOrd="0" destOrd="0" presId="urn:microsoft.com/office/officeart/2005/8/layout/default"/>
    <dgm:cxn modelId="{52FD7B5C-D50E-4CA8-B04F-CB14681AD048}" type="presOf" srcId="{40C68D5A-F08A-413E-85D6-A36E58C91E99}" destId="{A4588043-D6E7-48A4-BAAF-42703793588F}" srcOrd="0" destOrd="0" presId="urn:microsoft.com/office/officeart/2005/8/layout/default"/>
    <dgm:cxn modelId="{350E3D30-42A6-4BEC-9B5F-C4B8FE7A3933}" type="presOf" srcId="{2261CE41-A531-4731-8F19-82CF07043B3F}" destId="{D561D38B-4E4B-4CED-A86A-5CA6721849A9}" srcOrd="0" destOrd="0" presId="urn:microsoft.com/office/officeart/2005/8/layout/default"/>
    <dgm:cxn modelId="{04971BA1-12F4-4F59-8654-96C59743FA6A}" srcId="{2261CE41-A531-4731-8F19-82CF07043B3F}" destId="{03BB066F-FFD8-441C-AFC4-D9C6D5EE113A}" srcOrd="2" destOrd="0" parTransId="{55EF2E6F-E9EC-4C96-8964-853DB2554A61}" sibTransId="{A2477FBF-79F2-42F2-A7AE-2441C14E79B8}"/>
    <dgm:cxn modelId="{06B0BF8E-7EF5-4C10-8D07-24F1AED2F0C8}" type="presOf" srcId="{B247AA9D-E1DF-47DE-9628-4F3FC13AA182}" destId="{6504B50B-5517-45F5-8010-B5313844A970}" srcOrd="0" destOrd="0" presId="urn:microsoft.com/office/officeart/2005/8/layout/default"/>
    <dgm:cxn modelId="{A8B48F8A-D8FE-42E6-90AB-A86E0BD047F4}" type="presParOf" srcId="{D561D38B-4E4B-4CED-A86A-5CA6721849A9}" destId="{6504B50B-5517-45F5-8010-B5313844A970}" srcOrd="0" destOrd="0" presId="urn:microsoft.com/office/officeart/2005/8/layout/default"/>
    <dgm:cxn modelId="{EBCB2248-2E53-469C-9702-DF63C272D542}" type="presParOf" srcId="{D561D38B-4E4B-4CED-A86A-5CA6721849A9}" destId="{FCC3101B-428F-4561-A329-50D0CC968B80}" srcOrd="1" destOrd="0" presId="urn:microsoft.com/office/officeart/2005/8/layout/default"/>
    <dgm:cxn modelId="{34A0A2E2-A837-49BD-9E83-8454CD7D35DF}" type="presParOf" srcId="{D561D38B-4E4B-4CED-A86A-5CA6721849A9}" destId="{A4588043-D6E7-48A4-BAAF-42703793588F}" srcOrd="2" destOrd="0" presId="urn:microsoft.com/office/officeart/2005/8/layout/default"/>
    <dgm:cxn modelId="{6647DA32-8894-419F-8CE6-B238E1019B0D}" type="presParOf" srcId="{D561D38B-4E4B-4CED-A86A-5CA6721849A9}" destId="{814EEAE7-42CD-4FA1-9AFD-73A600B5B764}" srcOrd="3" destOrd="0" presId="urn:microsoft.com/office/officeart/2005/8/layout/default"/>
    <dgm:cxn modelId="{360A1DBA-15E7-4526-B0A1-70466884D825}" type="presParOf" srcId="{D561D38B-4E4B-4CED-A86A-5CA6721849A9}" destId="{99AC584D-D3AD-4674-9BC9-EB2AE03E4682}" srcOrd="4" destOrd="0" presId="urn:microsoft.com/office/officeart/2005/8/layout/default"/>
    <dgm:cxn modelId="{BE4BC336-9DC6-4505-8042-B43362A8B083}" type="presParOf" srcId="{D561D38B-4E4B-4CED-A86A-5CA6721849A9}" destId="{5BD699A2-2889-496D-95C1-A48EDCB2118E}" srcOrd="5" destOrd="0" presId="urn:microsoft.com/office/officeart/2005/8/layout/default"/>
    <dgm:cxn modelId="{9A399772-34C3-47C0-933E-A714A4B165CE}" type="presParOf" srcId="{D561D38B-4E4B-4CED-A86A-5CA6721849A9}" destId="{7D728736-CD6A-4E2E-863F-23C061BCF8E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C369D4-5990-4C30-AB0A-1663BA8BA6C3}" type="doc">
      <dgm:prSet loTypeId="urn:microsoft.com/office/officeart/2005/8/layout/hList9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754189D-F53F-4EBF-86BA-DD39FE4AB07B}">
      <dgm:prSet phldrT="[Testo]" custT="1"/>
      <dgm:spPr>
        <a:solidFill>
          <a:schemeClr val="bg1"/>
        </a:solidFill>
        <a:ln>
          <a:solidFill>
            <a:srgbClr val="336699">
              <a:alpha val="90000"/>
            </a:srgbClr>
          </a:solidFill>
        </a:ln>
        <a:effectLst>
          <a:outerShdw blurRad="812800" dist="787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271463" indent="0" algn="l"/>
          <a:r>
            <a:rPr lang="it-IT" sz="1600" b="1" i="0" dirty="0" smtClean="0">
              <a:solidFill>
                <a:schemeClr val="tx1"/>
              </a:solidFill>
              <a:latin typeface="Verdana" pitchFamily="34" charset="0"/>
            </a:rPr>
            <a:t>vendite</a:t>
          </a:r>
          <a:endParaRPr lang="it-IT" sz="1600" b="1" i="0" dirty="0">
            <a:solidFill>
              <a:schemeClr val="tx1"/>
            </a:solidFill>
            <a:latin typeface="Verdana" pitchFamily="34" charset="0"/>
          </a:endParaRPr>
        </a:p>
      </dgm:t>
    </dgm:pt>
    <dgm:pt modelId="{714405E8-A3CD-4B69-8819-872592D77822}" type="parTrans" cxnId="{5EE9BA92-95D1-4AA8-AF66-049A5FB33C98}">
      <dgm:prSet/>
      <dgm:spPr/>
      <dgm:t>
        <a:bodyPr/>
        <a:lstStyle/>
        <a:p>
          <a:endParaRPr lang="it-IT"/>
        </a:p>
      </dgm:t>
    </dgm:pt>
    <dgm:pt modelId="{A57EB0CC-7ABA-4D7D-B4FB-23FC63B9E8F4}" type="sibTrans" cxnId="{5EE9BA92-95D1-4AA8-AF66-049A5FB33C98}">
      <dgm:prSet/>
      <dgm:spPr/>
      <dgm:t>
        <a:bodyPr/>
        <a:lstStyle/>
        <a:p>
          <a:endParaRPr lang="it-IT"/>
        </a:p>
      </dgm:t>
    </dgm:pt>
    <dgm:pt modelId="{99A9CDB3-67E1-4B5F-9D8F-58998E2BA0E9}">
      <dgm:prSet phldrT="[Testo]" custT="1"/>
      <dgm:spPr>
        <a:solidFill>
          <a:schemeClr val="bg1"/>
        </a:solidFill>
        <a:ln>
          <a:solidFill>
            <a:srgbClr val="336699">
              <a:alpha val="90000"/>
            </a:srgbClr>
          </a:solidFill>
        </a:ln>
        <a:effectLst>
          <a:outerShdw blurRad="812800" dist="787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 tIns="0"/>
        <a:lstStyle/>
        <a:p>
          <a:pPr marL="0" indent="0" algn="ctr" defTabSz="179388">
            <a:spcAft>
              <a:spcPts val="0"/>
            </a:spcAft>
          </a:pPr>
          <a:endParaRPr lang="it-IT" sz="1600" b="1" i="0" dirty="0">
            <a:solidFill>
              <a:schemeClr val="tx1"/>
            </a:solidFill>
            <a:latin typeface="Verdana" pitchFamily="34" charset="0"/>
          </a:endParaRPr>
        </a:p>
      </dgm:t>
    </dgm:pt>
    <dgm:pt modelId="{0D36B07B-BB49-4466-B09E-9196676259E2}" type="parTrans" cxnId="{36D8F76C-BA4B-4CE1-8274-DCDF34463E53}">
      <dgm:prSet/>
      <dgm:spPr/>
      <dgm:t>
        <a:bodyPr/>
        <a:lstStyle/>
        <a:p>
          <a:endParaRPr lang="it-IT"/>
        </a:p>
      </dgm:t>
    </dgm:pt>
    <dgm:pt modelId="{FC5CE4B4-9DE2-4F7D-93E7-7FDBF9EAA7B5}" type="sibTrans" cxnId="{36D8F76C-BA4B-4CE1-8274-DCDF34463E53}">
      <dgm:prSet/>
      <dgm:spPr/>
      <dgm:t>
        <a:bodyPr/>
        <a:lstStyle/>
        <a:p>
          <a:endParaRPr lang="it-IT"/>
        </a:p>
      </dgm:t>
    </dgm:pt>
    <dgm:pt modelId="{BF449741-82F0-4A72-B384-9A6113D2B442}">
      <dgm:prSet phldrT="[Testo]" custT="1"/>
      <dgm:spPr>
        <a:noFill/>
        <a:effectLst>
          <a:outerShdw blurRad="6858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algn="ctr"/>
          <a:endParaRPr lang="it-IT" sz="1400" b="1" i="1" dirty="0">
            <a:latin typeface="Verdana" pitchFamily="34" charset="0"/>
          </a:endParaRPr>
        </a:p>
      </dgm:t>
    </dgm:pt>
    <dgm:pt modelId="{DBA29163-B2D4-43C8-A914-AEFDC12733D3}" type="parTrans" cxnId="{589D058C-938E-4594-988F-27915745D062}">
      <dgm:prSet/>
      <dgm:spPr/>
      <dgm:t>
        <a:bodyPr/>
        <a:lstStyle/>
        <a:p>
          <a:endParaRPr lang="it-IT"/>
        </a:p>
      </dgm:t>
    </dgm:pt>
    <dgm:pt modelId="{9C2A0BEE-3A6F-4D99-BC61-D6B010E9A48C}" type="sibTrans" cxnId="{589D058C-938E-4594-988F-27915745D062}">
      <dgm:prSet/>
      <dgm:spPr/>
      <dgm:t>
        <a:bodyPr/>
        <a:lstStyle/>
        <a:p>
          <a:endParaRPr lang="it-IT"/>
        </a:p>
      </dgm:t>
    </dgm:pt>
    <dgm:pt modelId="{126C69E8-66D7-488D-A0E3-BD863EEE3160}">
      <dgm:prSet phldrT="[Testo]" custT="1"/>
      <dgm:spPr>
        <a:solidFill>
          <a:schemeClr val="bg1"/>
        </a:solidFill>
        <a:ln>
          <a:solidFill>
            <a:srgbClr val="336699">
              <a:alpha val="90000"/>
            </a:srgbClr>
          </a:solidFill>
        </a:ln>
        <a:effectLst>
          <a:outerShdw blurRad="812800" dist="787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444500" indent="0"/>
          <a:r>
            <a:rPr lang="it-IT" sz="1600" b="1" i="0" dirty="0" smtClean="0">
              <a:solidFill>
                <a:schemeClr val="tx1"/>
              </a:solidFill>
              <a:latin typeface="Verdana" pitchFamily="34" charset="0"/>
            </a:rPr>
            <a:t>DSO</a:t>
          </a:r>
          <a:endParaRPr lang="it-IT" sz="1600" b="1" i="0" dirty="0">
            <a:solidFill>
              <a:schemeClr val="tx1"/>
            </a:solidFill>
            <a:latin typeface="Verdana" pitchFamily="34" charset="0"/>
          </a:endParaRPr>
        </a:p>
      </dgm:t>
    </dgm:pt>
    <dgm:pt modelId="{61850117-73D2-4E18-A897-7A78B20DEDED}" type="parTrans" cxnId="{A5CA4C4B-537D-43B4-8BC0-F9792ADF990D}">
      <dgm:prSet/>
      <dgm:spPr/>
      <dgm:t>
        <a:bodyPr/>
        <a:lstStyle/>
        <a:p>
          <a:endParaRPr lang="it-IT"/>
        </a:p>
      </dgm:t>
    </dgm:pt>
    <dgm:pt modelId="{3BECAD53-01BF-4B6A-BF65-091643FA6720}" type="sibTrans" cxnId="{A5CA4C4B-537D-43B4-8BC0-F9792ADF990D}">
      <dgm:prSet/>
      <dgm:spPr/>
      <dgm:t>
        <a:bodyPr/>
        <a:lstStyle/>
        <a:p>
          <a:endParaRPr lang="it-IT"/>
        </a:p>
      </dgm:t>
    </dgm:pt>
    <dgm:pt modelId="{9D2F4E96-0F9A-468F-B7FF-22AEE8661687}">
      <dgm:prSet phldrT="[Testo]" custT="1"/>
      <dgm:spPr>
        <a:solidFill>
          <a:schemeClr val="bg1"/>
        </a:solidFill>
        <a:ln>
          <a:solidFill>
            <a:srgbClr val="336699">
              <a:alpha val="90000"/>
            </a:srgbClr>
          </a:solidFill>
        </a:ln>
        <a:effectLst>
          <a:outerShdw blurRad="812800" dist="787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444500" indent="0"/>
          <a:r>
            <a:rPr lang="it-IT" sz="1600" b="1" i="0" dirty="0" smtClean="0">
              <a:solidFill>
                <a:schemeClr val="tx1"/>
              </a:solidFill>
              <a:latin typeface="Verdana" pitchFamily="34" charset="0"/>
            </a:rPr>
            <a:t>DIH</a:t>
          </a:r>
          <a:endParaRPr lang="it-IT" sz="1600" b="1" i="0" dirty="0">
            <a:solidFill>
              <a:schemeClr val="tx1"/>
            </a:solidFill>
            <a:latin typeface="Verdana" pitchFamily="34" charset="0"/>
          </a:endParaRPr>
        </a:p>
      </dgm:t>
    </dgm:pt>
    <dgm:pt modelId="{16B00E77-AE03-4036-9CE2-C27C59CF8C55}" type="parTrans" cxnId="{B14A4420-1222-4F4D-96A4-5D315FC7A071}">
      <dgm:prSet/>
      <dgm:spPr/>
      <dgm:t>
        <a:bodyPr/>
        <a:lstStyle/>
        <a:p>
          <a:endParaRPr lang="it-IT"/>
        </a:p>
      </dgm:t>
    </dgm:pt>
    <dgm:pt modelId="{40A08A65-C211-44C8-B5EB-31A5B9E373F0}" type="sibTrans" cxnId="{B14A4420-1222-4F4D-96A4-5D315FC7A071}">
      <dgm:prSet/>
      <dgm:spPr/>
      <dgm:t>
        <a:bodyPr/>
        <a:lstStyle/>
        <a:p>
          <a:endParaRPr lang="it-IT"/>
        </a:p>
      </dgm:t>
    </dgm:pt>
    <dgm:pt modelId="{B5F7781C-8CE5-4D3A-92DB-1CA290D8DCDA}">
      <dgm:prSet phldrT="[Testo]" custT="1"/>
      <dgm:spPr>
        <a:solidFill>
          <a:schemeClr val="bg1"/>
        </a:solidFill>
        <a:ln>
          <a:solidFill>
            <a:srgbClr val="336699">
              <a:alpha val="90000"/>
            </a:srgbClr>
          </a:solidFill>
        </a:ln>
        <a:effectLst>
          <a:outerShdw blurRad="812800" dist="787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271463" indent="0" algn="l"/>
          <a:r>
            <a:rPr lang="it-IT" sz="1600" b="1" i="0" dirty="0" smtClean="0">
              <a:solidFill>
                <a:schemeClr val="tx1"/>
              </a:solidFill>
              <a:latin typeface="Verdana" pitchFamily="34" charset="0"/>
            </a:rPr>
            <a:t>acquisti</a:t>
          </a:r>
          <a:endParaRPr lang="it-IT" sz="1600" b="1" i="0" dirty="0">
            <a:solidFill>
              <a:schemeClr val="tx1"/>
            </a:solidFill>
            <a:latin typeface="Verdana" pitchFamily="34" charset="0"/>
          </a:endParaRPr>
        </a:p>
      </dgm:t>
    </dgm:pt>
    <dgm:pt modelId="{EE29D93C-8AE8-4E38-B98C-B1B964407FF7}" type="parTrans" cxnId="{860DEEAB-F1DF-4DD7-9953-DCE76AEE6837}">
      <dgm:prSet/>
      <dgm:spPr/>
      <dgm:t>
        <a:bodyPr/>
        <a:lstStyle/>
        <a:p>
          <a:endParaRPr lang="it-IT"/>
        </a:p>
      </dgm:t>
    </dgm:pt>
    <dgm:pt modelId="{DD7E3A8F-B8F2-40FD-8E8B-C3D58744F7E4}" type="sibTrans" cxnId="{860DEEAB-F1DF-4DD7-9953-DCE76AEE6837}">
      <dgm:prSet/>
      <dgm:spPr/>
      <dgm:t>
        <a:bodyPr/>
        <a:lstStyle/>
        <a:p>
          <a:endParaRPr lang="it-IT"/>
        </a:p>
      </dgm:t>
    </dgm:pt>
    <dgm:pt modelId="{F383D1BA-1062-43E5-8335-C7C05A19F561}">
      <dgm:prSet phldrT="[Testo]" custT="1"/>
      <dgm:spPr>
        <a:solidFill>
          <a:schemeClr val="bg1"/>
        </a:solidFill>
        <a:ln>
          <a:solidFill>
            <a:srgbClr val="336699">
              <a:alpha val="90000"/>
            </a:srgbClr>
          </a:solidFill>
        </a:ln>
        <a:effectLst>
          <a:outerShdw blurRad="812800" dist="787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444500" indent="0"/>
          <a:r>
            <a:rPr lang="it-IT" sz="1600" b="1" i="0" dirty="0" smtClean="0">
              <a:solidFill>
                <a:schemeClr val="tx1"/>
              </a:solidFill>
              <a:latin typeface="Verdana" pitchFamily="34" charset="0"/>
            </a:rPr>
            <a:t>DPO</a:t>
          </a:r>
          <a:endParaRPr lang="it-IT" sz="1600" b="1" i="0" dirty="0">
            <a:solidFill>
              <a:schemeClr val="tx1"/>
            </a:solidFill>
            <a:latin typeface="Verdana" pitchFamily="34" charset="0"/>
          </a:endParaRPr>
        </a:p>
      </dgm:t>
    </dgm:pt>
    <dgm:pt modelId="{C991FAB7-6E14-4F79-B981-B7790BBCB2CD}" type="parTrans" cxnId="{F0A9733E-5F9D-4F91-AADC-37D1B070D295}">
      <dgm:prSet/>
      <dgm:spPr/>
      <dgm:t>
        <a:bodyPr/>
        <a:lstStyle/>
        <a:p>
          <a:endParaRPr lang="it-IT"/>
        </a:p>
      </dgm:t>
    </dgm:pt>
    <dgm:pt modelId="{8AC131B8-F3A3-44E1-A027-8F9A508A78C3}" type="sibTrans" cxnId="{F0A9733E-5F9D-4F91-AADC-37D1B070D295}">
      <dgm:prSet/>
      <dgm:spPr/>
      <dgm:t>
        <a:bodyPr/>
        <a:lstStyle/>
        <a:p>
          <a:endParaRPr lang="it-IT"/>
        </a:p>
      </dgm:t>
    </dgm:pt>
    <dgm:pt modelId="{88FE14D1-A94D-42FC-888C-DD8964552E74}">
      <dgm:prSet phldrT="[Testo]" custT="1"/>
      <dgm:spPr>
        <a:noFill/>
        <a:effectLst>
          <a:outerShdw blurRad="6858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algn="ctr"/>
          <a:endParaRPr lang="it-IT" sz="1400" b="1" dirty="0">
            <a:noFill/>
            <a:latin typeface="Verdana" pitchFamily="34" charset="0"/>
          </a:endParaRPr>
        </a:p>
      </dgm:t>
    </dgm:pt>
    <dgm:pt modelId="{5E176711-C9FB-44A0-8BBE-7C31F1187D02}" type="sibTrans" cxnId="{901E5372-F5B3-4771-AC41-30C9CD92C563}">
      <dgm:prSet/>
      <dgm:spPr/>
      <dgm:t>
        <a:bodyPr/>
        <a:lstStyle/>
        <a:p>
          <a:endParaRPr lang="it-IT"/>
        </a:p>
      </dgm:t>
    </dgm:pt>
    <dgm:pt modelId="{84857463-5512-493E-AF55-B30821E29EE9}" type="parTrans" cxnId="{901E5372-F5B3-4771-AC41-30C9CD92C563}">
      <dgm:prSet/>
      <dgm:spPr/>
      <dgm:t>
        <a:bodyPr/>
        <a:lstStyle/>
        <a:p>
          <a:endParaRPr lang="it-IT"/>
        </a:p>
      </dgm:t>
    </dgm:pt>
    <dgm:pt modelId="{68902DD3-EFAC-4E11-A9C6-F8E12B723EEC}" type="pres">
      <dgm:prSet presAssocID="{02C369D4-5990-4C30-AB0A-1663BA8BA6C3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365227A3-51F0-436F-9E5A-D228682C4588}" type="pres">
      <dgm:prSet presAssocID="{88FE14D1-A94D-42FC-888C-DD8964552E74}" presName="posSpace" presStyleCnt="0"/>
      <dgm:spPr/>
    </dgm:pt>
    <dgm:pt modelId="{07B4AC5F-1EC6-493E-82D9-6D36A5B3AF7E}" type="pres">
      <dgm:prSet presAssocID="{88FE14D1-A94D-42FC-888C-DD8964552E74}" presName="vertFlow" presStyleCnt="0"/>
      <dgm:spPr/>
    </dgm:pt>
    <dgm:pt modelId="{1CE09402-9C98-47B4-8C63-1BC38874998F}" type="pres">
      <dgm:prSet presAssocID="{88FE14D1-A94D-42FC-888C-DD8964552E74}" presName="topSpace" presStyleCnt="0"/>
      <dgm:spPr/>
    </dgm:pt>
    <dgm:pt modelId="{64F4CFDC-D85A-4735-9838-FCE0CB787BF6}" type="pres">
      <dgm:prSet presAssocID="{88FE14D1-A94D-42FC-888C-DD8964552E74}" presName="firstComp" presStyleCnt="0"/>
      <dgm:spPr/>
    </dgm:pt>
    <dgm:pt modelId="{EF85A10D-8535-4482-99AF-2DB2A9E5B384}" type="pres">
      <dgm:prSet presAssocID="{88FE14D1-A94D-42FC-888C-DD8964552E74}" presName="firstChild" presStyleLbl="bgAccFollowNode1" presStyleIdx="0" presStyleCnt="6" custScaleX="104217" custLinFactNeighborX="-2062"/>
      <dgm:spPr/>
      <dgm:t>
        <a:bodyPr/>
        <a:lstStyle/>
        <a:p>
          <a:endParaRPr lang="it-IT"/>
        </a:p>
      </dgm:t>
    </dgm:pt>
    <dgm:pt modelId="{998FA800-7CC8-428C-A39B-BD127E1D3CC0}" type="pres">
      <dgm:prSet presAssocID="{88FE14D1-A94D-42FC-888C-DD8964552E74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FB2FDEF-9D60-47B7-9766-14E36009CCCF}" type="pres">
      <dgm:prSet presAssocID="{99A9CDB3-67E1-4B5F-9D8F-58998E2BA0E9}" presName="comp" presStyleCnt="0"/>
      <dgm:spPr/>
    </dgm:pt>
    <dgm:pt modelId="{CB195521-09E1-4207-B0DD-49B9400BE744}" type="pres">
      <dgm:prSet presAssocID="{99A9CDB3-67E1-4B5F-9D8F-58998E2BA0E9}" presName="child" presStyleLbl="bgAccFollowNode1" presStyleIdx="1" presStyleCnt="6" custScaleX="104217" custLinFactNeighborX="-2062"/>
      <dgm:spPr/>
      <dgm:t>
        <a:bodyPr/>
        <a:lstStyle/>
        <a:p>
          <a:endParaRPr lang="it-IT"/>
        </a:p>
      </dgm:t>
    </dgm:pt>
    <dgm:pt modelId="{0F1D4B20-3E9C-4600-B725-78E1D238ECDA}" type="pres">
      <dgm:prSet presAssocID="{99A9CDB3-67E1-4B5F-9D8F-58998E2BA0E9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923E7B-1141-48E2-A9A1-7237D58AC8CB}" type="pres">
      <dgm:prSet presAssocID="{B5F7781C-8CE5-4D3A-92DB-1CA290D8DCDA}" presName="comp" presStyleCnt="0"/>
      <dgm:spPr/>
    </dgm:pt>
    <dgm:pt modelId="{8D4EA515-DFB4-4C9A-9D2E-4EC53DC06913}" type="pres">
      <dgm:prSet presAssocID="{B5F7781C-8CE5-4D3A-92DB-1CA290D8DCDA}" presName="child" presStyleLbl="bgAccFollowNode1" presStyleIdx="2" presStyleCnt="6" custScaleX="104217" custLinFactNeighborX="-2062"/>
      <dgm:spPr/>
      <dgm:t>
        <a:bodyPr/>
        <a:lstStyle/>
        <a:p>
          <a:endParaRPr lang="it-IT"/>
        </a:p>
      </dgm:t>
    </dgm:pt>
    <dgm:pt modelId="{E7593880-504A-4B9A-89B8-F6116237243D}" type="pres">
      <dgm:prSet presAssocID="{B5F7781C-8CE5-4D3A-92DB-1CA290D8DCDA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A3AB997-8A79-4B08-A71D-770A29BC20E6}" type="pres">
      <dgm:prSet presAssocID="{88FE14D1-A94D-42FC-888C-DD8964552E74}" presName="negSpace" presStyleCnt="0"/>
      <dgm:spPr/>
    </dgm:pt>
    <dgm:pt modelId="{23937520-0109-4B52-A580-97E7F4D9A337}" type="pres">
      <dgm:prSet presAssocID="{88FE14D1-A94D-42FC-888C-DD8964552E74}" presName="circle" presStyleLbl="node1" presStyleIdx="0" presStyleCnt="2" custScaleX="144158" custScaleY="123016" custLinFactNeighborX="-28153"/>
      <dgm:spPr/>
      <dgm:t>
        <a:bodyPr/>
        <a:lstStyle/>
        <a:p>
          <a:endParaRPr lang="it-IT"/>
        </a:p>
      </dgm:t>
    </dgm:pt>
    <dgm:pt modelId="{CC3E2BE9-48B0-4DE4-A741-E95D3CF4DC11}" type="pres">
      <dgm:prSet presAssocID="{5E176711-C9FB-44A0-8BBE-7C31F1187D02}" presName="transSpace" presStyleCnt="0"/>
      <dgm:spPr/>
    </dgm:pt>
    <dgm:pt modelId="{41B8B426-B417-4692-B8A9-8F14BC31154F}" type="pres">
      <dgm:prSet presAssocID="{BF449741-82F0-4A72-B384-9A6113D2B442}" presName="posSpace" presStyleCnt="0"/>
      <dgm:spPr/>
    </dgm:pt>
    <dgm:pt modelId="{27AE81C8-F6DC-40A8-8C6A-AFDCBF0DFDAD}" type="pres">
      <dgm:prSet presAssocID="{BF449741-82F0-4A72-B384-9A6113D2B442}" presName="vertFlow" presStyleCnt="0"/>
      <dgm:spPr/>
    </dgm:pt>
    <dgm:pt modelId="{0ABC4E5E-1758-49BB-AB58-B1BF98B6C4D2}" type="pres">
      <dgm:prSet presAssocID="{BF449741-82F0-4A72-B384-9A6113D2B442}" presName="topSpace" presStyleCnt="0"/>
      <dgm:spPr/>
    </dgm:pt>
    <dgm:pt modelId="{0F7E9988-8D45-4106-8E36-A8A45F45A892}" type="pres">
      <dgm:prSet presAssocID="{BF449741-82F0-4A72-B384-9A6113D2B442}" presName="firstComp" presStyleCnt="0"/>
      <dgm:spPr/>
    </dgm:pt>
    <dgm:pt modelId="{01AB52BF-BA60-4F60-8195-3CF0A93B382D}" type="pres">
      <dgm:prSet presAssocID="{BF449741-82F0-4A72-B384-9A6113D2B442}" presName="firstChild" presStyleLbl="bgAccFollowNode1" presStyleIdx="3" presStyleCnt="6" custScaleX="104217" custLinFactNeighborX="-12759"/>
      <dgm:spPr/>
      <dgm:t>
        <a:bodyPr/>
        <a:lstStyle/>
        <a:p>
          <a:endParaRPr lang="it-IT"/>
        </a:p>
      </dgm:t>
    </dgm:pt>
    <dgm:pt modelId="{8F9CF6C0-5B39-4ED6-8E43-36AF09D73AA1}" type="pres">
      <dgm:prSet presAssocID="{BF449741-82F0-4A72-B384-9A6113D2B442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BAC1E5C-C416-411B-A669-B48033A1C5E8}" type="pres">
      <dgm:prSet presAssocID="{9D2F4E96-0F9A-468F-B7FF-22AEE8661687}" presName="comp" presStyleCnt="0"/>
      <dgm:spPr/>
    </dgm:pt>
    <dgm:pt modelId="{B859FF27-E1ED-4AF0-BE07-66B91CA82745}" type="pres">
      <dgm:prSet presAssocID="{9D2F4E96-0F9A-468F-B7FF-22AEE8661687}" presName="child" presStyleLbl="bgAccFollowNode1" presStyleIdx="4" presStyleCnt="6" custScaleX="104217" custLinFactNeighborX="-12759"/>
      <dgm:spPr/>
      <dgm:t>
        <a:bodyPr/>
        <a:lstStyle/>
        <a:p>
          <a:endParaRPr lang="it-IT"/>
        </a:p>
      </dgm:t>
    </dgm:pt>
    <dgm:pt modelId="{1CC19F81-E6C0-4424-9EF2-FBD5A93808E7}" type="pres">
      <dgm:prSet presAssocID="{9D2F4E96-0F9A-468F-B7FF-22AEE8661687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6D639CB-595D-4969-AF4B-4C067028290F}" type="pres">
      <dgm:prSet presAssocID="{F383D1BA-1062-43E5-8335-C7C05A19F561}" presName="comp" presStyleCnt="0"/>
      <dgm:spPr/>
    </dgm:pt>
    <dgm:pt modelId="{58A06C4A-8B76-4348-9316-97F66567FCB8}" type="pres">
      <dgm:prSet presAssocID="{F383D1BA-1062-43E5-8335-C7C05A19F561}" presName="child" presStyleLbl="bgAccFollowNode1" presStyleIdx="5" presStyleCnt="6" custScaleX="104217" custLinFactNeighborX="-12759"/>
      <dgm:spPr/>
      <dgm:t>
        <a:bodyPr/>
        <a:lstStyle/>
        <a:p>
          <a:endParaRPr lang="it-IT"/>
        </a:p>
      </dgm:t>
    </dgm:pt>
    <dgm:pt modelId="{561036E4-98E2-46BB-A310-4A8C1CA3A224}" type="pres">
      <dgm:prSet presAssocID="{F383D1BA-1062-43E5-8335-C7C05A19F561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4543C7-7C71-48F2-A83A-1A665A3CB613}" type="pres">
      <dgm:prSet presAssocID="{BF449741-82F0-4A72-B384-9A6113D2B442}" presName="negSpace" presStyleCnt="0"/>
      <dgm:spPr/>
    </dgm:pt>
    <dgm:pt modelId="{C30ACAB4-E939-4698-A3D5-E2A9A68287E4}" type="pres">
      <dgm:prSet presAssocID="{BF449741-82F0-4A72-B384-9A6113D2B442}" presName="circle" presStyleLbl="node1" presStyleIdx="1" presStyleCnt="2" custScaleX="144158" custScaleY="123016" custLinFactNeighborX="-25635"/>
      <dgm:spPr/>
      <dgm:t>
        <a:bodyPr/>
        <a:lstStyle/>
        <a:p>
          <a:endParaRPr lang="it-IT"/>
        </a:p>
      </dgm:t>
    </dgm:pt>
  </dgm:ptLst>
  <dgm:cxnLst>
    <dgm:cxn modelId="{A5CA4C4B-537D-43B4-8BC0-F9792ADF990D}" srcId="{BF449741-82F0-4A72-B384-9A6113D2B442}" destId="{126C69E8-66D7-488D-A0E3-BD863EEE3160}" srcOrd="0" destOrd="0" parTransId="{61850117-73D2-4E18-A897-7A78B20DEDED}" sibTransId="{3BECAD53-01BF-4B6A-BF65-091643FA6720}"/>
    <dgm:cxn modelId="{44F08A11-89D0-461A-AEEF-A6ECF6997EA2}" type="presOf" srcId="{126C69E8-66D7-488D-A0E3-BD863EEE3160}" destId="{8F9CF6C0-5B39-4ED6-8E43-36AF09D73AA1}" srcOrd="1" destOrd="0" presId="urn:microsoft.com/office/officeart/2005/8/layout/hList9"/>
    <dgm:cxn modelId="{B523282E-0EBD-4839-9E2D-B6C75441C4E9}" type="presOf" srcId="{B754189D-F53F-4EBF-86BA-DD39FE4AB07B}" destId="{EF85A10D-8535-4482-99AF-2DB2A9E5B384}" srcOrd="0" destOrd="0" presId="urn:microsoft.com/office/officeart/2005/8/layout/hList9"/>
    <dgm:cxn modelId="{860DEEAB-F1DF-4DD7-9953-DCE76AEE6837}" srcId="{88FE14D1-A94D-42FC-888C-DD8964552E74}" destId="{B5F7781C-8CE5-4D3A-92DB-1CA290D8DCDA}" srcOrd="2" destOrd="0" parTransId="{EE29D93C-8AE8-4E38-B98C-B1B964407FF7}" sibTransId="{DD7E3A8F-B8F2-40FD-8E8B-C3D58744F7E4}"/>
    <dgm:cxn modelId="{2E0AD431-0DB7-46B0-9502-02CF2E197007}" type="presOf" srcId="{99A9CDB3-67E1-4B5F-9D8F-58998E2BA0E9}" destId="{CB195521-09E1-4207-B0DD-49B9400BE744}" srcOrd="0" destOrd="0" presId="urn:microsoft.com/office/officeart/2005/8/layout/hList9"/>
    <dgm:cxn modelId="{820BF865-8979-4347-823F-990FCA00BC67}" type="presOf" srcId="{B5F7781C-8CE5-4D3A-92DB-1CA290D8DCDA}" destId="{E7593880-504A-4B9A-89B8-F6116237243D}" srcOrd="1" destOrd="0" presId="urn:microsoft.com/office/officeart/2005/8/layout/hList9"/>
    <dgm:cxn modelId="{F0A9733E-5F9D-4F91-AADC-37D1B070D295}" srcId="{BF449741-82F0-4A72-B384-9A6113D2B442}" destId="{F383D1BA-1062-43E5-8335-C7C05A19F561}" srcOrd="2" destOrd="0" parTransId="{C991FAB7-6E14-4F79-B981-B7790BBCB2CD}" sibTransId="{8AC131B8-F3A3-44E1-A027-8F9A508A78C3}"/>
    <dgm:cxn modelId="{8FC986E1-C1F0-40AE-8ADA-A28E8064E775}" type="presOf" srcId="{126C69E8-66D7-488D-A0E3-BD863EEE3160}" destId="{01AB52BF-BA60-4F60-8195-3CF0A93B382D}" srcOrd="0" destOrd="0" presId="urn:microsoft.com/office/officeart/2005/8/layout/hList9"/>
    <dgm:cxn modelId="{36D8F76C-BA4B-4CE1-8274-DCDF34463E53}" srcId="{88FE14D1-A94D-42FC-888C-DD8964552E74}" destId="{99A9CDB3-67E1-4B5F-9D8F-58998E2BA0E9}" srcOrd="1" destOrd="0" parTransId="{0D36B07B-BB49-4466-B09E-9196676259E2}" sibTransId="{FC5CE4B4-9DE2-4F7D-93E7-7FDBF9EAA7B5}"/>
    <dgm:cxn modelId="{10A623F9-7B2F-4688-892A-25C37885964F}" type="presOf" srcId="{F383D1BA-1062-43E5-8335-C7C05A19F561}" destId="{561036E4-98E2-46BB-A310-4A8C1CA3A224}" srcOrd="1" destOrd="0" presId="urn:microsoft.com/office/officeart/2005/8/layout/hList9"/>
    <dgm:cxn modelId="{13D03D29-D8CE-4B0C-9DDB-C98D1299E5F0}" type="presOf" srcId="{B754189D-F53F-4EBF-86BA-DD39FE4AB07B}" destId="{998FA800-7CC8-428C-A39B-BD127E1D3CC0}" srcOrd="1" destOrd="0" presId="urn:microsoft.com/office/officeart/2005/8/layout/hList9"/>
    <dgm:cxn modelId="{0BFC2C0C-FE72-4EE9-815F-16C97AA4CB34}" type="presOf" srcId="{9D2F4E96-0F9A-468F-B7FF-22AEE8661687}" destId="{B859FF27-E1ED-4AF0-BE07-66B91CA82745}" srcOrd="0" destOrd="0" presId="urn:microsoft.com/office/officeart/2005/8/layout/hList9"/>
    <dgm:cxn modelId="{4A090380-B1D9-4128-AE82-4A699A4C269A}" type="presOf" srcId="{B5F7781C-8CE5-4D3A-92DB-1CA290D8DCDA}" destId="{8D4EA515-DFB4-4C9A-9D2E-4EC53DC06913}" srcOrd="0" destOrd="0" presId="urn:microsoft.com/office/officeart/2005/8/layout/hList9"/>
    <dgm:cxn modelId="{8288C6BC-A47A-45E2-82A7-6581E06738C1}" type="presOf" srcId="{BF449741-82F0-4A72-B384-9A6113D2B442}" destId="{C30ACAB4-E939-4698-A3D5-E2A9A68287E4}" srcOrd="0" destOrd="0" presId="urn:microsoft.com/office/officeart/2005/8/layout/hList9"/>
    <dgm:cxn modelId="{A5B9A44B-F8DC-409B-9B58-34E0F512DAC0}" type="presOf" srcId="{88FE14D1-A94D-42FC-888C-DD8964552E74}" destId="{23937520-0109-4B52-A580-97E7F4D9A337}" srcOrd="0" destOrd="0" presId="urn:microsoft.com/office/officeart/2005/8/layout/hList9"/>
    <dgm:cxn modelId="{3E29EFD5-C794-47E4-B5F6-CC9C0C168D1E}" type="presOf" srcId="{F383D1BA-1062-43E5-8335-C7C05A19F561}" destId="{58A06C4A-8B76-4348-9316-97F66567FCB8}" srcOrd="0" destOrd="0" presId="urn:microsoft.com/office/officeart/2005/8/layout/hList9"/>
    <dgm:cxn modelId="{B14A4420-1222-4F4D-96A4-5D315FC7A071}" srcId="{BF449741-82F0-4A72-B384-9A6113D2B442}" destId="{9D2F4E96-0F9A-468F-B7FF-22AEE8661687}" srcOrd="1" destOrd="0" parTransId="{16B00E77-AE03-4036-9CE2-C27C59CF8C55}" sibTransId="{40A08A65-C211-44C8-B5EB-31A5B9E373F0}"/>
    <dgm:cxn modelId="{7A30CFF3-13E7-43B9-A5FF-B32A8ED6EA0B}" type="presOf" srcId="{9D2F4E96-0F9A-468F-B7FF-22AEE8661687}" destId="{1CC19F81-E6C0-4424-9EF2-FBD5A93808E7}" srcOrd="1" destOrd="0" presId="urn:microsoft.com/office/officeart/2005/8/layout/hList9"/>
    <dgm:cxn modelId="{EDC20230-02E0-4D50-95C1-1801813FBC5C}" type="presOf" srcId="{99A9CDB3-67E1-4B5F-9D8F-58998E2BA0E9}" destId="{0F1D4B20-3E9C-4600-B725-78E1D238ECDA}" srcOrd="1" destOrd="0" presId="urn:microsoft.com/office/officeart/2005/8/layout/hList9"/>
    <dgm:cxn modelId="{5EE9BA92-95D1-4AA8-AF66-049A5FB33C98}" srcId="{88FE14D1-A94D-42FC-888C-DD8964552E74}" destId="{B754189D-F53F-4EBF-86BA-DD39FE4AB07B}" srcOrd="0" destOrd="0" parTransId="{714405E8-A3CD-4B69-8819-872592D77822}" sibTransId="{A57EB0CC-7ABA-4D7D-B4FB-23FC63B9E8F4}"/>
    <dgm:cxn modelId="{44138956-103F-468A-A1B7-5D6B40CEE624}" type="presOf" srcId="{02C369D4-5990-4C30-AB0A-1663BA8BA6C3}" destId="{68902DD3-EFAC-4E11-A9C6-F8E12B723EEC}" srcOrd="0" destOrd="0" presId="urn:microsoft.com/office/officeart/2005/8/layout/hList9"/>
    <dgm:cxn modelId="{589D058C-938E-4594-988F-27915745D062}" srcId="{02C369D4-5990-4C30-AB0A-1663BA8BA6C3}" destId="{BF449741-82F0-4A72-B384-9A6113D2B442}" srcOrd="1" destOrd="0" parTransId="{DBA29163-B2D4-43C8-A914-AEFDC12733D3}" sibTransId="{9C2A0BEE-3A6F-4D99-BC61-D6B010E9A48C}"/>
    <dgm:cxn modelId="{901E5372-F5B3-4771-AC41-30C9CD92C563}" srcId="{02C369D4-5990-4C30-AB0A-1663BA8BA6C3}" destId="{88FE14D1-A94D-42FC-888C-DD8964552E74}" srcOrd="0" destOrd="0" parTransId="{84857463-5512-493E-AF55-B30821E29EE9}" sibTransId="{5E176711-C9FB-44A0-8BBE-7C31F1187D02}"/>
    <dgm:cxn modelId="{5595FDBB-5445-4092-97E3-5BC7C33EBE39}" type="presParOf" srcId="{68902DD3-EFAC-4E11-A9C6-F8E12B723EEC}" destId="{365227A3-51F0-436F-9E5A-D228682C4588}" srcOrd="0" destOrd="0" presId="urn:microsoft.com/office/officeart/2005/8/layout/hList9"/>
    <dgm:cxn modelId="{5BBEDE41-1BA0-43BF-A596-3BF675F72123}" type="presParOf" srcId="{68902DD3-EFAC-4E11-A9C6-F8E12B723EEC}" destId="{07B4AC5F-1EC6-493E-82D9-6D36A5B3AF7E}" srcOrd="1" destOrd="0" presId="urn:microsoft.com/office/officeart/2005/8/layout/hList9"/>
    <dgm:cxn modelId="{AB152ABC-2CBA-42E2-8F33-28440D4BE717}" type="presParOf" srcId="{07B4AC5F-1EC6-493E-82D9-6D36A5B3AF7E}" destId="{1CE09402-9C98-47B4-8C63-1BC38874998F}" srcOrd="0" destOrd="0" presId="urn:microsoft.com/office/officeart/2005/8/layout/hList9"/>
    <dgm:cxn modelId="{AE70BFAA-863A-46C9-A2B3-23CE1E5DB4B2}" type="presParOf" srcId="{07B4AC5F-1EC6-493E-82D9-6D36A5B3AF7E}" destId="{64F4CFDC-D85A-4735-9838-FCE0CB787BF6}" srcOrd="1" destOrd="0" presId="urn:microsoft.com/office/officeart/2005/8/layout/hList9"/>
    <dgm:cxn modelId="{FF592D4E-C05A-4C66-B5A4-24E0771B8A4E}" type="presParOf" srcId="{64F4CFDC-D85A-4735-9838-FCE0CB787BF6}" destId="{EF85A10D-8535-4482-99AF-2DB2A9E5B384}" srcOrd="0" destOrd="0" presId="urn:microsoft.com/office/officeart/2005/8/layout/hList9"/>
    <dgm:cxn modelId="{CD2B9973-C9E8-4976-B630-0666A1AEA1FF}" type="presParOf" srcId="{64F4CFDC-D85A-4735-9838-FCE0CB787BF6}" destId="{998FA800-7CC8-428C-A39B-BD127E1D3CC0}" srcOrd="1" destOrd="0" presId="urn:microsoft.com/office/officeart/2005/8/layout/hList9"/>
    <dgm:cxn modelId="{ABF0F1A4-D5B2-4972-AF54-56E18D97A5AF}" type="presParOf" srcId="{07B4AC5F-1EC6-493E-82D9-6D36A5B3AF7E}" destId="{EFB2FDEF-9D60-47B7-9766-14E36009CCCF}" srcOrd="2" destOrd="0" presId="urn:microsoft.com/office/officeart/2005/8/layout/hList9"/>
    <dgm:cxn modelId="{C91A23CB-E5F2-4F96-8CF9-7E3ABAF7521A}" type="presParOf" srcId="{EFB2FDEF-9D60-47B7-9766-14E36009CCCF}" destId="{CB195521-09E1-4207-B0DD-49B9400BE744}" srcOrd="0" destOrd="0" presId="urn:microsoft.com/office/officeart/2005/8/layout/hList9"/>
    <dgm:cxn modelId="{156609A2-8F1D-47C4-8EB8-C7FD22375101}" type="presParOf" srcId="{EFB2FDEF-9D60-47B7-9766-14E36009CCCF}" destId="{0F1D4B20-3E9C-4600-B725-78E1D238ECDA}" srcOrd="1" destOrd="0" presId="urn:microsoft.com/office/officeart/2005/8/layout/hList9"/>
    <dgm:cxn modelId="{4430EB9C-268A-4671-A087-1B558A8C6389}" type="presParOf" srcId="{07B4AC5F-1EC6-493E-82D9-6D36A5B3AF7E}" destId="{49923E7B-1141-48E2-A9A1-7237D58AC8CB}" srcOrd="3" destOrd="0" presId="urn:microsoft.com/office/officeart/2005/8/layout/hList9"/>
    <dgm:cxn modelId="{498D1123-BDB5-4EBC-A726-96DC2DEDDF9B}" type="presParOf" srcId="{49923E7B-1141-48E2-A9A1-7237D58AC8CB}" destId="{8D4EA515-DFB4-4C9A-9D2E-4EC53DC06913}" srcOrd="0" destOrd="0" presId="urn:microsoft.com/office/officeart/2005/8/layout/hList9"/>
    <dgm:cxn modelId="{675ED3DE-C66F-4D54-B835-B75E5435B9AE}" type="presParOf" srcId="{49923E7B-1141-48E2-A9A1-7237D58AC8CB}" destId="{E7593880-504A-4B9A-89B8-F6116237243D}" srcOrd="1" destOrd="0" presId="urn:microsoft.com/office/officeart/2005/8/layout/hList9"/>
    <dgm:cxn modelId="{46A65B5E-8FDB-437D-9F16-8B68DD77397A}" type="presParOf" srcId="{68902DD3-EFAC-4E11-A9C6-F8E12B723EEC}" destId="{8A3AB997-8A79-4B08-A71D-770A29BC20E6}" srcOrd="2" destOrd="0" presId="urn:microsoft.com/office/officeart/2005/8/layout/hList9"/>
    <dgm:cxn modelId="{8CCC9482-B860-43CE-8E44-1DBA74435245}" type="presParOf" srcId="{68902DD3-EFAC-4E11-A9C6-F8E12B723EEC}" destId="{23937520-0109-4B52-A580-97E7F4D9A337}" srcOrd="3" destOrd="0" presId="urn:microsoft.com/office/officeart/2005/8/layout/hList9"/>
    <dgm:cxn modelId="{EB881866-F64D-4856-9C87-2A09384C3E72}" type="presParOf" srcId="{68902DD3-EFAC-4E11-A9C6-F8E12B723EEC}" destId="{CC3E2BE9-48B0-4DE4-A741-E95D3CF4DC11}" srcOrd="4" destOrd="0" presId="urn:microsoft.com/office/officeart/2005/8/layout/hList9"/>
    <dgm:cxn modelId="{C2290C6E-FB3C-4C5D-A13F-C360EDA9C32F}" type="presParOf" srcId="{68902DD3-EFAC-4E11-A9C6-F8E12B723EEC}" destId="{41B8B426-B417-4692-B8A9-8F14BC31154F}" srcOrd="5" destOrd="0" presId="urn:microsoft.com/office/officeart/2005/8/layout/hList9"/>
    <dgm:cxn modelId="{4D3D36FE-3876-4148-A90E-C2BD504B39B4}" type="presParOf" srcId="{68902DD3-EFAC-4E11-A9C6-F8E12B723EEC}" destId="{27AE81C8-F6DC-40A8-8C6A-AFDCBF0DFDAD}" srcOrd="6" destOrd="0" presId="urn:microsoft.com/office/officeart/2005/8/layout/hList9"/>
    <dgm:cxn modelId="{8F776787-F8BD-4447-B54E-F69D9F14B2E8}" type="presParOf" srcId="{27AE81C8-F6DC-40A8-8C6A-AFDCBF0DFDAD}" destId="{0ABC4E5E-1758-49BB-AB58-B1BF98B6C4D2}" srcOrd="0" destOrd="0" presId="urn:microsoft.com/office/officeart/2005/8/layout/hList9"/>
    <dgm:cxn modelId="{EC408927-2865-4CCC-8C5B-37776FE66091}" type="presParOf" srcId="{27AE81C8-F6DC-40A8-8C6A-AFDCBF0DFDAD}" destId="{0F7E9988-8D45-4106-8E36-A8A45F45A892}" srcOrd="1" destOrd="0" presId="urn:microsoft.com/office/officeart/2005/8/layout/hList9"/>
    <dgm:cxn modelId="{4131D012-1D74-4C7C-A931-7735D5744805}" type="presParOf" srcId="{0F7E9988-8D45-4106-8E36-A8A45F45A892}" destId="{01AB52BF-BA60-4F60-8195-3CF0A93B382D}" srcOrd="0" destOrd="0" presId="urn:microsoft.com/office/officeart/2005/8/layout/hList9"/>
    <dgm:cxn modelId="{A1853CA6-4D78-4CBA-904E-D2251D42F3D9}" type="presParOf" srcId="{0F7E9988-8D45-4106-8E36-A8A45F45A892}" destId="{8F9CF6C0-5B39-4ED6-8E43-36AF09D73AA1}" srcOrd="1" destOrd="0" presId="urn:microsoft.com/office/officeart/2005/8/layout/hList9"/>
    <dgm:cxn modelId="{239EE4F7-88B5-404A-BFAB-ACA9F73AA5FC}" type="presParOf" srcId="{27AE81C8-F6DC-40A8-8C6A-AFDCBF0DFDAD}" destId="{5BAC1E5C-C416-411B-A669-B48033A1C5E8}" srcOrd="2" destOrd="0" presId="urn:microsoft.com/office/officeart/2005/8/layout/hList9"/>
    <dgm:cxn modelId="{039AC915-230D-4F2D-B84B-165EA7094303}" type="presParOf" srcId="{5BAC1E5C-C416-411B-A669-B48033A1C5E8}" destId="{B859FF27-E1ED-4AF0-BE07-66B91CA82745}" srcOrd="0" destOrd="0" presId="urn:microsoft.com/office/officeart/2005/8/layout/hList9"/>
    <dgm:cxn modelId="{E31A751B-AA42-4597-B73C-52ED3888B0C3}" type="presParOf" srcId="{5BAC1E5C-C416-411B-A669-B48033A1C5E8}" destId="{1CC19F81-E6C0-4424-9EF2-FBD5A93808E7}" srcOrd="1" destOrd="0" presId="urn:microsoft.com/office/officeart/2005/8/layout/hList9"/>
    <dgm:cxn modelId="{24A4768A-174C-49CF-8061-0021D7EA0779}" type="presParOf" srcId="{27AE81C8-F6DC-40A8-8C6A-AFDCBF0DFDAD}" destId="{86D639CB-595D-4969-AF4B-4C067028290F}" srcOrd="3" destOrd="0" presId="urn:microsoft.com/office/officeart/2005/8/layout/hList9"/>
    <dgm:cxn modelId="{BABB73BB-4F74-4BF5-9F67-A749136C6BDA}" type="presParOf" srcId="{86D639CB-595D-4969-AF4B-4C067028290F}" destId="{58A06C4A-8B76-4348-9316-97F66567FCB8}" srcOrd="0" destOrd="0" presId="urn:microsoft.com/office/officeart/2005/8/layout/hList9"/>
    <dgm:cxn modelId="{88688F69-18D5-409E-AC4B-7C3BD4144D60}" type="presParOf" srcId="{86D639CB-595D-4969-AF4B-4C067028290F}" destId="{561036E4-98E2-46BB-A310-4A8C1CA3A224}" srcOrd="1" destOrd="0" presId="urn:microsoft.com/office/officeart/2005/8/layout/hList9"/>
    <dgm:cxn modelId="{C20BB56D-48FB-4381-9541-A98853DB5AF3}" type="presParOf" srcId="{68902DD3-EFAC-4E11-A9C6-F8E12B723EEC}" destId="{234543C7-7C71-48F2-A83A-1A665A3CB613}" srcOrd="7" destOrd="0" presId="urn:microsoft.com/office/officeart/2005/8/layout/hList9"/>
    <dgm:cxn modelId="{43B5549F-8258-4F11-BB9A-C22B8610EADE}" type="presParOf" srcId="{68902DD3-EFAC-4E11-A9C6-F8E12B723EEC}" destId="{C30ACAB4-E939-4698-A3D5-E2A9A68287E4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EE64C47-8CCC-4B56-A965-9791C152F1E6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65B7BAF-6423-47ED-8151-813ACBDEA111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capitale circolante netto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427E26C2-424E-4306-90D1-951819754B86}" type="parTrans" cxnId="{6E8F494E-6643-4531-A282-BB44A4F5CFEE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32D4FD10-821F-4023-A9FF-06FC41E5A235}" type="sibTrans" cxnId="{6E8F494E-6643-4531-A282-BB44A4F5CFEE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68ECCA8A-3F71-4F63-A274-A085A90CD14E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fabbisogno finanziario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09B0FF97-8480-4F41-9AC9-924076DFB03A}" type="parTrans" cxnId="{7B0D2971-05EB-4B49-9810-20D3352A536E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5F42C104-7622-410F-B883-C31093403B83}" type="sibTrans" cxnId="{7B0D2971-05EB-4B49-9810-20D3352A536E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402E10B7-AD7C-465D-99B7-E94223F5B1E1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liquidità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730B559E-88C1-4EF0-B8F8-E0EDCEA8BA54}" type="parTrans" cxnId="{07771D81-5FDB-411E-B90F-5BF070DAA285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2A7627E0-F33D-4837-A267-01234A5BB461}" type="sibTrans" cxnId="{07771D81-5FDB-411E-B90F-5BF070DAA285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4F7A725D-C270-4303-BEF5-F38245182DCB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CCN%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AA27954F-3859-4E74-941D-E03BEE8E2A56}" type="parTrans" cxnId="{71BCEBAA-7108-4648-AAD5-BCE06C3C1E3F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506A6687-2E98-4580-9BFB-7D5CF53E4587}" type="sibTrans" cxnId="{71BCEBAA-7108-4648-AAD5-BCE06C3C1E3F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E2C338E6-C1B7-4162-BFE6-D6319C1537F0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cause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A167BCC6-7859-4634-9DE5-49AF5ED23E76}" type="parTrans" cxnId="{600AACED-EA65-4670-A634-47F6B6F69D2E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8C936918-FBD3-4DA9-8192-A8538967CDDA}" type="sibTrans" cxnId="{600AACED-EA65-4670-A634-47F6B6F69D2E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F5D2906A-96E8-4BA8-AFCF-5D3C08B57119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politiche commerciali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CD66C84F-86E9-486F-BF03-F72490766F46}" type="parTrans" cxnId="{E880BBF9-7FDB-4265-AFB0-68D887A28B6C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D8CD022C-70D5-4F1D-B437-F340E3AFBF9A}" type="sibTrans" cxnId="{E880BBF9-7FDB-4265-AFB0-68D887A28B6C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65D6105B-8336-4652-96D7-5AA59C9D07E2}">
      <dgm:prSet phldrT="[Testo]"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  <a:latin typeface="Verdana" pitchFamily="34" charset="0"/>
            </a:rPr>
            <a:t>ciclo monetario</a:t>
          </a:r>
          <a:endParaRPr lang="it-IT" sz="1600" b="1" dirty="0">
            <a:solidFill>
              <a:schemeClr val="tx1"/>
            </a:solidFill>
            <a:latin typeface="Verdana" pitchFamily="34" charset="0"/>
          </a:endParaRPr>
        </a:p>
      </dgm:t>
    </dgm:pt>
    <dgm:pt modelId="{BB66D9B7-F657-4E5B-A622-EA9612701C72}" type="parTrans" cxnId="{8287E251-39FE-4B4D-9DD1-76B9427B994A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B452C7EB-ADBC-4F21-A688-8119B9446D0F}" type="sibTrans" cxnId="{8287E251-39FE-4B4D-9DD1-76B9427B994A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94DAB681-D5E8-437B-B4DD-9B1CF63B3195}" type="pres">
      <dgm:prSet presAssocID="{AEE64C47-8CCC-4B56-A965-9791C152F1E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9CE54862-4222-43FC-B538-848E4BC59E8A}" type="pres">
      <dgm:prSet presAssocID="{F65B7BAF-6423-47ED-8151-813ACBDEA111}" presName="hierRoot1" presStyleCnt="0"/>
      <dgm:spPr/>
    </dgm:pt>
    <dgm:pt modelId="{840B219F-50BB-4BE0-A15A-C106F39C9FC3}" type="pres">
      <dgm:prSet presAssocID="{F65B7BAF-6423-47ED-8151-813ACBDEA111}" presName="composite" presStyleCnt="0"/>
      <dgm:spPr/>
    </dgm:pt>
    <dgm:pt modelId="{AF0DBDBD-901D-49E0-983F-249ACE55601B}" type="pres">
      <dgm:prSet presAssocID="{F65B7BAF-6423-47ED-8151-813ACBDEA111}" presName="background" presStyleLbl="node0" presStyleIdx="0" presStyleCnt="1"/>
      <dgm:spPr>
        <a:noFill/>
        <a:effectLst>
          <a:outerShdw blurRad="444500" dist="698500" dir="10860000" rotWithShape="0">
            <a:srgbClr val="000000">
              <a:alpha val="48000"/>
            </a:srgbClr>
          </a:outerShdw>
        </a:effectLst>
      </dgm:spPr>
      <dgm:t>
        <a:bodyPr/>
        <a:lstStyle/>
        <a:p>
          <a:endParaRPr lang="it-IT"/>
        </a:p>
      </dgm:t>
    </dgm:pt>
    <dgm:pt modelId="{D9A33B99-7261-466F-B3CD-BFAD22807991}" type="pres">
      <dgm:prSet presAssocID="{F65B7BAF-6423-47ED-8151-813ACBDEA11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E9BF211-9DC3-4F44-8527-D976F0EB4F07}" type="pres">
      <dgm:prSet presAssocID="{F65B7BAF-6423-47ED-8151-813ACBDEA111}" presName="hierChild2" presStyleCnt="0"/>
      <dgm:spPr/>
    </dgm:pt>
    <dgm:pt modelId="{21448FAF-D5C1-4AD5-BE9E-1EB2230F7907}" type="pres">
      <dgm:prSet presAssocID="{09B0FF97-8480-4F41-9AC9-924076DFB03A}" presName="Name10" presStyleLbl="parChTrans1D2" presStyleIdx="0" presStyleCnt="2"/>
      <dgm:spPr/>
      <dgm:t>
        <a:bodyPr/>
        <a:lstStyle/>
        <a:p>
          <a:endParaRPr lang="it-IT"/>
        </a:p>
      </dgm:t>
    </dgm:pt>
    <dgm:pt modelId="{F989F940-AB93-43A1-B6B5-9F36C1A41642}" type="pres">
      <dgm:prSet presAssocID="{68ECCA8A-3F71-4F63-A274-A085A90CD14E}" presName="hierRoot2" presStyleCnt="0"/>
      <dgm:spPr/>
    </dgm:pt>
    <dgm:pt modelId="{E2883FFA-59E0-4723-9A3B-39DBDADB7059}" type="pres">
      <dgm:prSet presAssocID="{68ECCA8A-3F71-4F63-A274-A085A90CD14E}" presName="composite2" presStyleCnt="0"/>
      <dgm:spPr/>
    </dgm:pt>
    <dgm:pt modelId="{E8C3E2F9-F6F7-4930-A5DB-3E1D83CBE25C}" type="pres">
      <dgm:prSet presAssocID="{68ECCA8A-3F71-4F63-A274-A085A90CD14E}" presName="background2" presStyleLbl="node2" presStyleIdx="0" presStyleCnt="2"/>
      <dgm:spPr>
        <a:noFill/>
        <a:effectLst>
          <a:outerShdw blurRad="444500" dist="698500" dir="10860000" rotWithShape="0">
            <a:srgbClr val="000000">
              <a:alpha val="48000"/>
            </a:srgbClr>
          </a:outerShdw>
        </a:effectLst>
      </dgm:spPr>
      <dgm:t>
        <a:bodyPr/>
        <a:lstStyle/>
        <a:p>
          <a:endParaRPr lang="it-IT"/>
        </a:p>
      </dgm:t>
    </dgm:pt>
    <dgm:pt modelId="{5F7B3A7A-952C-4727-A31C-3240ECD24D77}" type="pres">
      <dgm:prSet presAssocID="{68ECCA8A-3F71-4F63-A274-A085A90CD14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74352BE1-2079-4B2A-8FCA-74BB5D92AE0C}" type="pres">
      <dgm:prSet presAssocID="{68ECCA8A-3F71-4F63-A274-A085A90CD14E}" presName="hierChild3" presStyleCnt="0"/>
      <dgm:spPr/>
    </dgm:pt>
    <dgm:pt modelId="{A53C1DAB-D16E-4D56-B6AC-26DF2EBF0813}" type="pres">
      <dgm:prSet presAssocID="{730B559E-88C1-4EF0-B8F8-E0EDCEA8BA54}" presName="Name17" presStyleLbl="parChTrans1D3" presStyleIdx="0" presStyleCnt="4"/>
      <dgm:spPr/>
      <dgm:t>
        <a:bodyPr/>
        <a:lstStyle/>
        <a:p>
          <a:endParaRPr lang="it-IT"/>
        </a:p>
      </dgm:t>
    </dgm:pt>
    <dgm:pt modelId="{0294728C-02CC-4CFF-9C50-BE8FBE387370}" type="pres">
      <dgm:prSet presAssocID="{402E10B7-AD7C-465D-99B7-E94223F5B1E1}" presName="hierRoot3" presStyleCnt="0"/>
      <dgm:spPr/>
    </dgm:pt>
    <dgm:pt modelId="{5B6972A9-DF8E-463E-B355-EE4DFC4B94AC}" type="pres">
      <dgm:prSet presAssocID="{402E10B7-AD7C-465D-99B7-E94223F5B1E1}" presName="composite3" presStyleCnt="0"/>
      <dgm:spPr/>
    </dgm:pt>
    <dgm:pt modelId="{22F00E03-FEB4-48A2-A2CE-7967DAF92484}" type="pres">
      <dgm:prSet presAssocID="{402E10B7-AD7C-465D-99B7-E94223F5B1E1}" presName="background3" presStyleLbl="node3" presStyleIdx="0" presStyleCnt="4"/>
      <dgm:spPr>
        <a:noFill/>
        <a:effectLst>
          <a:outerShdw blurRad="660400" dist="698500" dir="5460000" rotWithShape="0">
            <a:srgbClr val="000000">
              <a:alpha val="31000"/>
            </a:srgbClr>
          </a:outerShdw>
        </a:effectLst>
      </dgm:spPr>
      <dgm:t>
        <a:bodyPr/>
        <a:lstStyle/>
        <a:p>
          <a:endParaRPr lang="it-IT"/>
        </a:p>
      </dgm:t>
    </dgm:pt>
    <dgm:pt modelId="{D16F8E97-5EC6-4EF3-BB7C-8DA9858E87ED}" type="pres">
      <dgm:prSet presAssocID="{402E10B7-AD7C-465D-99B7-E94223F5B1E1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D4ECCFF-905F-40CC-9F5C-41B29C397B0D}" type="pres">
      <dgm:prSet presAssocID="{402E10B7-AD7C-465D-99B7-E94223F5B1E1}" presName="hierChild4" presStyleCnt="0"/>
      <dgm:spPr/>
    </dgm:pt>
    <dgm:pt modelId="{76AE39DA-13CF-4AD6-BA60-BA58858A7F7D}" type="pres">
      <dgm:prSet presAssocID="{AA27954F-3859-4E74-941D-E03BEE8E2A56}" presName="Name17" presStyleLbl="parChTrans1D3" presStyleIdx="1" presStyleCnt="4"/>
      <dgm:spPr/>
      <dgm:t>
        <a:bodyPr/>
        <a:lstStyle/>
        <a:p>
          <a:endParaRPr lang="it-IT"/>
        </a:p>
      </dgm:t>
    </dgm:pt>
    <dgm:pt modelId="{BA92C9EE-FE8A-4358-A8FF-406702784804}" type="pres">
      <dgm:prSet presAssocID="{4F7A725D-C270-4303-BEF5-F38245182DCB}" presName="hierRoot3" presStyleCnt="0"/>
      <dgm:spPr/>
    </dgm:pt>
    <dgm:pt modelId="{C03B9EF8-4056-4DD9-B2CD-0A701ADBA018}" type="pres">
      <dgm:prSet presAssocID="{4F7A725D-C270-4303-BEF5-F38245182DCB}" presName="composite3" presStyleCnt="0"/>
      <dgm:spPr/>
    </dgm:pt>
    <dgm:pt modelId="{5D2265AF-103D-4398-A2CB-67E05239CFEB}" type="pres">
      <dgm:prSet presAssocID="{4F7A725D-C270-4303-BEF5-F38245182DCB}" presName="background3" presStyleLbl="node3" presStyleIdx="1" presStyleCnt="4"/>
      <dgm:spPr>
        <a:noFill/>
        <a:effectLst>
          <a:outerShdw blurRad="660400" dist="698500" dir="5460000" rotWithShape="0">
            <a:srgbClr val="000000">
              <a:alpha val="31000"/>
            </a:srgbClr>
          </a:outerShdw>
        </a:effectLst>
      </dgm:spPr>
      <dgm:t>
        <a:bodyPr/>
        <a:lstStyle/>
        <a:p>
          <a:endParaRPr lang="it-IT"/>
        </a:p>
      </dgm:t>
    </dgm:pt>
    <dgm:pt modelId="{1B377A38-E418-4CA9-9C10-30A1FA43C878}" type="pres">
      <dgm:prSet presAssocID="{4F7A725D-C270-4303-BEF5-F38245182DCB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93CA39A-031D-4AB3-B6A5-B38C6B9F2BE4}" type="pres">
      <dgm:prSet presAssocID="{4F7A725D-C270-4303-BEF5-F38245182DCB}" presName="hierChild4" presStyleCnt="0"/>
      <dgm:spPr/>
    </dgm:pt>
    <dgm:pt modelId="{74558254-5D2F-4914-9EE6-20E24DE1F783}" type="pres">
      <dgm:prSet presAssocID="{A167BCC6-7859-4634-9DE5-49AF5ED23E7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D29C060A-E618-416B-A5A1-F8E83229EBA5}" type="pres">
      <dgm:prSet presAssocID="{E2C338E6-C1B7-4162-BFE6-D6319C1537F0}" presName="hierRoot2" presStyleCnt="0"/>
      <dgm:spPr/>
    </dgm:pt>
    <dgm:pt modelId="{C299B2CF-D0BD-4A60-A507-FBA3A3718D67}" type="pres">
      <dgm:prSet presAssocID="{E2C338E6-C1B7-4162-BFE6-D6319C1537F0}" presName="composite2" presStyleCnt="0"/>
      <dgm:spPr/>
    </dgm:pt>
    <dgm:pt modelId="{EEC53333-6296-4CFE-87EB-F785A22C161B}" type="pres">
      <dgm:prSet presAssocID="{E2C338E6-C1B7-4162-BFE6-D6319C1537F0}" presName="background2" presStyleLbl="node2" presStyleIdx="1" presStyleCnt="2"/>
      <dgm:spPr>
        <a:noFill/>
        <a:effectLst>
          <a:outerShdw blurRad="444500" dist="698500" dir="10860000" rotWithShape="0">
            <a:srgbClr val="000000">
              <a:alpha val="48000"/>
            </a:srgbClr>
          </a:outerShdw>
        </a:effectLst>
      </dgm:spPr>
      <dgm:t>
        <a:bodyPr/>
        <a:lstStyle/>
        <a:p>
          <a:endParaRPr lang="it-IT"/>
        </a:p>
      </dgm:t>
    </dgm:pt>
    <dgm:pt modelId="{EB345227-E24D-4DF6-891F-03DB27DBE351}" type="pres">
      <dgm:prSet presAssocID="{E2C338E6-C1B7-4162-BFE6-D6319C1537F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9665D61-249F-416F-929F-1E8369E9298A}" type="pres">
      <dgm:prSet presAssocID="{E2C338E6-C1B7-4162-BFE6-D6319C1537F0}" presName="hierChild3" presStyleCnt="0"/>
      <dgm:spPr/>
    </dgm:pt>
    <dgm:pt modelId="{58B85DA7-06ED-421B-8B20-666BCB198E44}" type="pres">
      <dgm:prSet presAssocID="{CD66C84F-86E9-486F-BF03-F72490766F46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6EFFD56-154C-42C4-8F8C-8C09016A0F1D}" type="pres">
      <dgm:prSet presAssocID="{F5D2906A-96E8-4BA8-AFCF-5D3C08B57119}" presName="hierRoot3" presStyleCnt="0"/>
      <dgm:spPr/>
    </dgm:pt>
    <dgm:pt modelId="{EC1FB8B1-EE7C-48CA-B236-2F7D27B129A2}" type="pres">
      <dgm:prSet presAssocID="{F5D2906A-96E8-4BA8-AFCF-5D3C08B57119}" presName="composite3" presStyleCnt="0"/>
      <dgm:spPr/>
    </dgm:pt>
    <dgm:pt modelId="{A1A37DC0-38D5-4FD0-A511-DC377A38764C}" type="pres">
      <dgm:prSet presAssocID="{F5D2906A-96E8-4BA8-AFCF-5D3C08B57119}" presName="background3" presStyleLbl="node3" presStyleIdx="2" presStyleCnt="4"/>
      <dgm:spPr>
        <a:noFill/>
        <a:effectLst>
          <a:outerShdw blurRad="660400" dist="698500" dir="5460000" rotWithShape="0">
            <a:srgbClr val="000000">
              <a:alpha val="31000"/>
            </a:srgbClr>
          </a:outerShdw>
        </a:effectLst>
      </dgm:spPr>
      <dgm:t>
        <a:bodyPr/>
        <a:lstStyle/>
        <a:p>
          <a:endParaRPr lang="it-IT"/>
        </a:p>
      </dgm:t>
    </dgm:pt>
    <dgm:pt modelId="{C3695CD2-BAB4-41D5-90F4-E59F5D5775B1}" type="pres">
      <dgm:prSet presAssocID="{F5D2906A-96E8-4BA8-AFCF-5D3C08B57119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1C7AA1B-0432-4509-A603-EBF189BD5BFB}" type="pres">
      <dgm:prSet presAssocID="{F5D2906A-96E8-4BA8-AFCF-5D3C08B57119}" presName="hierChild4" presStyleCnt="0"/>
      <dgm:spPr/>
    </dgm:pt>
    <dgm:pt modelId="{954CDEC3-A66D-437F-A1AD-C001E97D124F}" type="pres">
      <dgm:prSet presAssocID="{BB66D9B7-F657-4E5B-A622-EA9612701C72}" presName="Name17" presStyleLbl="parChTrans1D3" presStyleIdx="3" presStyleCnt="4"/>
      <dgm:spPr/>
      <dgm:t>
        <a:bodyPr/>
        <a:lstStyle/>
        <a:p>
          <a:endParaRPr lang="it-IT"/>
        </a:p>
      </dgm:t>
    </dgm:pt>
    <dgm:pt modelId="{AF2A6776-A587-453F-A853-788DCD39468C}" type="pres">
      <dgm:prSet presAssocID="{65D6105B-8336-4652-96D7-5AA59C9D07E2}" presName="hierRoot3" presStyleCnt="0"/>
      <dgm:spPr/>
    </dgm:pt>
    <dgm:pt modelId="{BA6B6F7A-DBF2-42F3-87B6-367B420EAE08}" type="pres">
      <dgm:prSet presAssocID="{65D6105B-8336-4652-96D7-5AA59C9D07E2}" presName="composite3" presStyleCnt="0"/>
      <dgm:spPr/>
    </dgm:pt>
    <dgm:pt modelId="{4116229C-F4A0-4546-8CFA-D83FC46119C0}" type="pres">
      <dgm:prSet presAssocID="{65D6105B-8336-4652-96D7-5AA59C9D07E2}" presName="background3" presStyleLbl="node3" presStyleIdx="3" presStyleCnt="4"/>
      <dgm:spPr>
        <a:noFill/>
        <a:effectLst>
          <a:outerShdw blurRad="660400" dist="698500" dir="5460000" rotWithShape="0">
            <a:srgbClr val="000000">
              <a:alpha val="31000"/>
            </a:srgbClr>
          </a:outerShdw>
        </a:effectLst>
      </dgm:spPr>
      <dgm:t>
        <a:bodyPr/>
        <a:lstStyle/>
        <a:p>
          <a:endParaRPr lang="it-IT"/>
        </a:p>
      </dgm:t>
    </dgm:pt>
    <dgm:pt modelId="{EDADDBCA-2C34-42CF-9F95-BCA36B7B5C34}" type="pres">
      <dgm:prSet presAssocID="{65D6105B-8336-4652-96D7-5AA59C9D07E2}" presName="text3" presStyleLbl="fgAcc3" presStyleIdx="3" presStyleCnt="4" custLinFactNeighborX="-161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0ECEEB6-CC31-45A3-BC46-A6356B5F5FEE}" type="pres">
      <dgm:prSet presAssocID="{65D6105B-8336-4652-96D7-5AA59C9D07E2}" presName="hierChild4" presStyleCnt="0"/>
      <dgm:spPr/>
    </dgm:pt>
  </dgm:ptLst>
  <dgm:cxnLst>
    <dgm:cxn modelId="{600AACED-EA65-4670-A634-47F6B6F69D2E}" srcId="{F65B7BAF-6423-47ED-8151-813ACBDEA111}" destId="{E2C338E6-C1B7-4162-BFE6-D6319C1537F0}" srcOrd="1" destOrd="0" parTransId="{A167BCC6-7859-4634-9DE5-49AF5ED23E76}" sibTransId="{8C936918-FBD3-4DA9-8192-A8538967CDDA}"/>
    <dgm:cxn modelId="{47AE92C3-B536-4452-BEC5-B2F5E79BD89A}" type="presOf" srcId="{AA27954F-3859-4E74-941D-E03BEE8E2A56}" destId="{76AE39DA-13CF-4AD6-BA60-BA58858A7F7D}" srcOrd="0" destOrd="0" presId="urn:microsoft.com/office/officeart/2005/8/layout/hierarchy1"/>
    <dgm:cxn modelId="{07180A18-86A2-471F-A98A-3EF07D428C3D}" type="presOf" srcId="{09B0FF97-8480-4F41-9AC9-924076DFB03A}" destId="{21448FAF-D5C1-4AD5-BE9E-1EB2230F7907}" srcOrd="0" destOrd="0" presId="urn:microsoft.com/office/officeart/2005/8/layout/hierarchy1"/>
    <dgm:cxn modelId="{07771D81-5FDB-411E-B90F-5BF070DAA285}" srcId="{68ECCA8A-3F71-4F63-A274-A085A90CD14E}" destId="{402E10B7-AD7C-465D-99B7-E94223F5B1E1}" srcOrd="0" destOrd="0" parTransId="{730B559E-88C1-4EF0-B8F8-E0EDCEA8BA54}" sibTransId="{2A7627E0-F33D-4837-A267-01234A5BB461}"/>
    <dgm:cxn modelId="{3A90C95A-6D9E-464C-ACE9-B8FB9BAF39BC}" type="presOf" srcId="{402E10B7-AD7C-465D-99B7-E94223F5B1E1}" destId="{D16F8E97-5EC6-4EF3-BB7C-8DA9858E87ED}" srcOrd="0" destOrd="0" presId="urn:microsoft.com/office/officeart/2005/8/layout/hierarchy1"/>
    <dgm:cxn modelId="{8287E251-39FE-4B4D-9DD1-76B9427B994A}" srcId="{E2C338E6-C1B7-4162-BFE6-D6319C1537F0}" destId="{65D6105B-8336-4652-96D7-5AA59C9D07E2}" srcOrd="1" destOrd="0" parTransId="{BB66D9B7-F657-4E5B-A622-EA9612701C72}" sibTransId="{B452C7EB-ADBC-4F21-A688-8119B9446D0F}"/>
    <dgm:cxn modelId="{CB61EB74-5C85-489B-BAB1-9C4E46FF18EE}" type="presOf" srcId="{68ECCA8A-3F71-4F63-A274-A085A90CD14E}" destId="{5F7B3A7A-952C-4727-A31C-3240ECD24D77}" srcOrd="0" destOrd="0" presId="urn:microsoft.com/office/officeart/2005/8/layout/hierarchy1"/>
    <dgm:cxn modelId="{323ECFF0-A01B-46A1-BF38-D4ECEFF0391D}" type="presOf" srcId="{F65B7BAF-6423-47ED-8151-813ACBDEA111}" destId="{D9A33B99-7261-466F-B3CD-BFAD22807991}" srcOrd="0" destOrd="0" presId="urn:microsoft.com/office/officeart/2005/8/layout/hierarchy1"/>
    <dgm:cxn modelId="{B9D4EDB6-7EC9-4C97-8FB8-AFE3FCFF29E4}" type="presOf" srcId="{CD66C84F-86E9-486F-BF03-F72490766F46}" destId="{58B85DA7-06ED-421B-8B20-666BCB198E44}" srcOrd="0" destOrd="0" presId="urn:microsoft.com/office/officeart/2005/8/layout/hierarchy1"/>
    <dgm:cxn modelId="{E2023978-16D9-4EB9-A821-ADD082B8CDAF}" type="presOf" srcId="{E2C338E6-C1B7-4162-BFE6-D6319C1537F0}" destId="{EB345227-E24D-4DF6-891F-03DB27DBE351}" srcOrd="0" destOrd="0" presId="urn:microsoft.com/office/officeart/2005/8/layout/hierarchy1"/>
    <dgm:cxn modelId="{275CF9A5-EC98-4ECB-A3FB-3C1D9EE43168}" type="presOf" srcId="{AEE64C47-8CCC-4B56-A965-9791C152F1E6}" destId="{94DAB681-D5E8-437B-B4DD-9B1CF63B3195}" srcOrd="0" destOrd="0" presId="urn:microsoft.com/office/officeart/2005/8/layout/hierarchy1"/>
    <dgm:cxn modelId="{6E8F494E-6643-4531-A282-BB44A4F5CFEE}" srcId="{AEE64C47-8CCC-4B56-A965-9791C152F1E6}" destId="{F65B7BAF-6423-47ED-8151-813ACBDEA111}" srcOrd="0" destOrd="0" parTransId="{427E26C2-424E-4306-90D1-951819754B86}" sibTransId="{32D4FD10-821F-4023-A9FF-06FC41E5A235}"/>
    <dgm:cxn modelId="{53979FF2-898B-434E-AAF0-D7F6EA9899AD}" type="presOf" srcId="{A167BCC6-7859-4634-9DE5-49AF5ED23E76}" destId="{74558254-5D2F-4914-9EE6-20E24DE1F783}" srcOrd="0" destOrd="0" presId="urn:microsoft.com/office/officeart/2005/8/layout/hierarchy1"/>
    <dgm:cxn modelId="{71BCEBAA-7108-4648-AAD5-BCE06C3C1E3F}" srcId="{68ECCA8A-3F71-4F63-A274-A085A90CD14E}" destId="{4F7A725D-C270-4303-BEF5-F38245182DCB}" srcOrd="1" destOrd="0" parTransId="{AA27954F-3859-4E74-941D-E03BEE8E2A56}" sibTransId="{506A6687-2E98-4580-9BFB-7D5CF53E4587}"/>
    <dgm:cxn modelId="{CC2AFF35-C932-44F9-875E-AC5CB5EB182D}" type="presOf" srcId="{730B559E-88C1-4EF0-B8F8-E0EDCEA8BA54}" destId="{A53C1DAB-D16E-4D56-B6AC-26DF2EBF0813}" srcOrd="0" destOrd="0" presId="urn:microsoft.com/office/officeart/2005/8/layout/hierarchy1"/>
    <dgm:cxn modelId="{A5DB046B-C0E6-468C-A9B6-5FD1971CE58C}" type="presOf" srcId="{4F7A725D-C270-4303-BEF5-F38245182DCB}" destId="{1B377A38-E418-4CA9-9C10-30A1FA43C878}" srcOrd="0" destOrd="0" presId="urn:microsoft.com/office/officeart/2005/8/layout/hierarchy1"/>
    <dgm:cxn modelId="{8577D3E5-890E-4092-8F2E-1A0201408BE8}" type="presOf" srcId="{65D6105B-8336-4652-96D7-5AA59C9D07E2}" destId="{EDADDBCA-2C34-42CF-9F95-BCA36B7B5C34}" srcOrd="0" destOrd="0" presId="urn:microsoft.com/office/officeart/2005/8/layout/hierarchy1"/>
    <dgm:cxn modelId="{582D0042-6273-41EA-BAB7-954946EC76CC}" type="presOf" srcId="{F5D2906A-96E8-4BA8-AFCF-5D3C08B57119}" destId="{C3695CD2-BAB4-41D5-90F4-E59F5D5775B1}" srcOrd="0" destOrd="0" presId="urn:microsoft.com/office/officeart/2005/8/layout/hierarchy1"/>
    <dgm:cxn modelId="{7B0D2971-05EB-4B49-9810-20D3352A536E}" srcId="{F65B7BAF-6423-47ED-8151-813ACBDEA111}" destId="{68ECCA8A-3F71-4F63-A274-A085A90CD14E}" srcOrd="0" destOrd="0" parTransId="{09B0FF97-8480-4F41-9AC9-924076DFB03A}" sibTransId="{5F42C104-7622-410F-B883-C31093403B83}"/>
    <dgm:cxn modelId="{E880BBF9-7FDB-4265-AFB0-68D887A28B6C}" srcId="{E2C338E6-C1B7-4162-BFE6-D6319C1537F0}" destId="{F5D2906A-96E8-4BA8-AFCF-5D3C08B57119}" srcOrd="0" destOrd="0" parTransId="{CD66C84F-86E9-486F-BF03-F72490766F46}" sibTransId="{D8CD022C-70D5-4F1D-B437-F340E3AFBF9A}"/>
    <dgm:cxn modelId="{916B4559-A922-4C83-BF4C-8CA8923789D7}" type="presOf" srcId="{BB66D9B7-F657-4E5B-A622-EA9612701C72}" destId="{954CDEC3-A66D-437F-A1AD-C001E97D124F}" srcOrd="0" destOrd="0" presId="urn:microsoft.com/office/officeart/2005/8/layout/hierarchy1"/>
    <dgm:cxn modelId="{FD5DDFF0-AC69-4D2D-8EBC-152BFE5BE3D6}" type="presParOf" srcId="{94DAB681-D5E8-437B-B4DD-9B1CF63B3195}" destId="{9CE54862-4222-43FC-B538-848E4BC59E8A}" srcOrd="0" destOrd="0" presId="urn:microsoft.com/office/officeart/2005/8/layout/hierarchy1"/>
    <dgm:cxn modelId="{3D7224DC-3141-45F8-A380-27FE27835350}" type="presParOf" srcId="{9CE54862-4222-43FC-B538-848E4BC59E8A}" destId="{840B219F-50BB-4BE0-A15A-C106F39C9FC3}" srcOrd="0" destOrd="0" presId="urn:microsoft.com/office/officeart/2005/8/layout/hierarchy1"/>
    <dgm:cxn modelId="{3F8FA4DB-FF4D-4008-BFD7-75AF5ED00380}" type="presParOf" srcId="{840B219F-50BB-4BE0-A15A-C106F39C9FC3}" destId="{AF0DBDBD-901D-49E0-983F-249ACE55601B}" srcOrd="0" destOrd="0" presId="urn:microsoft.com/office/officeart/2005/8/layout/hierarchy1"/>
    <dgm:cxn modelId="{61DA2A5E-E318-45D8-9DB0-7CA9470DEBB0}" type="presParOf" srcId="{840B219F-50BB-4BE0-A15A-C106F39C9FC3}" destId="{D9A33B99-7261-466F-B3CD-BFAD22807991}" srcOrd="1" destOrd="0" presId="urn:microsoft.com/office/officeart/2005/8/layout/hierarchy1"/>
    <dgm:cxn modelId="{018ACCBE-F814-4CD3-B8CB-EC5C25BC1F69}" type="presParOf" srcId="{9CE54862-4222-43FC-B538-848E4BC59E8A}" destId="{AE9BF211-9DC3-4F44-8527-D976F0EB4F07}" srcOrd="1" destOrd="0" presId="urn:microsoft.com/office/officeart/2005/8/layout/hierarchy1"/>
    <dgm:cxn modelId="{336C32CF-1A33-4BAB-9E6F-F0993CAEF374}" type="presParOf" srcId="{AE9BF211-9DC3-4F44-8527-D976F0EB4F07}" destId="{21448FAF-D5C1-4AD5-BE9E-1EB2230F7907}" srcOrd="0" destOrd="0" presId="urn:microsoft.com/office/officeart/2005/8/layout/hierarchy1"/>
    <dgm:cxn modelId="{EA33B330-BDB8-4B42-BC25-C6EDE799B35B}" type="presParOf" srcId="{AE9BF211-9DC3-4F44-8527-D976F0EB4F07}" destId="{F989F940-AB93-43A1-B6B5-9F36C1A41642}" srcOrd="1" destOrd="0" presId="urn:microsoft.com/office/officeart/2005/8/layout/hierarchy1"/>
    <dgm:cxn modelId="{F7807967-ED00-417E-982E-43F2D8456049}" type="presParOf" srcId="{F989F940-AB93-43A1-B6B5-9F36C1A41642}" destId="{E2883FFA-59E0-4723-9A3B-39DBDADB7059}" srcOrd="0" destOrd="0" presId="urn:microsoft.com/office/officeart/2005/8/layout/hierarchy1"/>
    <dgm:cxn modelId="{B8F4ACC7-FA82-4FAF-A961-0F625AD7673E}" type="presParOf" srcId="{E2883FFA-59E0-4723-9A3B-39DBDADB7059}" destId="{E8C3E2F9-F6F7-4930-A5DB-3E1D83CBE25C}" srcOrd="0" destOrd="0" presId="urn:microsoft.com/office/officeart/2005/8/layout/hierarchy1"/>
    <dgm:cxn modelId="{02ED0DB8-7600-4D41-9218-70BDE080FA9A}" type="presParOf" srcId="{E2883FFA-59E0-4723-9A3B-39DBDADB7059}" destId="{5F7B3A7A-952C-4727-A31C-3240ECD24D77}" srcOrd="1" destOrd="0" presId="urn:microsoft.com/office/officeart/2005/8/layout/hierarchy1"/>
    <dgm:cxn modelId="{6C606E8B-628C-445E-AB57-225DC9EEDB27}" type="presParOf" srcId="{F989F940-AB93-43A1-B6B5-9F36C1A41642}" destId="{74352BE1-2079-4B2A-8FCA-74BB5D92AE0C}" srcOrd="1" destOrd="0" presId="urn:microsoft.com/office/officeart/2005/8/layout/hierarchy1"/>
    <dgm:cxn modelId="{45D2C603-2536-4567-AB74-317D5683A301}" type="presParOf" srcId="{74352BE1-2079-4B2A-8FCA-74BB5D92AE0C}" destId="{A53C1DAB-D16E-4D56-B6AC-26DF2EBF0813}" srcOrd="0" destOrd="0" presId="urn:microsoft.com/office/officeart/2005/8/layout/hierarchy1"/>
    <dgm:cxn modelId="{072AA712-8ACA-4F8C-8157-5EBDB57E7FC3}" type="presParOf" srcId="{74352BE1-2079-4B2A-8FCA-74BB5D92AE0C}" destId="{0294728C-02CC-4CFF-9C50-BE8FBE387370}" srcOrd="1" destOrd="0" presId="urn:microsoft.com/office/officeart/2005/8/layout/hierarchy1"/>
    <dgm:cxn modelId="{289ADE29-FAB2-4EB6-B0B6-438F4FF8090C}" type="presParOf" srcId="{0294728C-02CC-4CFF-9C50-BE8FBE387370}" destId="{5B6972A9-DF8E-463E-B355-EE4DFC4B94AC}" srcOrd="0" destOrd="0" presId="urn:microsoft.com/office/officeart/2005/8/layout/hierarchy1"/>
    <dgm:cxn modelId="{50480ED0-96D5-496E-8372-52173993B931}" type="presParOf" srcId="{5B6972A9-DF8E-463E-B355-EE4DFC4B94AC}" destId="{22F00E03-FEB4-48A2-A2CE-7967DAF92484}" srcOrd="0" destOrd="0" presId="urn:microsoft.com/office/officeart/2005/8/layout/hierarchy1"/>
    <dgm:cxn modelId="{BFFEBFB4-EED4-4B28-AC2B-354DF8C0DEA3}" type="presParOf" srcId="{5B6972A9-DF8E-463E-B355-EE4DFC4B94AC}" destId="{D16F8E97-5EC6-4EF3-BB7C-8DA9858E87ED}" srcOrd="1" destOrd="0" presId="urn:microsoft.com/office/officeart/2005/8/layout/hierarchy1"/>
    <dgm:cxn modelId="{9794610B-CDAC-4DE9-B950-4EDDEF62755E}" type="presParOf" srcId="{0294728C-02CC-4CFF-9C50-BE8FBE387370}" destId="{ED4ECCFF-905F-40CC-9F5C-41B29C397B0D}" srcOrd="1" destOrd="0" presId="urn:microsoft.com/office/officeart/2005/8/layout/hierarchy1"/>
    <dgm:cxn modelId="{76EB969B-55EA-496B-B28C-891D8BE87539}" type="presParOf" srcId="{74352BE1-2079-4B2A-8FCA-74BB5D92AE0C}" destId="{76AE39DA-13CF-4AD6-BA60-BA58858A7F7D}" srcOrd="2" destOrd="0" presId="urn:microsoft.com/office/officeart/2005/8/layout/hierarchy1"/>
    <dgm:cxn modelId="{46F6D008-9205-4955-987F-F8BD0DCC2C89}" type="presParOf" srcId="{74352BE1-2079-4B2A-8FCA-74BB5D92AE0C}" destId="{BA92C9EE-FE8A-4358-A8FF-406702784804}" srcOrd="3" destOrd="0" presId="urn:microsoft.com/office/officeart/2005/8/layout/hierarchy1"/>
    <dgm:cxn modelId="{AD60703F-EB92-4FDB-B2D7-5CA533FBC7DA}" type="presParOf" srcId="{BA92C9EE-FE8A-4358-A8FF-406702784804}" destId="{C03B9EF8-4056-4DD9-B2CD-0A701ADBA018}" srcOrd="0" destOrd="0" presId="urn:microsoft.com/office/officeart/2005/8/layout/hierarchy1"/>
    <dgm:cxn modelId="{52672585-B19F-47E7-970D-356A0E7B555B}" type="presParOf" srcId="{C03B9EF8-4056-4DD9-B2CD-0A701ADBA018}" destId="{5D2265AF-103D-4398-A2CB-67E05239CFEB}" srcOrd="0" destOrd="0" presId="urn:microsoft.com/office/officeart/2005/8/layout/hierarchy1"/>
    <dgm:cxn modelId="{2160946D-2E34-4288-845D-9ECEF0E5CF0B}" type="presParOf" srcId="{C03B9EF8-4056-4DD9-B2CD-0A701ADBA018}" destId="{1B377A38-E418-4CA9-9C10-30A1FA43C878}" srcOrd="1" destOrd="0" presId="urn:microsoft.com/office/officeart/2005/8/layout/hierarchy1"/>
    <dgm:cxn modelId="{1D220F2E-97CA-4E36-9520-4C2FA6B93BCE}" type="presParOf" srcId="{BA92C9EE-FE8A-4358-A8FF-406702784804}" destId="{493CA39A-031D-4AB3-B6A5-B38C6B9F2BE4}" srcOrd="1" destOrd="0" presId="urn:microsoft.com/office/officeart/2005/8/layout/hierarchy1"/>
    <dgm:cxn modelId="{00736768-F64B-4A9A-986D-C20682A8E3DE}" type="presParOf" srcId="{AE9BF211-9DC3-4F44-8527-D976F0EB4F07}" destId="{74558254-5D2F-4914-9EE6-20E24DE1F783}" srcOrd="2" destOrd="0" presId="urn:microsoft.com/office/officeart/2005/8/layout/hierarchy1"/>
    <dgm:cxn modelId="{CA0F21F4-B7B4-4A4A-A420-21D4FDA6123B}" type="presParOf" srcId="{AE9BF211-9DC3-4F44-8527-D976F0EB4F07}" destId="{D29C060A-E618-416B-A5A1-F8E83229EBA5}" srcOrd="3" destOrd="0" presId="urn:microsoft.com/office/officeart/2005/8/layout/hierarchy1"/>
    <dgm:cxn modelId="{86EC2924-2094-4624-938C-909CA231FF3E}" type="presParOf" srcId="{D29C060A-E618-416B-A5A1-F8E83229EBA5}" destId="{C299B2CF-D0BD-4A60-A507-FBA3A3718D67}" srcOrd="0" destOrd="0" presId="urn:microsoft.com/office/officeart/2005/8/layout/hierarchy1"/>
    <dgm:cxn modelId="{4F3FA9A3-C46F-4CC6-A7EB-61DD41D097AE}" type="presParOf" srcId="{C299B2CF-D0BD-4A60-A507-FBA3A3718D67}" destId="{EEC53333-6296-4CFE-87EB-F785A22C161B}" srcOrd="0" destOrd="0" presId="urn:microsoft.com/office/officeart/2005/8/layout/hierarchy1"/>
    <dgm:cxn modelId="{BBE163FA-9633-4E56-84A9-C03B4148C3D7}" type="presParOf" srcId="{C299B2CF-D0BD-4A60-A507-FBA3A3718D67}" destId="{EB345227-E24D-4DF6-891F-03DB27DBE351}" srcOrd="1" destOrd="0" presId="urn:microsoft.com/office/officeart/2005/8/layout/hierarchy1"/>
    <dgm:cxn modelId="{BDBFE837-1909-4715-80A0-35A11298D76D}" type="presParOf" srcId="{D29C060A-E618-416B-A5A1-F8E83229EBA5}" destId="{B9665D61-249F-416F-929F-1E8369E9298A}" srcOrd="1" destOrd="0" presId="urn:microsoft.com/office/officeart/2005/8/layout/hierarchy1"/>
    <dgm:cxn modelId="{CFE55D20-295E-4F0C-829D-6649251108DB}" type="presParOf" srcId="{B9665D61-249F-416F-929F-1E8369E9298A}" destId="{58B85DA7-06ED-421B-8B20-666BCB198E44}" srcOrd="0" destOrd="0" presId="urn:microsoft.com/office/officeart/2005/8/layout/hierarchy1"/>
    <dgm:cxn modelId="{C9D8B472-2E85-43F2-8C52-F951D70D7690}" type="presParOf" srcId="{B9665D61-249F-416F-929F-1E8369E9298A}" destId="{26EFFD56-154C-42C4-8F8C-8C09016A0F1D}" srcOrd="1" destOrd="0" presId="urn:microsoft.com/office/officeart/2005/8/layout/hierarchy1"/>
    <dgm:cxn modelId="{E8F736F4-3049-4B59-AC93-B74D8D634614}" type="presParOf" srcId="{26EFFD56-154C-42C4-8F8C-8C09016A0F1D}" destId="{EC1FB8B1-EE7C-48CA-B236-2F7D27B129A2}" srcOrd="0" destOrd="0" presId="urn:microsoft.com/office/officeart/2005/8/layout/hierarchy1"/>
    <dgm:cxn modelId="{72B05D00-B16D-4588-B122-E6174C4BDA0F}" type="presParOf" srcId="{EC1FB8B1-EE7C-48CA-B236-2F7D27B129A2}" destId="{A1A37DC0-38D5-4FD0-A511-DC377A38764C}" srcOrd="0" destOrd="0" presId="urn:microsoft.com/office/officeart/2005/8/layout/hierarchy1"/>
    <dgm:cxn modelId="{CF599090-E3E2-4D1F-924D-7061C6610463}" type="presParOf" srcId="{EC1FB8B1-EE7C-48CA-B236-2F7D27B129A2}" destId="{C3695CD2-BAB4-41D5-90F4-E59F5D5775B1}" srcOrd="1" destOrd="0" presId="urn:microsoft.com/office/officeart/2005/8/layout/hierarchy1"/>
    <dgm:cxn modelId="{20C3B9C8-2B2B-4ADE-9791-FC06CCBC7BDC}" type="presParOf" srcId="{26EFFD56-154C-42C4-8F8C-8C09016A0F1D}" destId="{41C7AA1B-0432-4509-A603-EBF189BD5BFB}" srcOrd="1" destOrd="0" presId="urn:microsoft.com/office/officeart/2005/8/layout/hierarchy1"/>
    <dgm:cxn modelId="{93BA36BE-C5C7-4B25-B3BC-63175066E332}" type="presParOf" srcId="{B9665D61-249F-416F-929F-1E8369E9298A}" destId="{954CDEC3-A66D-437F-A1AD-C001E97D124F}" srcOrd="2" destOrd="0" presId="urn:microsoft.com/office/officeart/2005/8/layout/hierarchy1"/>
    <dgm:cxn modelId="{F5FAD5F1-7B29-4C98-9229-1D4A866D4A85}" type="presParOf" srcId="{B9665D61-249F-416F-929F-1E8369E9298A}" destId="{AF2A6776-A587-453F-A853-788DCD39468C}" srcOrd="3" destOrd="0" presId="urn:microsoft.com/office/officeart/2005/8/layout/hierarchy1"/>
    <dgm:cxn modelId="{6E3DB9A2-8D0F-4012-9CE9-92E5D6E7CC5B}" type="presParOf" srcId="{AF2A6776-A587-453F-A853-788DCD39468C}" destId="{BA6B6F7A-DBF2-42F3-87B6-367B420EAE08}" srcOrd="0" destOrd="0" presId="urn:microsoft.com/office/officeart/2005/8/layout/hierarchy1"/>
    <dgm:cxn modelId="{FF19EE5C-2017-4545-B9D2-DD929A1DF343}" type="presParOf" srcId="{BA6B6F7A-DBF2-42F3-87B6-367B420EAE08}" destId="{4116229C-F4A0-4546-8CFA-D83FC46119C0}" srcOrd="0" destOrd="0" presId="urn:microsoft.com/office/officeart/2005/8/layout/hierarchy1"/>
    <dgm:cxn modelId="{1B0031C6-F85E-43F6-9699-511278ED3AAA}" type="presParOf" srcId="{BA6B6F7A-DBF2-42F3-87B6-367B420EAE08}" destId="{EDADDBCA-2C34-42CF-9F95-BCA36B7B5C34}" srcOrd="1" destOrd="0" presId="urn:microsoft.com/office/officeart/2005/8/layout/hierarchy1"/>
    <dgm:cxn modelId="{511F869C-579B-4C06-8538-3D23AF1E2F04}" type="presParOf" srcId="{AF2A6776-A587-453F-A853-788DCD39468C}" destId="{50ECEEB6-CC31-45A3-BC46-A6356B5F5FE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48775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48775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2C7CABEB-1527-4081-A4BE-18C49692623C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63575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5363" y="730250"/>
            <a:ext cx="4868862" cy="3651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25975"/>
            <a:ext cx="5486400" cy="4381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48775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48775"/>
            <a:ext cx="2971800" cy="487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AD866405-E6AE-47F4-8276-8BB4546428DE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72249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Le fasi dell’</a:t>
            </a:r>
            <a:r>
              <a:rPr lang="it-IT" dirty="0" err="1" smtClean="0"/>
              <a:t>esposizio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/>
              <a:pPr>
                <a:defRPr/>
              </a:pPr>
              <a:t>16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41492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Esposizio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/>
              <a:pPr>
                <a:defRPr/>
              </a:pPr>
              <a:t>22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31301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Esordio: importanza di ancorarsi a una storia o a fatti,</a:t>
            </a:r>
            <a:r>
              <a:rPr lang="it-IT" baseline="0" dirty="0" smtClean="0"/>
              <a:t> essere in </a:t>
            </a:r>
            <a:r>
              <a:rPr lang="it-IT" baseline="0" dirty="0" err="1" smtClean="0"/>
              <a:t>medias</a:t>
            </a:r>
            <a:r>
              <a:rPr lang="it-IT" baseline="0" dirty="0" smtClean="0"/>
              <a:t> res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855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Quello che nello </a:t>
            </a:r>
            <a:r>
              <a:rPr lang="it-IT" dirty="0" err="1" smtClean="0"/>
              <a:t>storytelling</a:t>
            </a:r>
            <a:r>
              <a:rPr lang="it-IT" dirty="0" smtClean="0"/>
              <a:t> si definisce falsa partenza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/>
              <a:pPr>
                <a:defRPr/>
              </a:pPr>
              <a:t>41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2686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eaLnBrk="1" hangingPunct="1"/>
            <a:fld id="{F8D8E0CD-2A76-4D42-9D5F-8323377E920E}" type="slidenum">
              <a:rPr lang="it-IT" b="0" smtClean="0">
                <a:solidFill>
                  <a:schemeClr val="tx1"/>
                </a:solidFill>
                <a:latin typeface="Arial" charset="0"/>
              </a:rPr>
              <a:pPr eaLnBrk="1" hangingPunct="1"/>
              <a:t>48</a:t>
            </a:fld>
            <a:endParaRPr lang="it-IT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2974789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Teofrasto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57</a:t>
            </a:fld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705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Principio di </a:t>
            </a:r>
            <a:r>
              <a:rPr lang="it-IT" dirty="0" err="1" smtClean="0"/>
              <a:t>Teofrasto</a:t>
            </a:r>
            <a:r>
              <a:rPr lang="it-IT" dirty="0" smtClean="0"/>
              <a:t>: non dire tutto, lascia spazi all’uditorio per comprendere e dedurre da solo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58</a:t>
            </a:fld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452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Principio</a:t>
            </a:r>
            <a:r>
              <a:rPr lang="it-IT" baseline="0" dirty="0" smtClean="0"/>
              <a:t> di </a:t>
            </a:r>
            <a:r>
              <a:rPr lang="it-IT" baseline="0" dirty="0" err="1" smtClean="0"/>
              <a:t>Quintiliano</a:t>
            </a:r>
            <a:r>
              <a:rPr lang="it-IT" baseline="0" dirty="0" smtClean="0"/>
              <a:t>: mai schemi troppo dettagliati, lo schema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/>
              <a:pPr>
                <a:defRPr/>
              </a:pPr>
              <a:t>110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963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Stile</a:t>
            </a:r>
            <a:r>
              <a:rPr lang="it-IT" baseline="0" dirty="0" smtClean="0"/>
              <a:t> </a:t>
            </a:r>
            <a:r>
              <a:rPr lang="it-IT" baseline="0" smtClean="0"/>
              <a:t>rispetto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866405-E6AE-47F4-8276-8BB4546428DE}" type="slidenum">
              <a:rPr lang="it-IT" smtClean="0"/>
              <a:pPr>
                <a:defRPr/>
              </a:pPr>
              <a:t>130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8130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3508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FE1D-D044-4F93-867B-DD3B634CB73A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64888198"/>
      </p:ext>
    </p:extLst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4813"/>
            <a:ext cx="2057400" cy="57213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813"/>
            <a:ext cx="6019800" cy="572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51128-6802-4074-83F1-658360CF9CDF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12495949"/>
      </p:ext>
    </p:extLst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404813"/>
            <a:ext cx="8229600" cy="5721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3DE1-B3A4-4F1D-B2C7-4EB18E821B73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22857151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03774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17EC1-B197-47CA-B7F5-5B501870EE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3982155"/>
      </p:ext>
    </p:extLst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5D59F-0C4F-476B-8E0A-D37B70ADD6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6401695"/>
      </p:ext>
    </p:extLst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CFE0D-E7EA-4C51-8F37-2E7D0F0CD3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7949966"/>
      </p:ext>
    </p:extLst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822D-535A-4EDE-BBDE-7D2767CEA9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694196"/>
      </p:ext>
    </p:extLst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FEF5B-09AF-40BC-A671-248FE7A949E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2605824"/>
      </p:ext>
    </p:extLst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4EEB-5BA4-4674-B0CB-C9E8E196EBE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603046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BEA93-92EB-4684-87B5-B51B51D38A5C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60758632"/>
      </p:ext>
    </p:extLst>
  </p:cSld>
  <p:clrMapOvr>
    <a:masterClrMapping/>
  </p:clrMapOvr>
  <p:transition spd="med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4A7F5-1734-4773-92BE-C5E3973C32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7819701"/>
      </p:ext>
    </p:extLst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B279F-8F19-4B6D-8C30-C3F712A333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5726477"/>
      </p:ext>
    </p:extLst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8013D-C638-4774-9D7B-05B1F382CC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1922282"/>
      </p:ext>
    </p:extLst>
  </p:cSld>
  <p:clrMapOvr>
    <a:masterClrMapping/>
  </p:clrMapOvr>
  <p:transition spd="med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4813"/>
            <a:ext cx="2057400" cy="5721350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813"/>
            <a:ext cx="6019800" cy="572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2B62E-6622-4F44-8D0E-3EA1EB99A7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9518737"/>
      </p:ext>
    </p:extLst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404813"/>
            <a:ext cx="8229600" cy="5721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F7BA0-3B88-470B-8885-2EBAC0AC96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1732845"/>
      </p:ext>
    </p:extLst>
  </p:cSld>
  <p:clrMapOvr>
    <a:masterClrMapping/>
  </p:clrMapOvr>
  <p:transition spd="med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9588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17EC1-B197-47CA-B7F5-5B501870EE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5289105"/>
      </p:ext>
    </p:extLst>
  </p:cSld>
  <p:clrMapOvr>
    <a:masterClrMapping/>
  </p:clrMapOvr>
  <p:transition spd="med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5D59F-0C4F-476B-8E0A-D37B70ADD6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7183616"/>
      </p:ext>
    </p:extLst>
  </p:cSld>
  <p:clrMapOvr>
    <a:masterClrMapping/>
  </p:clrMapOvr>
  <p:transition spd="med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CFE0D-E7EA-4C51-8F37-2E7D0F0CD3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6005050"/>
      </p:ext>
    </p:extLst>
  </p:cSld>
  <p:clrMapOvr>
    <a:masterClrMapping/>
  </p:clrMapOvr>
  <p:transition spd="med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822D-535A-4EDE-BBDE-7D2767CEA9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0751106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BF5AB-58AF-4E3B-91CD-D7ADC210AEC4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54183263"/>
      </p:ext>
    </p:extLst>
  </p:cSld>
  <p:clrMapOvr>
    <a:masterClrMapping/>
  </p:clrMapOvr>
  <p:transition spd="med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FEF5B-09AF-40BC-A671-248FE7A949E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3419884"/>
      </p:ext>
    </p:extLst>
  </p:cSld>
  <p:clrMapOvr>
    <a:masterClrMapping/>
  </p:clrMapOvr>
  <p:transition spd="med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4EEB-5BA4-4674-B0CB-C9E8E196EBE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9134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4A7F5-1734-4773-92BE-C5E3973C32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6877227"/>
      </p:ext>
    </p:extLst>
  </p:cSld>
  <p:clrMapOvr>
    <a:masterClrMapping/>
  </p:clrMapOvr>
  <p:transition spd="med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B279F-8F19-4B6D-8C30-C3F712A333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5690148"/>
      </p:ext>
    </p:extLst>
  </p:cSld>
  <p:clrMapOvr>
    <a:masterClrMapping/>
  </p:clrMapOvr>
  <p:transition spd="med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8013D-C638-4774-9D7B-05B1F382CC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128890"/>
      </p:ext>
    </p:extLst>
  </p:cSld>
  <p:clrMapOvr>
    <a:masterClrMapping/>
  </p:clrMapOvr>
  <p:transition spd="med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4813"/>
            <a:ext cx="2057400" cy="5721350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813"/>
            <a:ext cx="6019800" cy="572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2B62E-6622-4F44-8D0E-3EA1EB99A7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5964144"/>
      </p:ext>
    </p:extLst>
  </p:cSld>
  <p:clrMapOvr>
    <a:masterClrMapping/>
  </p:clrMapOvr>
  <p:transition spd="med"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404813"/>
            <a:ext cx="8229600" cy="5721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62925" y="6526213"/>
            <a:ext cx="1017588" cy="2873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F7BA0-3B88-470B-8885-2EBAC0AC96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4697476"/>
      </p:ext>
    </p:extLst>
  </p:cSld>
  <p:clrMapOvr>
    <a:masterClrMapping/>
  </p:clrMapOvr>
  <p:transition spd="med"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45650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1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17EC1-B197-47CA-B7F5-5B501870EE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661495"/>
      </p:ext>
    </p:extLst>
  </p:cSld>
  <p:clrMapOvr>
    <a:masterClrMapping/>
  </p:clrMapOvr>
  <p:transition spd="med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4" indent="0">
              <a:buNone/>
              <a:defRPr sz="1600"/>
            </a:lvl3pPr>
            <a:lvl4pPr marL="1371532" indent="0">
              <a:buNone/>
              <a:defRPr sz="1400"/>
            </a:lvl4pPr>
            <a:lvl5pPr marL="1828709" indent="0">
              <a:buNone/>
              <a:defRPr sz="1400"/>
            </a:lvl5pPr>
            <a:lvl6pPr marL="2285886" indent="0">
              <a:buNone/>
              <a:defRPr sz="1400"/>
            </a:lvl6pPr>
            <a:lvl7pPr marL="2743062" indent="0">
              <a:buNone/>
              <a:defRPr sz="1400"/>
            </a:lvl7pPr>
            <a:lvl8pPr marL="3200240" indent="0">
              <a:buNone/>
              <a:defRPr sz="1400"/>
            </a:lvl8pPr>
            <a:lvl9pPr marL="3657418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5D59F-0C4F-476B-8E0A-D37B70ADD6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8989273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85C53-7894-40A4-BB1B-8789F6E1CFA9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47752662"/>
      </p:ext>
    </p:extLst>
  </p:cSld>
  <p:clrMapOvr>
    <a:masterClrMapping/>
  </p:clrMapOvr>
  <p:transition spd="med"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1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CFE0D-E7EA-4C51-8F37-2E7D0F0CD3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0869021"/>
      </p:ext>
    </p:extLst>
  </p:cSld>
  <p:clrMapOvr>
    <a:masterClrMapping/>
  </p:clrMapOvr>
  <p:transition spd="med"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822D-535A-4EDE-BBDE-7D2767CEA9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4725162"/>
      </p:ext>
    </p:extLst>
  </p:cSld>
  <p:clrMapOvr>
    <a:masterClrMapping/>
  </p:clrMapOvr>
  <p:transition spd="med"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1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FEF5B-09AF-40BC-A671-248FE7A949E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6935107"/>
      </p:ext>
    </p:extLst>
  </p:cSld>
  <p:clrMapOvr>
    <a:masterClrMapping/>
  </p:clrMapOvr>
  <p:transition spd="med"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4EEB-5BA4-4674-B0CB-C9E8E196EBE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03958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4A7F5-1734-4773-92BE-C5E3973C32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0182096"/>
      </p:ext>
    </p:extLst>
  </p:cSld>
  <p:clrMapOvr>
    <a:masterClrMapping/>
  </p:clrMapOvr>
  <p:transition spd="med"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B279F-8F19-4B6D-8C30-C3F712A333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287270"/>
      </p:ext>
    </p:extLst>
  </p:cSld>
  <p:clrMapOvr>
    <a:masterClrMapping/>
  </p:clrMapOvr>
  <p:transition spd="med"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1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8013D-C638-4774-9D7B-05B1F382CC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074621"/>
      </p:ext>
    </p:extLst>
  </p:cSld>
  <p:clrMapOvr>
    <a:masterClrMapping/>
  </p:clrMapOvr>
  <p:transition spd="med"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4815"/>
            <a:ext cx="2057400" cy="5721350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815"/>
            <a:ext cx="6019800" cy="572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2B62E-6622-4F44-8D0E-3EA1EB99A7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0755253"/>
      </p:ext>
    </p:extLst>
  </p:cSld>
  <p:clrMapOvr>
    <a:masterClrMapping/>
  </p:clrMapOvr>
  <p:transition spd="med"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404815"/>
            <a:ext cx="8229600" cy="5721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F7BA0-3B88-470B-8885-2EBAC0AC96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4739972"/>
      </p:ext>
    </p:extLst>
  </p:cSld>
  <p:clrMapOvr>
    <a:masterClrMapping/>
  </p:clrMapOvr>
  <p:transition spd="med"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4785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20CE3-3F21-4018-9A29-73BE56975521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21937611"/>
      </p:ext>
    </p:extLst>
  </p:cSld>
  <p:clrMapOvr>
    <a:masterClrMapping/>
  </p:clrMapOvr>
  <p:transition spd="med"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BEA93-92EB-4684-87B5-B51B51D38A5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4246353"/>
      </p:ext>
    </p:extLst>
  </p:cSld>
  <p:clrMapOvr>
    <a:masterClrMapping/>
  </p:clrMapOvr>
  <p:transition spd="med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BF5AB-58AF-4E3B-91CD-D7ADC210AE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9581848"/>
      </p:ext>
    </p:extLst>
  </p:cSld>
  <p:clrMapOvr>
    <a:masterClrMapping/>
  </p:clrMapOvr>
  <p:transition spd="med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85C53-7894-40A4-BB1B-8789F6E1CFA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948668"/>
      </p:ext>
    </p:extLst>
  </p:cSld>
  <p:clrMapOvr>
    <a:masterClrMapping/>
  </p:clrMapOvr>
  <p:transition spd="med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20CE3-3F21-4018-9A29-73BE5697552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8200976"/>
      </p:ext>
    </p:extLst>
  </p:cSld>
  <p:clrMapOvr>
    <a:masterClrMapping/>
  </p:clrMapOvr>
  <p:transition spd="med"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1CF4F-5F85-463C-88F9-D5FFA43DFB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1133867"/>
      </p:ext>
    </p:extLst>
  </p:cSld>
  <p:clrMapOvr>
    <a:masterClrMapping/>
  </p:clrMapOvr>
  <p:transition spd="med"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9EA39-FCCA-4E48-8FA4-2B34E99B68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43521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F7A29-5F7D-4424-B0FD-58FBF97BB63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3655169"/>
      </p:ext>
    </p:extLst>
  </p:cSld>
  <p:clrMapOvr>
    <a:masterClrMapping/>
  </p:clrMapOvr>
  <p:transition spd="med">
    <p:fade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81562-F043-4684-B4E4-919D3B3C1E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440652"/>
      </p:ext>
    </p:extLst>
  </p:cSld>
  <p:clrMapOvr>
    <a:masterClrMapping/>
  </p:clrMapOvr>
  <p:transition spd="med"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FE1D-D044-4F93-867B-DD3B634CB73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3327822"/>
      </p:ext>
    </p:extLst>
  </p:cSld>
  <p:clrMapOvr>
    <a:masterClrMapping/>
  </p:clrMapOvr>
  <p:transition spd="med">
    <p:fade thruBlk="1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4813"/>
            <a:ext cx="2057400" cy="57213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813"/>
            <a:ext cx="6019800" cy="572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51128-6802-4074-83F1-658360CF9C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043918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1CF4F-5F85-463C-88F9-D5FFA43DFBBE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48067350"/>
      </p:ext>
    </p:extLst>
  </p:cSld>
  <p:clrMapOvr>
    <a:masterClrMapping/>
  </p:clrMapOvr>
  <p:transition spd="med"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404813"/>
            <a:ext cx="8229600" cy="5721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3DE1-B3A4-4F1D-B2C7-4EB18E821B7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7578741"/>
      </p:ext>
    </p:extLst>
  </p:cSld>
  <p:clrMapOvr>
    <a:masterClrMapping/>
  </p:clrMapOvr>
  <p:transition spd="med">
    <p:fade thruBlk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1751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17EC1-B197-47CA-B7F5-5B501870EE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78492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5D59F-0C4F-476B-8E0A-D37B70ADD6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7346950"/>
      </p:ext>
    </p:extLst>
  </p:cSld>
  <p:clrMapOvr>
    <a:masterClrMapping/>
  </p:clrMapOvr>
  <p:transition spd="med">
    <p:fade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CFE0D-E7EA-4C51-8F37-2E7D0F0CD3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8733596"/>
      </p:ext>
    </p:extLst>
  </p:cSld>
  <p:clrMapOvr>
    <a:masterClrMapping/>
  </p:clrMapOvr>
  <p:transition spd="med">
    <p:fade thruBlk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822D-535A-4EDE-BBDE-7D2767CEA9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182448"/>
      </p:ext>
    </p:extLst>
  </p:cSld>
  <p:clrMapOvr>
    <a:masterClrMapping/>
  </p:clrMapOvr>
  <p:transition spd="med">
    <p:fade thruBlk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FEF5B-09AF-40BC-A671-248FE7A949E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845646"/>
      </p:ext>
    </p:extLst>
  </p:cSld>
  <p:clrMapOvr>
    <a:masterClrMapping/>
  </p:clrMapOvr>
  <p:transition spd="med">
    <p:fade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51AB4EEB-5BA4-4674-B0CB-C9E8E196EBE4}" type="slidenum">
              <a:rPr lang="it-IT" smtClean="0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964477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4A7F5-1734-4773-92BE-C5E3973C32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50780"/>
      </p:ext>
    </p:extLst>
  </p:cSld>
  <p:clrMapOvr>
    <a:masterClrMapping/>
  </p:clrMapOvr>
  <p:transition spd="med">
    <p:fade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B279F-8F19-4B6D-8C30-C3F712A333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9472445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9EA39-FCCA-4E48-8FA4-2B34E99B68E2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84228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570788" cy="79216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8013D-C638-4774-9D7B-05B1F382CC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2904441"/>
      </p:ext>
    </p:extLst>
  </p:cSld>
  <p:clrMapOvr>
    <a:masterClrMapping/>
  </p:clrMapOvr>
  <p:transition spd="med">
    <p:fade thruBlk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404813"/>
            <a:ext cx="2057400" cy="5721350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404813"/>
            <a:ext cx="6019800" cy="572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2B62E-6622-4F44-8D0E-3EA1EB99A7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9529602"/>
      </p:ext>
    </p:extLst>
  </p:cSld>
  <p:clrMapOvr>
    <a:masterClrMapping/>
  </p:clrMapOvr>
  <p:transition spd="med">
    <p:fade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404813"/>
            <a:ext cx="8229600" cy="5721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F7BA0-3B88-470B-8885-2EBAC0AC96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42993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F7A29-5F7D-4424-B0FD-58FBF97BB63E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67524056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it-IT" noProof="0" dirty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81562-F043-4684-B4E4-919D3B3C1ECD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8545186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404813"/>
            <a:ext cx="7570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Fare clic per modificare lo stile del titolo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2925" y="6526215"/>
            <a:ext cx="1017588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336699"/>
                </a:solidFill>
              </a:defRPr>
            </a:lvl1pPr>
          </a:lstStyle>
          <a:p>
            <a:pPr>
              <a:defRPr/>
            </a:pPr>
            <a:fld id="{9DFE6CE1-F516-4C32-B606-085A7F572CD1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9" r:id="rId1"/>
    <p:sldLayoutId id="2147484248" r:id="rId2"/>
    <p:sldLayoutId id="2147484249" r:id="rId3"/>
    <p:sldLayoutId id="2147484250" r:id="rId4"/>
    <p:sldLayoutId id="2147484251" r:id="rId5"/>
    <p:sldLayoutId id="2147484252" r:id="rId6"/>
    <p:sldLayoutId id="2147484253" r:id="rId7"/>
    <p:sldLayoutId id="2147484254" r:id="rId8"/>
    <p:sldLayoutId id="2147484255" r:id="rId9"/>
    <p:sldLayoutId id="2147484256" r:id="rId10"/>
    <p:sldLayoutId id="2147484257" r:id="rId11"/>
    <p:sldLayoutId id="2147484258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defRPr sz="2100">
          <a:solidFill>
            <a:srgbClr val="336699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rgbClr val="336699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rgbClr val="336699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36699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83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  <p:sldLayoutId id="2147484272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3366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3366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366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366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700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  <p:sldLayoutId id="2147484285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3366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3366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366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366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2927" y="6526214"/>
            <a:ext cx="1017588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36699"/>
                </a:solidFill>
              </a:defRPr>
            </a:lvl1pPr>
          </a:lstStyle>
          <a:p>
            <a:pPr>
              <a:defRPr/>
            </a:pPr>
            <a:fld id="{71CECA6D-E731-4976-84C1-97AF6170EF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480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  <p:sldLayoutId id="2147484297" r:id="rId11"/>
    <p:sldLayoutId id="2147484298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5pPr>
      <a:lvl6pPr marL="457178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6pPr>
      <a:lvl7pPr marL="914354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7pPr>
      <a:lvl8pPr marL="1371532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8pPr>
      <a:lvl9pPr marL="1828709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336699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336699"/>
          </a:solidFill>
          <a:latin typeface="+mn-lt"/>
        </a:defRPr>
      </a:lvl2pPr>
      <a:lvl3pPr marL="1142942" indent="-228589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36699"/>
          </a:solidFill>
          <a:latin typeface="+mn-lt"/>
        </a:defRPr>
      </a:lvl3pPr>
      <a:lvl4pPr marL="1600120" indent="-228589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36699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5pPr>
      <a:lvl6pPr marL="2514474" indent="-228589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6pPr>
      <a:lvl7pPr marL="2971652" indent="-228589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7pPr>
      <a:lvl8pPr marL="3428829" indent="-228589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8pPr>
      <a:lvl9pPr marL="3886006" indent="-228589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9pPr>
    </p:bodyStyle>
    <p:otherStyle>
      <a:defPPr>
        <a:defRPr lang="it-IT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404813"/>
            <a:ext cx="7570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Fare clic per modificare lo stile del titolo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2925" y="6526215"/>
            <a:ext cx="1017588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336699"/>
                </a:solidFill>
              </a:defRPr>
            </a:lvl1pPr>
          </a:lstStyle>
          <a:p>
            <a:pPr>
              <a:defRPr/>
            </a:pPr>
            <a:fld id="{9DFE6CE1-F516-4C32-B606-085A7F572C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138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301" r:id="rId2"/>
    <p:sldLayoutId id="2147484302" r:id="rId3"/>
    <p:sldLayoutId id="2147484303" r:id="rId4"/>
    <p:sldLayoutId id="2147484304" r:id="rId5"/>
    <p:sldLayoutId id="2147484305" r:id="rId6"/>
    <p:sldLayoutId id="2147484306" r:id="rId7"/>
    <p:sldLayoutId id="2147484307" r:id="rId8"/>
    <p:sldLayoutId id="2147484308" r:id="rId9"/>
    <p:sldLayoutId id="2147484309" r:id="rId10"/>
    <p:sldLayoutId id="2147484310" r:id="rId11"/>
    <p:sldLayoutId id="2147484311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 Narrow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defRPr sz="2100">
          <a:solidFill>
            <a:srgbClr val="336699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rgbClr val="336699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rgbClr val="336699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36699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2925" y="6526213"/>
            <a:ext cx="1017588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71CECA6D-E731-4976-84C1-97AF6170EFB4}" type="slidenum">
              <a:rPr lang="it-IT" smtClean="0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79207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  <p:sldLayoutId id="2147484324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3366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3366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3366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366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366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366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Good%20vs%20Bad%20Teaching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3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3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5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5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5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hackettgroup.com/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qTtTtI65Zpg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3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3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66" y="3372968"/>
            <a:ext cx="9150774" cy="348503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-15566" y="-27383"/>
            <a:ext cx="9150774" cy="3423797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 bwMode="auto">
          <a:xfrm>
            <a:off x="-15566" y="4690658"/>
            <a:ext cx="6795456" cy="1440000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900" dirty="0">
              <a:solidFill>
                <a:schemeClr val="tx1"/>
              </a:solidFill>
            </a:endParaRPr>
          </a:p>
          <a:p>
            <a:pPr marL="0" lvl="1"/>
            <a:endParaRPr lang="it-IT" sz="2000" dirty="0" smtClean="0">
              <a:solidFill>
                <a:schemeClr val="tx1"/>
              </a:solidFill>
            </a:endParaRPr>
          </a:p>
          <a:p>
            <a:pPr marL="0" lvl="1"/>
            <a:endParaRPr lang="it-IT" sz="1050" dirty="0">
              <a:solidFill>
                <a:schemeClr val="tx1"/>
              </a:solidFill>
            </a:endParaRPr>
          </a:p>
          <a:p>
            <a:pPr marL="719138" lvl="1" algn="l"/>
            <a:r>
              <a:rPr lang="it-IT" sz="2000" dirty="0" smtClean="0">
                <a:solidFill>
                  <a:schemeClr val="tx1"/>
                </a:solidFill>
              </a:rPr>
              <a:t>Costruire una lezione</a:t>
            </a:r>
            <a:endParaRPr lang="it-IT" sz="1600" dirty="0">
              <a:solidFill>
                <a:schemeClr val="tx1"/>
              </a:solidFill>
            </a:endParaRPr>
          </a:p>
          <a:p>
            <a:r>
              <a:rPr lang="it-IT" sz="2100" dirty="0">
                <a:solidFill>
                  <a:schemeClr val="tx1"/>
                </a:solidFill>
              </a:rPr>
              <a:t/>
            </a:r>
            <a:br>
              <a:rPr lang="it-IT" sz="2100" dirty="0">
                <a:solidFill>
                  <a:schemeClr val="tx1"/>
                </a:solidFill>
              </a:rPr>
            </a:b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49713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oscar wil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38" y="0"/>
            <a:ext cx="9206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23529" y="476672"/>
            <a:ext cx="432047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200" dirty="0" smtClean="0">
                <a:solidFill>
                  <a:schemeClr val="bg1"/>
                </a:solidFill>
              </a:rPr>
              <a:t>L’esperienza è l’insegnate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</a:rPr>
              <a:t>p</a:t>
            </a:r>
            <a:r>
              <a:rPr lang="it-IT" sz="3200" dirty="0" smtClean="0">
                <a:solidFill>
                  <a:schemeClr val="bg1"/>
                </a:solidFill>
              </a:rPr>
              <a:t>iù difficile: prima ti fa l’esame,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</a:rPr>
              <a:t>p</a:t>
            </a:r>
            <a:r>
              <a:rPr lang="it-IT" sz="3200" dirty="0" smtClean="0">
                <a:solidFill>
                  <a:schemeClr val="bg1"/>
                </a:solidFill>
              </a:rPr>
              <a:t>oi ti spiega la lezione</a:t>
            </a:r>
            <a:endParaRPr lang="it-IT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548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1" b="288"/>
          <a:stretch/>
        </p:blipFill>
        <p:spPr>
          <a:xfrm>
            <a:off x="35496" y="14515"/>
            <a:ext cx="9108504" cy="6870869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131840" y="4581128"/>
            <a:ext cx="6012160" cy="1287019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 smtClean="0">
                <a:solidFill>
                  <a:srgbClr val="000000"/>
                </a:solidFill>
              </a:rPr>
              <a:t>… e la morte per troppo successo!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3590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r="963" b="3408"/>
          <a:stretch/>
        </p:blipFill>
        <p:spPr>
          <a:xfrm>
            <a:off x="-9022" y="446883"/>
            <a:ext cx="9105052" cy="6030669"/>
          </a:xfrm>
          <a:prstGeom prst="rect">
            <a:avLst/>
          </a:prstGeom>
          <a:solidFill>
            <a:srgbClr val="336699"/>
          </a:solidFill>
          <a:ln w="28575">
            <a:noFill/>
          </a:ln>
          <a:effectLst/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851" y="4653136"/>
            <a:ext cx="6155848" cy="1359027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>
                <a:solidFill>
                  <a:srgbClr val="000000"/>
                </a:solidFill>
              </a:rPr>
              <a:t>Un pericolo sempre in </a:t>
            </a:r>
            <a:r>
              <a:rPr lang="it-IT" sz="2000" dirty="0" smtClean="0">
                <a:solidFill>
                  <a:srgbClr val="000000"/>
                </a:solidFill>
              </a:rPr>
              <a:t>agguato!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408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longtermmobiletrading.com/wp-content/uploads/2015/04/overtrad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157191"/>
            <a:ext cx="4572000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 smtClean="0">
                <a:solidFill>
                  <a:srgbClr val="000000"/>
                </a:solidFill>
              </a:rPr>
              <a:t>Addio liquidità</a:t>
            </a:r>
            <a:r>
              <a:rPr lang="it-IT" sz="2000" dirty="0">
                <a:solidFill>
                  <a:srgbClr val="0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7130573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omune.genova.it/sites/default/files/imagecache/image_grande_pagina/documenti/immagini/articoli/cruscot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752" y="1772816"/>
            <a:ext cx="4657815" cy="474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2318792" y="58095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it-IT" sz="2400" dirty="0" err="1" smtClean="0">
                <a:solidFill>
                  <a:srgbClr val="000000"/>
                </a:solidFill>
              </a:rPr>
              <a:t>CCNc</a:t>
            </a:r>
            <a:endParaRPr lang="it-IT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it-IT" sz="2400" dirty="0" smtClean="0">
                <a:solidFill>
                  <a:srgbClr val="000000"/>
                </a:solidFill>
              </a:rPr>
              <a:t>ricavi di vendita</a:t>
            </a:r>
            <a:endParaRPr lang="it-IT" sz="2400" dirty="0">
              <a:solidFill>
                <a:srgbClr val="000000"/>
              </a:solidFill>
            </a:endParaRPr>
          </a:p>
        </p:txBody>
      </p:sp>
      <p:cxnSp>
        <p:nvCxnSpPr>
          <p:cNvPr id="4" name="Connettore 1 3"/>
          <p:cNvCxnSpPr/>
          <p:nvPr/>
        </p:nvCxnSpPr>
        <p:spPr bwMode="auto">
          <a:xfrm>
            <a:off x="3168336" y="1196752"/>
            <a:ext cx="280831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CasellaDiTesto 2"/>
          <p:cNvSpPr txBox="1"/>
          <p:nvPr/>
        </p:nvSpPr>
        <p:spPr>
          <a:xfrm>
            <a:off x="7045215" y="4541058"/>
            <a:ext cx="18726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err="1">
                <a:solidFill>
                  <a:srgbClr val="F95207"/>
                </a:solidFill>
              </a:rPr>
              <a:t>o</a:t>
            </a:r>
            <a:r>
              <a:rPr lang="it-IT" sz="2000" dirty="0" err="1" smtClean="0">
                <a:solidFill>
                  <a:srgbClr val="F95207"/>
                </a:solidFill>
              </a:rPr>
              <a:t>vertrading</a:t>
            </a:r>
            <a:endParaRPr lang="it-IT" sz="2000" dirty="0" smtClean="0">
              <a:solidFill>
                <a:srgbClr val="F95207"/>
              </a:solidFill>
            </a:endParaRPr>
          </a:p>
          <a:p>
            <a:r>
              <a:rPr lang="it-IT" sz="6000" dirty="0">
                <a:solidFill>
                  <a:srgbClr val="F95207"/>
                </a:solidFill>
                <a:sym typeface="Wingdings" panose="05000000000000000000" pitchFamily="2" charset="2"/>
              </a:rPr>
              <a:t></a:t>
            </a:r>
            <a:endParaRPr lang="it-IT" sz="6000" dirty="0">
              <a:solidFill>
                <a:srgbClr val="F95207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827584" y="4541058"/>
            <a:ext cx="13676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smtClean="0">
                <a:solidFill>
                  <a:srgbClr val="66FF33"/>
                </a:solidFill>
              </a:rPr>
              <a:t>liquidità</a:t>
            </a:r>
          </a:p>
          <a:p>
            <a:r>
              <a:rPr lang="it-IT" sz="6000" dirty="0" smtClean="0">
                <a:solidFill>
                  <a:srgbClr val="66FF33"/>
                </a:solidFill>
                <a:sym typeface="Wingdings" panose="05000000000000000000" pitchFamily="2" charset="2"/>
              </a:rPr>
              <a:t></a:t>
            </a:r>
            <a:endParaRPr lang="it-IT" sz="6000" dirty="0">
              <a:solidFill>
                <a:srgbClr val="66FF33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2276872"/>
            <a:ext cx="4572000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 smtClean="0">
                <a:solidFill>
                  <a:srgbClr val="000000"/>
                </a:solidFill>
              </a:rPr>
              <a:t>Quindi …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26270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f.tqn.com/y/okc/1/W/g/Q/TimeGett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"/>
          <a:stretch/>
        </p:blipFill>
        <p:spPr bwMode="auto">
          <a:xfrm>
            <a:off x="1628" y="2"/>
            <a:ext cx="831478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3555384" y="2123564"/>
            <a:ext cx="5396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</a:rPr>
              <a:t>DSO=360:(ricavi vendita/crediti clienti)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915160" y="3311696"/>
            <a:ext cx="4532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</a:rPr>
              <a:t>DIH=360:(costo venduto/scorte)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797197" y="4499828"/>
            <a:ext cx="4844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</a:rPr>
              <a:t>DPO=360:(acquisti/debiti fornitori)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844163" y="372726"/>
            <a:ext cx="7308304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>
                <a:solidFill>
                  <a:srgbClr val="000000"/>
                </a:solidFill>
              </a:rPr>
              <a:t>Misurare gli sfasamenti usando dati contabili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987824" y="5687963"/>
            <a:ext cx="5974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2400" dirty="0">
                <a:solidFill>
                  <a:srgbClr val="C00000"/>
                </a:solidFill>
              </a:rPr>
              <a:t>DSO + DIH – DPO = DCCC</a:t>
            </a:r>
          </a:p>
          <a:p>
            <a:pPr algn="l"/>
            <a:r>
              <a:rPr lang="it-IT" sz="2400" dirty="0">
                <a:solidFill>
                  <a:srgbClr val="C00000"/>
                </a:solidFill>
              </a:rPr>
              <a:t>durata ciclo monetario </a:t>
            </a:r>
            <a:r>
              <a:rPr lang="it-IT" sz="2400" dirty="0" smtClean="0">
                <a:solidFill>
                  <a:srgbClr val="C00000"/>
                </a:solidFill>
              </a:rPr>
              <a:t>(in giorni)</a:t>
            </a:r>
            <a:endParaRPr lang="it-IT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0583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2418"/>
            <a:ext cx="9001000" cy="6310290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5" t="37454" r="4325" b="31751"/>
          <a:stretch/>
        </p:blipFill>
        <p:spPr>
          <a:xfrm rot="5400000">
            <a:off x="6090713" y="2554167"/>
            <a:ext cx="4284774" cy="1606791"/>
          </a:xfrm>
          <a:prstGeom prst="rect">
            <a:avLst/>
          </a:prstGeom>
        </p:spPr>
      </p:pic>
      <p:sp>
        <p:nvSpPr>
          <p:cNvPr id="4" name="Freccia a destra 3"/>
          <p:cNvSpPr/>
          <p:nvPr/>
        </p:nvSpPr>
        <p:spPr bwMode="auto">
          <a:xfrm rot="14053869">
            <a:off x="6211520" y="4063655"/>
            <a:ext cx="943670" cy="1152128"/>
          </a:xfrm>
          <a:prstGeom prst="rightArrow">
            <a:avLst/>
          </a:prstGeom>
          <a:solidFill>
            <a:srgbClr val="FF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it-IT" smtClean="0"/>
          </a:p>
        </p:txBody>
      </p:sp>
      <p:cxnSp>
        <p:nvCxnSpPr>
          <p:cNvPr id="6" name="Connettore 1 5"/>
          <p:cNvCxnSpPr/>
          <p:nvPr/>
        </p:nvCxnSpPr>
        <p:spPr bwMode="auto">
          <a:xfrm>
            <a:off x="2555776" y="5013176"/>
            <a:ext cx="158417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6664664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egnaposto numero diapositiva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eaLnBrk="1" hangingPunct="1"/>
            <a:fld id="{4CC96D89-4D91-4824-A462-941485B2A174}" type="slidenum">
              <a:rPr lang="it-IT" smtClean="0">
                <a:solidFill>
                  <a:srgbClr val="336699"/>
                </a:solidFill>
              </a:rPr>
              <a:pPr eaLnBrk="1" hangingPunct="1"/>
              <a:t>106</a:t>
            </a:fld>
            <a:endParaRPr lang="it-IT" smtClean="0">
              <a:solidFill>
                <a:srgbClr val="336699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r="1471"/>
          <a:stretch/>
        </p:blipFill>
        <p:spPr>
          <a:xfrm>
            <a:off x="-45902" y="-6906"/>
            <a:ext cx="9272317" cy="692658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-36883" y="5229200"/>
            <a:ext cx="5600953" cy="1440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20725" lvl="0" indent="-169863" algn="l"/>
            <a:r>
              <a:rPr lang="it-IT" sz="2000" dirty="0" smtClean="0">
                <a:solidFill>
                  <a:srgbClr val="0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Dai spazio a dubbi e domande</a:t>
            </a:r>
            <a:endParaRPr lang="it-IT" sz="2000" dirty="0">
              <a:solidFill>
                <a:srgbClr val="0000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308304" y="-171400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15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8556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libridaleggereassolutamente.com/data/uploads/cartoline/cartolina-aforisma-george-bernard-shaw-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2"/>
          <a:stretch/>
        </p:blipFill>
        <p:spPr bwMode="auto">
          <a:xfrm>
            <a:off x="-36512" y="0"/>
            <a:ext cx="9217024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-33102" y="5085184"/>
            <a:ext cx="7341406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Concludi con calma e in modo strutturato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308304" y="-171400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16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3168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1mzh3t2qzh003uds7u2mql5o.wpengine.netdna-cdn.com/wp-content/uploads/2015/11/Single-Key-e14468420334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/>
        </p:blipFill>
        <p:spPr bwMode="auto">
          <a:xfrm>
            <a:off x="-36512" y="-12032"/>
            <a:ext cx="9180511" cy="695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2375536" y="908720"/>
            <a:ext cx="6768463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0363" algn="just" defTabSz="901700">
              <a:tabLst>
                <a:tab pos="269240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Costruisci una lista di parole chiave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164288" y="5171708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17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3207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reviews.123rf.com/images/kojinaka/kojinaka1206/kojinaka120600042/13991918-Plain-white-jigsaw-puzzle-on-Gray-background--Stock-Phot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" r="7617"/>
          <a:stretch/>
        </p:blipFill>
        <p:spPr bwMode="auto">
          <a:xfrm>
            <a:off x="0" y="-27384"/>
            <a:ext cx="9207784" cy="685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C51F25-AD97-45A5-A0ED-1155D8AA3083}" type="slidenum">
              <a:rPr lang="it-IT" smtClean="0"/>
              <a:pPr>
                <a:defRPr/>
              </a:pPr>
              <a:t>109</a:t>
            </a:fld>
            <a:endParaRPr lang="it-IT"/>
          </a:p>
        </p:txBody>
      </p:sp>
      <p:graphicFrame>
        <p:nvGraphicFramePr>
          <p:cNvPr id="24" name="Diagramma 23"/>
          <p:cNvGraphicFramePr/>
          <p:nvPr>
            <p:extLst>
              <p:ext uri="{D42A27DB-BD31-4B8C-83A1-F6EECF244321}">
                <p14:modId xmlns:p14="http://schemas.microsoft.com/office/powerpoint/2010/main" val="1974012251"/>
              </p:ext>
            </p:extLst>
          </p:nvPr>
        </p:nvGraphicFramePr>
        <p:xfrm>
          <a:off x="624817" y="585553"/>
          <a:ext cx="7867132" cy="594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ttangolo 5"/>
          <p:cNvSpPr/>
          <p:nvPr/>
        </p:nvSpPr>
        <p:spPr bwMode="auto">
          <a:xfrm>
            <a:off x="0" y="545842"/>
            <a:ext cx="6156176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Presenta una mappa dei concetti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164288" y="-84876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18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5976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14" y="116632"/>
            <a:ext cx="6870023" cy="672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17218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schem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18500" y="5229200"/>
            <a:ext cx="6768463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0363" algn="just" defTabSz="901700">
              <a:tabLst>
                <a:tab pos="269240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Fai attenzione agli schemi che usi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045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3" r="7216"/>
          <a:stretch/>
        </p:blipFill>
        <p:spPr bwMode="auto">
          <a:xfrm>
            <a:off x="971600" y="281422"/>
            <a:ext cx="7488832" cy="657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87055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harry beck imag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05" b="15809"/>
          <a:stretch/>
        </p:blipFill>
        <p:spPr bwMode="auto">
          <a:xfrm>
            <a:off x="8028384" y="1"/>
            <a:ext cx="11156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harry beck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"/>
            <a:ext cx="642272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harry beck imag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05" b="15809"/>
          <a:stretch/>
        </p:blipFill>
        <p:spPr bwMode="auto">
          <a:xfrm>
            <a:off x="0" y="1"/>
            <a:ext cx="26997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-1344" y="4653137"/>
            <a:ext cx="5221416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63" algn="l" eaLnBrk="0" hangingPunct="0"/>
            <a:r>
              <a:rPr lang="it-IT" sz="2000" dirty="0" smtClean="0">
                <a:solidFill>
                  <a:srgbClr val="000000"/>
                </a:solidFill>
              </a:rPr>
              <a:t>Harry Beck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14405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C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98044" y="-720090"/>
            <a:ext cx="6602660" cy="829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3669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348">
              <a:schemeClr val="bg1">
                <a:lumMod val="75000"/>
              </a:schemeClr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paghetti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838" y="0"/>
            <a:ext cx="923883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1967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3" y="437673"/>
            <a:ext cx="8570595" cy="598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601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www.ripasso-iseo.it/wp-content/uploads/2012/06/RIPASSO-SUSHI-Take-away-12X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7" b="10276"/>
          <a:stretch/>
        </p:blipFill>
        <p:spPr bwMode="auto">
          <a:xfrm>
            <a:off x="0" y="-27383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-416" y="1133745"/>
            <a:ext cx="5868560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Lascia delle idee da portare via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7164288" y="-84876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19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9742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06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t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623" y="1108910"/>
            <a:ext cx="5300431" cy="480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3236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275" y="-71437"/>
            <a:ext cx="9257944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2870184" y="849784"/>
            <a:ext cx="6330508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1950" lvl="0" algn="l"/>
            <a:r>
              <a:rPr lang="it-IT" sz="2000" dirty="0" smtClean="0">
                <a:solidFill>
                  <a:schemeClr val="tx1"/>
                </a:solidFill>
              </a:rPr>
              <a:t>Minore è il capitale circolante, maggiore </a:t>
            </a:r>
          </a:p>
          <a:p>
            <a:pPr marL="361950" lvl="0" algn="l"/>
            <a:r>
              <a:rPr lang="it-IT" sz="2000" dirty="0" smtClean="0">
                <a:solidFill>
                  <a:schemeClr val="tx1"/>
                </a:solidFill>
              </a:rPr>
              <a:t>è la liquidità dell’impresa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10" name="Rettangolo 9"/>
          <p:cNvSpPr/>
          <p:nvPr/>
        </p:nvSpPr>
        <p:spPr bwMode="auto">
          <a:xfrm>
            <a:off x="2870184" y="2715456"/>
            <a:ext cx="6330508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2425" lvl="0" algn="just"/>
            <a:r>
              <a:rPr lang="it-IT" sz="2000" dirty="0" smtClean="0">
                <a:solidFill>
                  <a:schemeClr val="tx1"/>
                </a:solidFill>
              </a:rPr>
              <a:t>L’ammontare del capitale circolante</a:t>
            </a:r>
          </a:p>
          <a:p>
            <a:pPr marL="352425" lvl="0" algn="just"/>
            <a:r>
              <a:rPr lang="it-IT" sz="2000" dirty="0">
                <a:solidFill>
                  <a:schemeClr val="tx1"/>
                </a:solidFill>
              </a:rPr>
              <a:t>d</a:t>
            </a:r>
            <a:r>
              <a:rPr lang="it-IT" sz="2000" dirty="0" smtClean="0">
                <a:solidFill>
                  <a:schemeClr val="tx1"/>
                </a:solidFill>
              </a:rPr>
              <a:t>ipende dalle politiche commerciali e </a:t>
            </a:r>
          </a:p>
          <a:p>
            <a:pPr marL="352425" lvl="0" algn="just"/>
            <a:r>
              <a:rPr lang="it-IT" sz="2000" dirty="0" smtClean="0">
                <a:solidFill>
                  <a:schemeClr val="tx1"/>
                </a:solidFill>
              </a:rPr>
              <a:t>dal volume di attività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 bwMode="auto">
          <a:xfrm>
            <a:off x="2870184" y="4581128"/>
            <a:ext cx="6330508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1950" lvl="0" algn="l"/>
            <a:r>
              <a:rPr lang="it-IT" sz="2000" dirty="0" smtClean="0">
                <a:solidFill>
                  <a:schemeClr val="tx1"/>
                </a:solidFill>
              </a:rPr>
              <a:t>Analizza l’andamento del circolante </a:t>
            </a:r>
          </a:p>
          <a:p>
            <a:pPr marL="361950" lvl="0" algn="l"/>
            <a:r>
              <a:rPr lang="it-IT" sz="2000" dirty="0">
                <a:solidFill>
                  <a:schemeClr val="tx1"/>
                </a:solidFill>
              </a:rPr>
              <a:t>e</a:t>
            </a:r>
            <a:r>
              <a:rPr lang="it-IT" sz="2000" dirty="0" smtClean="0">
                <a:solidFill>
                  <a:schemeClr val="tx1"/>
                </a:solidFill>
              </a:rPr>
              <a:t>sprimendolo in percentuale sulle </a:t>
            </a:r>
          </a:p>
          <a:p>
            <a:pPr marL="361950" lvl="0" algn="l"/>
            <a:r>
              <a:rPr lang="it-IT" sz="2000" dirty="0">
                <a:solidFill>
                  <a:schemeClr val="tx1"/>
                </a:solidFill>
              </a:rPr>
              <a:t>v</a:t>
            </a:r>
            <a:r>
              <a:rPr lang="it-IT" sz="2000" dirty="0" smtClean="0">
                <a:solidFill>
                  <a:schemeClr val="tx1"/>
                </a:solidFill>
              </a:rPr>
              <a:t>endite e misurando il ciclo monetario</a:t>
            </a:r>
            <a:endParaRPr lang="it-I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50679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logs.law.nyu.edu/lifeatnyulaw/wp-content/uploads/16821469876_08a7e3828c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31"/>
          <a:stretch/>
        </p:blipFill>
        <p:spPr bwMode="auto">
          <a:xfrm>
            <a:off x="12250" y="0"/>
            <a:ext cx="90962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0" y="545842"/>
            <a:ext cx="6156176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Più in generale…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818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aristote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80512" cy="754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5395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s-media-cache-ak0.pinimg.com/originals/77/f4/a8/77f4a8206ee857de9ce58834f5801a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93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0" y="1718810"/>
            <a:ext cx="5580112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Usa la lavagna…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9684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allmacwallpaper.com/pic/Thumbnails/26_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36683"/>
            <a:ext cx="9180512" cy="692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2987824" y="4365104"/>
            <a:ext cx="6156176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… con ordine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3836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oundstorm-music.org.uk/files/2015/10/ritmo-bann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3623892" y="692696"/>
            <a:ext cx="5510699" cy="1440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Usa immagini ricorrenti…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-31616" y="5141653"/>
            <a:ext cx="6314571" cy="1440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… per scandire le tappe della lezione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2607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ctricity.nl/wp-content/uploads/2010/07/ist2_6308265-business-calcula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/>
          <a:stretch/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-60887" y="166330"/>
            <a:ext cx="5461497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Facciamo un po’ di conti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3134742" y="1700808"/>
            <a:ext cx="2114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dirty="0">
                <a:solidFill>
                  <a:schemeClr val="tx1"/>
                </a:solidFill>
              </a:rPr>
              <a:t>L’impresa Alfa: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4283968" y="3708681"/>
            <a:ext cx="3384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fatturato annuale: € 1.200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4283968" y="2713462"/>
            <a:ext cx="2982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assenza di stagionalità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4283968" y="5196747"/>
            <a:ext cx="3619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dilazione ai clienti: 90 giorni</a:t>
            </a: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4283968" y="5692769"/>
            <a:ext cx="4751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scorte di magazzino: 30 giorni vendite</a:t>
            </a: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4283968" y="2217440"/>
            <a:ext cx="3519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svolge attività commerciale</a:t>
            </a: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4283968" y="6188794"/>
            <a:ext cx="39417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dilazioni dai fornitori: 60 giorni</a:t>
            </a: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auto">
          <a:xfrm>
            <a:off x="4283968" y="4204703"/>
            <a:ext cx="3548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costo merce venduta: € 600</a:t>
            </a:r>
          </a:p>
        </p:txBody>
      </p: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4283968" y="4700725"/>
            <a:ext cx="30876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spese per servizi: € 250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4283968" y="3209484"/>
            <a:ext cx="28686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 primo anno di attività</a:t>
            </a:r>
          </a:p>
        </p:txBody>
      </p:sp>
    </p:spTree>
    <p:extLst>
      <p:ext uri="{BB962C8B-B14F-4D97-AF65-F5344CB8AC3E}">
        <p14:creationId xmlns:p14="http://schemas.microsoft.com/office/powerpoint/2010/main" val="20668139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41.media.tumblr.com/tumblr_kyyrtgQ0F31qa2vdgo1_5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526" y="259556"/>
            <a:ext cx="6338888" cy="633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3266727" y="4005064"/>
            <a:ext cx="5868144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Brutti ma utili per far ricordare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1819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thumbs.dreamstime.com/z/fondo-del-sism%C3%B3grafo-522738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5"/>
          <a:stretch/>
        </p:blipFill>
        <p:spPr bwMode="auto">
          <a:xfrm>
            <a:off x="1" y="-26440"/>
            <a:ext cx="9144000" cy="688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 bwMode="auto">
          <a:xfrm>
            <a:off x="3563889" y="4797152"/>
            <a:ext cx="5580112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Siate intensi!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701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" r="56"/>
          <a:stretch/>
        </p:blipFill>
        <p:spPr>
          <a:xfrm>
            <a:off x="-1" y="0"/>
            <a:ext cx="9540553" cy="685800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4866190" y="1340768"/>
            <a:ext cx="347402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600" dirty="0" smtClean="0">
                <a:solidFill>
                  <a:srgbClr val="FF0000"/>
                </a:solidFill>
              </a:rPr>
              <a:t>Correttezza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600" dirty="0" smtClean="0">
                <a:solidFill>
                  <a:srgbClr val="FF0000"/>
                </a:solidFill>
              </a:rPr>
              <a:t>Nitore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600" dirty="0" smtClean="0">
                <a:solidFill>
                  <a:srgbClr val="FF0000"/>
                </a:solidFill>
              </a:rPr>
              <a:t>Eleganza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3600" dirty="0">
                <a:solidFill>
                  <a:srgbClr val="FF0000"/>
                </a:solidFill>
              </a:rPr>
              <a:t>A</a:t>
            </a:r>
            <a:r>
              <a:rPr lang="it-IT" sz="3600" dirty="0" smtClean="0">
                <a:solidFill>
                  <a:srgbClr val="FF0000"/>
                </a:solidFill>
              </a:rPr>
              <a:t>rmonia</a:t>
            </a:r>
            <a:endParaRPr lang="it-IT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44221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bonoli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0" r="2547" b="9641"/>
          <a:stretch/>
        </p:blipFill>
        <p:spPr bwMode="auto">
          <a:xfrm>
            <a:off x="-15794" y="0"/>
            <a:ext cx="915979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90346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Image result for picasso"/>
          <p:cNvSpPr>
            <a:spLocks noChangeAspect="1" noChangeArrowheads="1"/>
          </p:cNvSpPr>
          <p:nvPr/>
        </p:nvSpPr>
        <p:spPr bwMode="auto">
          <a:xfrm>
            <a:off x="155575" y="-1698625"/>
            <a:ext cx="59055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4344" name="Picture 8" descr="Image result for picass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20" y="0"/>
            <a:ext cx="92294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174343" y="3208908"/>
            <a:ext cx="8709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600" dirty="0" smtClean="0">
                <a:solidFill>
                  <a:srgbClr val="FF0000"/>
                </a:solidFill>
              </a:rPr>
              <a:t>A dodici </a:t>
            </a:r>
            <a:r>
              <a:rPr lang="it-IT" sz="3600" dirty="0">
                <a:solidFill>
                  <a:srgbClr val="FF0000"/>
                </a:solidFill>
              </a:rPr>
              <a:t>anni dipingevo come Raffaello, </a:t>
            </a:r>
            <a:r>
              <a:rPr lang="it-IT" sz="3600" dirty="0" smtClean="0">
                <a:solidFill>
                  <a:srgbClr val="FF0000"/>
                </a:solidFill>
              </a:rPr>
              <a:t>ci </a:t>
            </a:r>
            <a:r>
              <a:rPr lang="it-IT" sz="3600" dirty="0">
                <a:solidFill>
                  <a:srgbClr val="FF0000"/>
                </a:solidFill>
              </a:rPr>
              <a:t>ho messo tutta una vita </a:t>
            </a:r>
            <a:r>
              <a:rPr lang="it-IT" sz="3600" dirty="0" smtClean="0">
                <a:solidFill>
                  <a:srgbClr val="FF0000"/>
                </a:solidFill>
              </a:rPr>
              <a:t>per </a:t>
            </a:r>
            <a:r>
              <a:rPr lang="it-IT" sz="3600" dirty="0">
                <a:solidFill>
                  <a:srgbClr val="FF0000"/>
                </a:solidFill>
              </a:rPr>
              <a:t>imparare </a:t>
            </a:r>
            <a:r>
              <a:rPr lang="it-IT" sz="3600" dirty="0" smtClean="0">
                <a:solidFill>
                  <a:srgbClr val="FF0000"/>
                </a:solidFill>
              </a:rPr>
              <a:t>a </a:t>
            </a:r>
            <a:r>
              <a:rPr lang="it-IT" sz="3600" dirty="0">
                <a:solidFill>
                  <a:srgbClr val="FF0000"/>
                </a:solidFill>
              </a:rPr>
              <a:t>dipingere </a:t>
            </a:r>
            <a:r>
              <a:rPr lang="it-IT" sz="3600" dirty="0" smtClean="0">
                <a:solidFill>
                  <a:srgbClr val="FF0000"/>
                </a:solidFill>
              </a:rPr>
              <a:t>come </a:t>
            </a:r>
            <a:r>
              <a:rPr lang="it-IT" sz="3600" dirty="0">
                <a:solidFill>
                  <a:srgbClr val="FF0000"/>
                </a:solidFill>
              </a:rPr>
              <a:t>un bambino</a:t>
            </a:r>
          </a:p>
        </p:txBody>
      </p:sp>
    </p:spTree>
    <p:extLst>
      <p:ext uri="{BB962C8B-B14F-4D97-AF65-F5344CB8AC3E}">
        <p14:creationId xmlns:p14="http://schemas.microsoft.com/office/powerpoint/2010/main" val="141844560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57643"/>
            <a:ext cx="9036496" cy="4342714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 bwMode="auto">
          <a:xfrm>
            <a:off x="3275857" y="4815154"/>
            <a:ext cx="5868144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rgbClr val="000000"/>
                </a:solidFill>
              </a:rPr>
              <a:t>Non fare mai riferimento a…</a:t>
            </a:r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456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9EA39-FCCA-4E48-8FA4-2B34E99B68E2}" type="slidenum">
              <a:rPr lang="it-IT" smtClean="0"/>
              <a:pPr>
                <a:defRPr/>
              </a:pPr>
              <a:t>13</a:t>
            </a:fld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836712"/>
            <a:ext cx="847725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86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91"/>
            <a:ext cx="9144001" cy="685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6200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onceuponachef.com/images/2014/10/mixing-in-dry-ingredi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" y="0"/>
            <a:ext cx="9165138" cy="686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5209475" y="1196752"/>
            <a:ext cx="3106941" cy="3933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4400" dirty="0">
                <a:solidFill>
                  <a:schemeClr val="tx1"/>
                </a:solidFill>
              </a:rPr>
              <a:t>e</a:t>
            </a:r>
            <a:r>
              <a:rPr lang="it-IT" sz="4400" dirty="0" smtClean="0">
                <a:solidFill>
                  <a:schemeClr val="tx1"/>
                </a:solidFill>
              </a:rPr>
              <a:t>thos </a:t>
            </a:r>
          </a:p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4400" dirty="0" smtClean="0">
                <a:solidFill>
                  <a:schemeClr val="tx1"/>
                </a:solidFill>
              </a:rPr>
              <a:t>pathos </a:t>
            </a:r>
          </a:p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4400" dirty="0" smtClean="0">
                <a:solidFill>
                  <a:schemeClr val="tx1"/>
                </a:solidFill>
              </a:rPr>
              <a:t>logos</a:t>
            </a:r>
            <a:endParaRPr lang="it-IT" sz="4400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64680" y="1196752"/>
            <a:ext cx="3719288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4400" dirty="0" err="1" smtClean="0">
                <a:solidFill>
                  <a:schemeClr val="tx1"/>
                </a:solidFill>
              </a:rPr>
              <a:t>docere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</a:p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4400" dirty="0" err="1" smtClean="0">
                <a:solidFill>
                  <a:schemeClr val="tx1"/>
                </a:solidFill>
              </a:rPr>
              <a:t>movere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</a:p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4400" dirty="0" err="1" smtClean="0">
                <a:solidFill>
                  <a:schemeClr val="tx1"/>
                </a:solidFill>
              </a:rPr>
              <a:t>delectare</a:t>
            </a:r>
            <a:endParaRPr lang="it-IT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4445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bra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43408"/>
            <a:ext cx="9252520" cy="730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493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Image result for jan van ey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113"/>
            <a:ext cx="9084709" cy="682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516309" y="5085184"/>
            <a:ext cx="83840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 smtClean="0">
                <a:solidFill>
                  <a:schemeClr val="bg1"/>
                </a:solidFill>
              </a:rPr>
              <a:t>AIC IXH XAN</a:t>
            </a:r>
            <a:endParaRPr lang="it-IT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7760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memo benas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712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media.giphy.com/media/14uoAqOzW4Kfeg/giph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" y="-1461"/>
            <a:ext cx="9086448" cy="681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1901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12403" t="30067" r="13660" b="26376"/>
          <a:stretch/>
        </p:blipFill>
        <p:spPr>
          <a:xfrm>
            <a:off x="-1" y="1628800"/>
            <a:ext cx="9180513" cy="4248472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 bwMode="auto">
          <a:xfrm>
            <a:off x="1356295" y="737266"/>
            <a:ext cx="7789049" cy="144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3538" algn="l"/>
            <a:r>
              <a:rPr lang="it-IT" sz="2100" dirty="0" smtClean="0">
                <a:solidFill>
                  <a:srgbClr val="000000"/>
                </a:solidFill>
              </a:rPr>
              <a:t>Ha un significato negativo solo per gli ignoranti</a:t>
            </a:r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2339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9EA39-FCCA-4E48-8FA4-2B34E99B68E2}" type="slidenum">
              <a:rPr lang="it-IT" smtClean="0"/>
              <a:pPr>
                <a:defRPr/>
              </a:pPr>
              <a:t>15</a:t>
            </a:fld>
            <a:endParaRPr lang="it-IT" dirty="0"/>
          </a:p>
        </p:txBody>
      </p:sp>
      <p:graphicFrame>
        <p:nvGraphicFramePr>
          <p:cNvPr id="5" name="Diagramma 4"/>
          <p:cNvGraphicFramePr/>
          <p:nvPr>
            <p:extLst/>
          </p:nvPr>
        </p:nvGraphicFramePr>
        <p:xfrm>
          <a:off x="179512" y="331786"/>
          <a:ext cx="8784976" cy="6265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po 3"/>
          <p:cNvGrpSpPr/>
          <p:nvPr/>
        </p:nvGrpSpPr>
        <p:grpSpPr>
          <a:xfrm>
            <a:off x="5922396" y="1997718"/>
            <a:ext cx="1891686" cy="1891686"/>
            <a:chOff x="5744146" y="1671118"/>
            <a:chExt cx="1891686" cy="1891686"/>
          </a:xfrm>
          <a:solidFill>
            <a:srgbClr val="FF000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Ovale 5"/>
            <p:cNvSpPr/>
            <p:nvPr/>
          </p:nvSpPr>
          <p:spPr>
            <a:xfrm>
              <a:off x="5744146" y="1671118"/>
              <a:ext cx="1891686" cy="1891686"/>
            </a:xfrm>
            <a:prstGeom prst="ellipse">
              <a:avLst/>
            </a:prstGeom>
            <a:grpFill/>
            <a:sp3d prstMaterial="plastic">
              <a:bevelT w="127000" h="25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e 4"/>
            <p:cNvSpPr/>
            <p:nvPr/>
          </p:nvSpPr>
          <p:spPr>
            <a:xfrm>
              <a:off x="5960170" y="1948149"/>
              <a:ext cx="1451161" cy="1337624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dirty="0" err="1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espositio</a:t>
              </a:r>
              <a:endParaRPr lang="it-IT" sz="2000" b="1" kern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186204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379869120"/>
              </p:ext>
            </p:extLst>
          </p:nvPr>
        </p:nvGraphicFramePr>
        <p:xfrm>
          <a:off x="179512" y="296217"/>
          <a:ext cx="8784976" cy="6265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934501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narrazi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" y="0"/>
            <a:ext cx="912762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9186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B9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age result for storytelli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3"/>
          <a:stretch/>
        </p:blipFill>
        <p:spPr bwMode="auto">
          <a:xfrm>
            <a:off x="1331640" y="0"/>
            <a:ext cx="680424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93885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 result for spremere il lim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" y="404664"/>
            <a:ext cx="8555179" cy="568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09377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ssets.ecenglish.com/blogs/uploads/sites/24/2013/01/AY-Lectur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" r="3276"/>
          <a:stretch/>
        </p:blipFill>
        <p:spPr bwMode="auto">
          <a:xfrm>
            <a:off x="-36513" y="-27384"/>
            <a:ext cx="9314069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-46536" y="611687"/>
            <a:ext cx="5410624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La lezione …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4139952" y="4653136"/>
            <a:ext cx="5141443" cy="1134126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0363" algn="just"/>
            <a:r>
              <a:rPr lang="it-IT" sz="2100" dirty="0" smtClean="0">
                <a:solidFill>
                  <a:schemeClr val="tx1"/>
                </a:solidFill>
              </a:rPr>
              <a:t>… come costruirla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9404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invent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476" y="476672"/>
            <a:ext cx="6903049" cy="636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8512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 result for conformism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/>
          <a:stretch/>
        </p:blipFill>
        <p:spPr bwMode="auto">
          <a:xfrm>
            <a:off x="0" y="1894"/>
            <a:ext cx="9144000" cy="839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9658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esposizi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860" y="1"/>
            <a:ext cx="92688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11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nsprecare.it/wp-content/uploads/2015/02/shutterstock_194126468-640x4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3999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2689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2"/>
          <a:stretch/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6995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montare immagin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6" y="18583"/>
            <a:ext cx="9081344" cy="681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7809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 bwMode="auto">
          <a:xfrm>
            <a:off x="3347864" y="332656"/>
            <a:ext cx="5796136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3538" algn="l"/>
            <a:r>
              <a:rPr lang="it-IT" sz="2100" dirty="0" smtClean="0">
                <a:solidFill>
                  <a:schemeClr val="tx1"/>
                </a:solidFill>
              </a:rPr>
              <a:t>Scegli un titolo che attiri…</a:t>
            </a:r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2054" name="Picture 6" descr="http://www.myparkingsign.com/blog/wp-content/uploads/re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0557"/>
            <a:ext cx="7654714" cy="348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395536" y="23453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4327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" r="18295"/>
          <a:stretch/>
        </p:blipFill>
        <p:spPr>
          <a:xfrm>
            <a:off x="-36511" y="0"/>
            <a:ext cx="9180512" cy="6885384"/>
          </a:xfrm>
          <a:prstGeom prst="rect">
            <a:avLst/>
          </a:prstGeom>
          <a:ln>
            <a:noFill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172835" y="2780928"/>
            <a:ext cx="3308549" cy="366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63" tIns="44437" rIns="90463" bIns="44437" anchor="ctr">
            <a:spAutoFit/>
          </a:bodyPr>
          <a:lstStyle>
            <a:lvl1pPr marL="342900" indent="-3429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it-IT" i="1" dirty="0" smtClean="0">
                <a:solidFill>
                  <a:schemeClr val="tx1"/>
                </a:solidFill>
              </a:rPr>
              <a:t>www.analisidibilancio.it</a:t>
            </a:r>
            <a:endParaRPr lang="it-IT" i="1" dirty="0">
              <a:solidFill>
                <a:schemeClr val="tx1"/>
              </a:solidFill>
            </a:endParaRPr>
          </a:p>
        </p:txBody>
      </p:sp>
      <p:pic>
        <p:nvPicPr>
          <p:cNvPr id="3077" name="Picture 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0" b="30609"/>
          <a:stretch>
            <a:fillRect/>
          </a:stretch>
        </p:blipFill>
        <p:spPr bwMode="auto">
          <a:xfrm>
            <a:off x="6156178" y="4921341"/>
            <a:ext cx="2783889" cy="164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uppo 49"/>
          <p:cNvGrpSpPr>
            <a:grpSpLocks/>
          </p:cNvGrpSpPr>
          <p:nvPr/>
        </p:nvGrpSpPr>
        <p:grpSpPr bwMode="auto">
          <a:xfrm>
            <a:off x="35496" y="65434"/>
            <a:ext cx="5334000" cy="5811838"/>
            <a:chOff x="-1046163" y="857251"/>
            <a:chExt cx="5334000" cy="5811837"/>
          </a:xfrm>
          <a:noFill/>
        </p:grpSpPr>
        <p:sp>
          <p:nvSpPr>
            <p:cNvPr id="9" name="Freeform 136"/>
            <p:cNvSpPr>
              <a:spLocks/>
            </p:cNvSpPr>
            <p:nvPr/>
          </p:nvSpPr>
          <p:spPr bwMode="auto">
            <a:xfrm>
              <a:off x="93662" y="976314"/>
              <a:ext cx="3236913" cy="5021261"/>
            </a:xfrm>
            <a:custGeom>
              <a:avLst/>
              <a:gdLst>
                <a:gd name="T0" fmla="*/ 1156 w 3395"/>
                <a:gd name="T1" fmla="*/ 124 h 5259"/>
                <a:gd name="T2" fmla="*/ 1156 w 3395"/>
                <a:gd name="T3" fmla="*/ 124 h 5259"/>
                <a:gd name="T4" fmla="*/ 1408 w 3395"/>
                <a:gd name="T5" fmla="*/ 26 h 5259"/>
                <a:gd name="T6" fmla="*/ 1834 w 3395"/>
                <a:gd name="T7" fmla="*/ 39 h 5259"/>
                <a:gd name="T8" fmla="*/ 2120 w 3395"/>
                <a:gd name="T9" fmla="*/ 158 h 5259"/>
                <a:gd name="T10" fmla="*/ 2158 w 3395"/>
                <a:gd name="T11" fmla="*/ 222 h 5259"/>
                <a:gd name="T12" fmla="*/ 2056 w 3395"/>
                <a:gd name="T13" fmla="*/ 435 h 5259"/>
                <a:gd name="T14" fmla="*/ 2009 w 3395"/>
                <a:gd name="T15" fmla="*/ 529 h 5259"/>
                <a:gd name="T16" fmla="*/ 2026 w 3395"/>
                <a:gd name="T17" fmla="*/ 610 h 5259"/>
                <a:gd name="T18" fmla="*/ 2056 w 3395"/>
                <a:gd name="T19" fmla="*/ 717 h 5259"/>
                <a:gd name="T20" fmla="*/ 1958 w 3395"/>
                <a:gd name="T21" fmla="*/ 1079 h 5259"/>
                <a:gd name="T22" fmla="*/ 1953 w 3395"/>
                <a:gd name="T23" fmla="*/ 1267 h 5259"/>
                <a:gd name="T24" fmla="*/ 2162 w 3395"/>
                <a:gd name="T25" fmla="*/ 1374 h 5259"/>
                <a:gd name="T26" fmla="*/ 2606 w 3395"/>
                <a:gd name="T27" fmla="*/ 1608 h 5259"/>
                <a:gd name="T28" fmla="*/ 2973 w 3395"/>
                <a:gd name="T29" fmla="*/ 2337 h 5259"/>
                <a:gd name="T30" fmla="*/ 3007 w 3395"/>
                <a:gd name="T31" fmla="*/ 2461 h 5259"/>
                <a:gd name="T32" fmla="*/ 3028 w 3395"/>
                <a:gd name="T33" fmla="*/ 2581 h 5259"/>
                <a:gd name="T34" fmla="*/ 3101 w 3395"/>
                <a:gd name="T35" fmla="*/ 2700 h 5259"/>
                <a:gd name="T36" fmla="*/ 3122 w 3395"/>
                <a:gd name="T37" fmla="*/ 2994 h 5259"/>
                <a:gd name="T38" fmla="*/ 3237 w 3395"/>
                <a:gd name="T39" fmla="*/ 3289 h 5259"/>
                <a:gd name="T40" fmla="*/ 3335 w 3395"/>
                <a:gd name="T41" fmla="*/ 3468 h 5259"/>
                <a:gd name="T42" fmla="*/ 3391 w 3395"/>
                <a:gd name="T43" fmla="*/ 3617 h 5259"/>
                <a:gd name="T44" fmla="*/ 3318 w 3395"/>
                <a:gd name="T45" fmla="*/ 3758 h 5259"/>
                <a:gd name="T46" fmla="*/ 3335 w 3395"/>
                <a:gd name="T47" fmla="*/ 3911 h 5259"/>
                <a:gd name="T48" fmla="*/ 3246 w 3395"/>
                <a:gd name="T49" fmla="*/ 4086 h 5259"/>
                <a:gd name="T50" fmla="*/ 3165 w 3395"/>
                <a:gd name="T51" fmla="*/ 4176 h 5259"/>
                <a:gd name="T52" fmla="*/ 3173 w 3395"/>
                <a:gd name="T53" fmla="*/ 4321 h 5259"/>
                <a:gd name="T54" fmla="*/ 3075 w 3395"/>
                <a:gd name="T55" fmla="*/ 4585 h 5259"/>
                <a:gd name="T56" fmla="*/ 3058 w 3395"/>
                <a:gd name="T57" fmla="*/ 4692 h 5259"/>
                <a:gd name="T58" fmla="*/ 2619 w 3395"/>
                <a:gd name="T59" fmla="*/ 5016 h 5259"/>
                <a:gd name="T60" fmla="*/ 1889 w 3395"/>
                <a:gd name="T61" fmla="*/ 5242 h 5259"/>
                <a:gd name="T62" fmla="*/ 981 w 3395"/>
                <a:gd name="T63" fmla="*/ 5140 h 5259"/>
                <a:gd name="T64" fmla="*/ 337 w 3395"/>
                <a:gd name="T65" fmla="*/ 4777 h 5259"/>
                <a:gd name="T66" fmla="*/ 260 w 3395"/>
                <a:gd name="T67" fmla="*/ 4700 h 5259"/>
                <a:gd name="T68" fmla="*/ 230 w 3395"/>
                <a:gd name="T69" fmla="*/ 4278 h 5259"/>
                <a:gd name="T70" fmla="*/ 200 w 3395"/>
                <a:gd name="T71" fmla="*/ 3890 h 5259"/>
                <a:gd name="T72" fmla="*/ 47 w 3395"/>
                <a:gd name="T73" fmla="*/ 3736 h 5259"/>
                <a:gd name="T74" fmla="*/ 73 w 3395"/>
                <a:gd name="T75" fmla="*/ 3468 h 5259"/>
                <a:gd name="T76" fmla="*/ 115 w 3395"/>
                <a:gd name="T77" fmla="*/ 3199 h 5259"/>
                <a:gd name="T78" fmla="*/ 119 w 3395"/>
                <a:gd name="T79" fmla="*/ 2794 h 5259"/>
                <a:gd name="T80" fmla="*/ 256 w 3395"/>
                <a:gd name="T81" fmla="*/ 2188 h 5259"/>
                <a:gd name="T82" fmla="*/ 512 w 3395"/>
                <a:gd name="T83" fmla="*/ 1749 h 5259"/>
                <a:gd name="T84" fmla="*/ 699 w 3395"/>
                <a:gd name="T85" fmla="*/ 1612 h 5259"/>
                <a:gd name="T86" fmla="*/ 640 w 3395"/>
                <a:gd name="T87" fmla="*/ 1506 h 5259"/>
                <a:gd name="T88" fmla="*/ 674 w 3395"/>
                <a:gd name="T89" fmla="*/ 1352 h 5259"/>
                <a:gd name="T90" fmla="*/ 721 w 3395"/>
                <a:gd name="T91" fmla="*/ 1254 h 5259"/>
                <a:gd name="T92" fmla="*/ 849 w 3395"/>
                <a:gd name="T93" fmla="*/ 1314 h 5259"/>
                <a:gd name="T94" fmla="*/ 934 w 3395"/>
                <a:gd name="T95" fmla="*/ 1374 h 5259"/>
                <a:gd name="T96" fmla="*/ 990 w 3395"/>
                <a:gd name="T97" fmla="*/ 1425 h 5259"/>
                <a:gd name="T98" fmla="*/ 1122 w 3395"/>
                <a:gd name="T99" fmla="*/ 1322 h 5259"/>
                <a:gd name="T100" fmla="*/ 1245 w 3395"/>
                <a:gd name="T101" fmla="*/ 1250 h 5259"/>
                <a:gd name="T102" fmla="*/ 1245 w 3395"/>
                <a:gd name="T103" fmla="*/ 1028 h 5259"/>
                <a:gd name="T104" fmla="*/ 1207 w 3395"/>
                <a:gd name="T105" fmla="*/ 768 h 5259"/>
                <a:gd name="T106" fmla="*/ 1237 w 3395"/>
                <a:gd name="T107" fmla="*/ 563 h 5259"/>
                <a:gd name="T108" fmla="*/ 1216 w 3395"/>
                <a:gd name="T109" fmla="*/ 358 h 5259"/>
                <a:gd name="T110" fmla="*/ 1156 w 3395"/>
                <a:gd name="T111" fmla="*/ 124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95" h="5259">
                  <a:moveTo>
                    <a:pt x="1156" y="124"/>
                  </a:moveTo>
                  <a:lnTo>
                    <a:pt x="1156" y="124"/>
                  </a:lnTo>
                  <a:cubicBezTo>
                    <a:pt x="1156" y="124"/>
                    <a:pt x="1258" y="51"/>
                    <a:pt x="1408" y="26"/>
                  </a:cubicBezTo>
                  <a:cubicBezTo>
                    <a:pt x="1557" y="0"/>
                    <a:pt x="1715" y="0"/>
                    <a:pt x="1834" y="39"/>
                  </a:cubicBezTo>
                  <a:cubicBezTo>
                    <a:pt x="1953" y="77"/>
                    <a:pt x="2081" y="128"/>
                    <a:pt x="2120" y="158"/>
                  </a:cubicBezTo>
                  <a:cubicBezTo>
                    <a:pt x="2158" y="188"/>
                    <a:pt x="2158" y="222"/>
                    <a:pt x="2158" y="222"/>
                  </a:cubicBezTo>
                  <a:lnTo>
                    <a:pt x="2056" y="435"/>
                  </a:lnTo>
                  <a:cubicBezTo>
                    <a:pt x="2056" y="435"/>
                    <a:pt x="2005" y="516"/>
                    <a:pt x="2009" y="529"/>
                  </a:cubicBezTo>
                  <a:cubicBezTo>
                    <a:pt x="2013" y="542"/>
                    <a:pt x="2026" y="610"/>
                    <a:pt x="2026" y="610"/>
                  </a:cubicBezTo>
                  <a:cubicBezTo>
                    <a:pt x="2026" y="610"/>
                    <a:pt x="2056" y="695"/>
                    <a:pt x="2056" y="717"/>
                  </a:cubicBezTo>
                  <a:cubicBezTo>
                    <a:pt x="2056" y="738"/>
                    <a:pt x="1988" y="1020"/>
                    <a:pt x="1958" y="1079"/>
                  </a:cubicBezTo>
                  <a:cubicBezTo>
                    <a:pt x="1928" y="1139"/>
                    <a:pt x="1928" y="1233"/>
                    <a:pt x="1953" y="1267"/>
                  </a:cubicBezTo>
                  <a:cubicBezTo>
                    <a:pt x="1979" y="1301"/>
                    <a:pt x="2090" y="1348"/>
                    <a:pt x="2162" y="1374"/>
                  </a:cubicBezTo>
                  <a:cubicBezTo>
                    <a:pt x="2235" y="1399"/>
                    <a:pt x="2563" y="1557"/>
                    <a:pt x="2606" y="1608"/>
                  </a:cubicBezTo>
                  <a:cubicBezTo>
                    <a:pt x="2649" y="1659"/>
                    <a:pt x="2951" y="2128"/>
                    <a:pt x="2973" y="2337"/>
                  </a:cubicBezTo>
                  <a:cubicBezTo>
                    <a:pt x="2994" y="2546"/>
                    <a:pt x="3007" y="2461"/>
                    <a:pt x="3007" y="2461"/>
                  </a:cubicBezTo>
                  <a:lnTo>
                    <a:pt x="3028" y="2581"/>
                  </a:lnTo>
                  <a:cubicBezTo>
                    <a:pt x="3028" y="2581"/>
                    <a:pt x="3079" y="2666"/>
                    <a:pt x="3101" y="2700"/>
                  </a:cubicBezTo>
                  <a:cubicBezTo>
                    <a:pt x="3122" y="2734"/>
                    <a:pt x="3122" y="2994"/>
                    <a:pt x="3122" y="2994"/>
                  </a:cubicBezTo>
                  <a:lnTo>
                    <a:pt x="3237" y="3289"/>
                  </a:lnTo>
                  <a:lnTo>
                    <a:pt x="3335" y="3468"/>
                  </a:lnTo>
                  <a:cubicBezTo>
                    <a:pt x="3335" y="3468"/>
                    <a:pt x="3395" y="3587"/>
                    <a:pt x="3391" y="3617"/>
                  </a:cubicBezTo>
                  <a:cubicBezTo>
                    <a:pt x="3387" y="3647"/>
                    <a:pt x="3318" y="3758"/>
                    <a:pt x="3318" y="3758"/>
                  </a:cubicBezTo>
                  <a:cubicBezTo>
                    <a:pt x="3318" y="3758"/>
                    <a:pt x="3340" y="3877"/>
                    <a:pt x="3335" y="3911"/>
                  </a:cubicBezTo>
                  <a:cubicBezTo>
                    <a:pt x="3331" y="3945"/>
                    <a:pt x="3284" y="4056"/>
                    <a:pt x="3246" y="4086"/>
                  </a:cubicBezTo>
                  <a:cubicBezTo>
                    <a:pt x="3207" y="4116"/>
                    <a:pt x="3165" y="4176"/>
                    <a:pt x="3165" y="4176"/>
                  </a:cubicBezTo>
                  <a:cubicBezTo>
                    <a:pt x="3165" y="4176"/>
                    <a:pt x="3173" y="4295"/>
                    <a:pt x="3173" y="4321"/>
                  </a:cubicBezTo>
                  <a:cubicBezTo>
                    <a:pt x="3173" y="4346"/>
                    <a:pt x="3152" y="4513"/>
                    <a:pt x="3075" y="4585"/>
                  </a:cubicBezTo>
                  <a:cubicBezTo>
                    <a:pt x="3058" y="4601"/>
                    <a:pt x="3058" y="4692"/>
                    <a:pt x="3058" y="4692"/>
                  </a:cubicBezTo>
                  <a:cubicBezTo>
                    <a:pt x="3058" y="4692"/>
                    <a:pt x="2836" y="4914"/>
                    <a:pt x="2619" y="5016"/>
                  </a:cubicBezTo>
                  <a:cubicBezTo>
                    <a:pt x="2401" y="5118"/>
                    <a:pt x="2150" y="5225"/>
                    <a:pt x="1889" y="5242"/>
                  </a:cubicBezTo>
                  <a:cubicBezTo>
                    <a:pt x="1629" y="5259"/>
                    <a:pt x="1233" y="5246"/>
                    <a:pt x="981" y="5140"/>
                  </a:cubicBezTo>
                  <a:cubicBezTo>
                    <a:pt x="729" y="5033"/>
                    <a:pt x="503" y="4931"/>
                    <a:pt x="337" y="4777"/>
                  </a:cubicBezTo>
                  <a:cubicBezTo>
                    <a:pt x="171" y="4624"/>
                    <a:pt x="260" y="4700"/>
                    <a:pt x="260" y="4700"/>
                  </a:cubicBezTo>
                  <a:lnTo>
                    <a:pt x="230" y="4278"/>
                  </a:lnTo>
                  <a:lnTo>
                    <a:pt x="200" y="3890"/>
                  </a:lnTo>
                  <a:cubicBezTo>
                    <a:pt x="200" y="3890"/>
                    <a:pt x="94" y="3830"/>
                    <a:pt x="47" y="3736"/>
                  </a:cubicBezTo>
                  <a:cubicBezTo>
                    <a:pt x="0" y="3643"/>
                    <a:pt x="38" y="3549"/>
                    <a:pt x="73" y="3468"/>
                  </a:cubicBezTo>
                  <a:cubicBezTo>
                    <a:pt x="107" y="3387"/>
                    <a:pt x="111" y="3242"/>
                    <a:pt x="115" y="3199"/>
                  </a:cubicBezTo>
                  <a:cubicBezTo>
                    <a:pt x="119" y="3156"/>
                    <a:pt x="94" y="2969"/>
                    <a:pt x="119" y="2794"/>
                  </a:cubicBezTo>
                  <a:cubicBezTo>
                    <a:pt x="145" y="2619"/>
                    <a:pt x="175" y="2363"/>
                    <a:pt x="256" y="2188"/>
                  </a:cubicBezTo>
                  <a:cubicBezTo>
                    <a:pt x="337" y="2013"/>
                    <a:pt x="435" y="1817"/>
                    <a:pt x="512" y="1749"/>
                  </a:cubicBezTo>
                  <a:cubicBezTo>
                    <a:pt x="589" y="1681"/>
                    <a:pt x="699" y="1612"/>
                    <a:pt x="699" y="1612"/>
                  </a:cubicBezTo>
                  <a:cubicBezTo>
                    <a:pt x="699" y="1612"/>
                    <a:pt x="640" y="1548"/>
                    <a:pt x="640" y="1506"/>
                  </a:cubicBezTo>
                  <a:cubicBezTo>
                    <a:pt x="640" y="1463"/>
                    <a:pt x="657" y="1374"/>
                    <a:pt x="674" y="1352"/>
                  </a:cubicBezTo>
                  <a:cubicBezTo>
                    <a:pt x="691" y="1331"/>
                    <a:pt x="721" y="1254"/>
                    <a:pt x="721" y="1254"/>
                  </a:cubicBezTo>
                  <a:cubicBezTo>
                    <a:pt x="721" y="1254"/>
                    <a:pt x="823" y="1301"/>
                    <a:pt x="849" y="1314"/>
                  </a:cubicBezTo>
                  <a:cubicBezTo>
                    <a:pt x="874" y="1327"/>
                    <a:pt x="904" y="1344"/>
                    <a:pt x="934" y="1374"/>
                  </a:cubicBezTo>
                  <a:cubicBezTo>
                    <a:pt x="964" y="1403"/>
                    <a:pt x="981" y="1425"/>
                    <a:pt x="990" y="1425"/>
                  </a:cubicBezTo>
                  <a:cubicBezTo>
                    <a:pt x="998" y="1425"/>
                    <a:pt x="1122" y="1322"/>
                    <a:pt x="1122" y="1322"/>
                  </a:cubicBezTo>
                  <a:lnTo>
                    <a:pt x="1245" y="1250"/>
                  </a:lnTo>
                  <a:lnTo>
                    <a:pt x="1245" y="1028"/>
                  </a:lnTo>
                  <a:lnTo>
                    <a:pt x="1207" y="768"/>
                  </a:lnTo>
                  <a:lnTo>
                    <a:pt x="1237" y="563"/>
                  </a:lnTo>
                  <a:lnTo>
                    <a:pt x="1216" y="358"/>
                  </a:lnTo>
                  <a:lnTo>
                    <a:pt x="1156" y="12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0" name="Freeform 137"/>
            <p:cNvSpPr>
              <a:spLocks/>
            </p:cNvSpPr>
            <p:nvPr/>
          </p:nvSpPr>
          <p:spPr bwMode="auto">
            <a:xfrm>
              <a:off x="-800100" y="4759325"/>
              <a:ext cx="566737" cy="346075"/>
            </a:xfrm>
            <a:custGeom>
              <a:avLst/>
              <a:gdLst>
                <a:gd name="T0" fmla="*/ 310 w 594"/>
                <a:gd name="T1" fmla="*/ 149 h 363"/>
                <a:gd name="T2" fmla="*/ 310 w 594"/>
                <a:gd name="T3" fmla="*/ 149 h 363"/>
                <a:gd name="T4" fmla="*/ 303 w 594"/>
                <a:gd name="T5" fmla="*/ 148 h 363"/>
                <a:gd name="T6" fmla="*/ 276 w 594"/>
                <a:gd name="T7" fmla="*/ 69 h 363"/>
                <a:gd name="T8" fmla="*/ 289 w 594"/>
                <a:gd name="T9" fmla="*/ 33 h 363"/>
                <a:gd name="T10" fmla="*/ 308 w 594"/>
                <a:gd name="T11" fmla="*/ 23 h 363"/>
                <a:gd name="T12" fmla="*/ 316 w 594"/>
                <a:gd name="T13" fmla="*/ 15 h 363"/>
                <a:gd name="T14" fmla="*/ 301 w 594"/>
                <a:gd name="T15" fmla="*/ 14 h 363"/>
                <a:gd name="T16" fmla="*/ 253 w 594"/>
                <a:gd name="T17" fmla="*/ 30 h 363"/>
                <a:gd name="T18" fmla="*/ 210 w 594"/>
                <a:gd name="T19" fmla="*/ 42 h 363"/>
                <a:gd name="T20" fmla="*/ 206 w 594"/>
                <a:gd name="T21" fmla="*/ 47 h 363"/>
                <a:gd name="T22" fmla="*/ 215 w 594"/>
                <a:gd name="T23" fmla="*/ 51 h 363"/>
                <a:gd name="T24" fmla="*/ 235 w 594"/>
                <a:gd name="T25" fmla="*/ 69 h 363"/>
                <a:gd name="T26" fmla="*/ 245 w 594"/>
                <a:gd name="T27" fmla="*/ 93 h 363"/>
                <a:gd name="T28" fmla="*/ 271 w 594"/>
                <a:gd name="T29" fmla="*/ 160 h 363"/>
                <a:gd name="T30" fmla="*/ 266 w 594"/>
                <a:gd name="T31" fmla="*/ 166 h 363"/>
                <a:gd name="T32" fmla="*/ 102 w 594"/>
                <a:gd name="T33" fmla="*/ 228 h 363"/>
                <a:gd name="T34" fmla="*/ 91 w 594"/>
                <a:gd name="T35" fmla="*/ 226 h 363"/>
                <a:gd name="T36" fmla="*/ 63 w 594"/>
                <a:gd name="T37" fmla="*/ 145 h 363"/>
                <a:gd name="T38" fmla="*/ 69 w 594"/>
                <a:gd name="T39" fmla="*/ 103 h 363"/>
                <a:gd name="T40" fmla="*/ 93 w 594"/>
                <a:gd name="T41" fmla="*/ 90 h 363"/>
                <a:gd name="T42" fmla="*/ 101 w 594"/>
                <a:gd name="T43" fmla="*/ 81 h 363"/>
                <a:gd name="T44" fmla="*/ 90 w 594"/>
                <a:gd name="T45" fmla="*/ 79 h 363"/>
                <a:gd name="T46" fmla="*/ 36 w 594"/>
                <a:gd name="T47" fmla="*/ 96 h 363"/>
                <a:gd name="T48" fmla="*/ 5 w 594"/>
                <a:gd name="T49" fmla="*/ 103 h 363"/>
                <a:gd name="T50" fmla="*/ 0 w 594"/>
                <a:gd name="T51" fmla="*/ 109 h 363"/>
                <a:gd name="T52" fmla="*/ 8 w 594"/>
                <a:gd name="T53" fmla="*/ 116 h 363"/>
                <a:gd name="T54" fmla="*/ 18 w 594"/>
                <a:gd name="T55" fmla="*/ 137 h 363"/>
                <a:gd name="T56" fmla="*/ 71 w 594"/>
                <a:gd name="T57" fmla="*/ 275 h 363"/>
                <a:gd name="T58" fmla="*/ 98 w 594"/>
                <a:gd name="T59" fmla="*/ 352 h 363"/>
                <a:gd name="T60" fmla="*/ 109 w 594"/>
                <a:gd name="T61" fmla="*/ 361 h 363"/>
                <a:gd name="T62" fmla="*/ 111 w 594"/>
                <a:gd name="T63" fmla="*/ 350 h 363"/>
                <a:gd name="T64" fmla="*/ 105 w 594"/>
                <a:gd name="T65" fmla="*/ 329 h 363"/>
                <a:gd name="T66" fmla="*/ 134 w 594"/>
                <a:gd name="T67" fmla="*/ 292 h 363"/>
                <a:gd name="T68" fmla="*/ 273 w 594"/>
                <a:gd name="T69" fmla="*/ 239 h 363"/>
                <a:gd name="T70" fmla="*/ 388 w 594"/>
                <a:gd name="T71" fmla="*/ 195 h 363"/>
                <a:gd name="T72" fmla="*/ 529 w 594"/>
                <a:gd name="T73" fmla="*/ 145 h 363"/>
                <a:gd name="T74" fmla="*/ 571 w 594"/>
                <a:gd name="T75" fmla="*/ 147 h 363"/>
                <a:gd name="T76" fmla="*/ 581 w 594"/>
                <a:gd name="T77" fmla="*/ 164 h 363"/>
                <a:gd name="T78" fmla="*/ 589 w 594"/>
                <a:gd name="T79" fmla="*/ 170 h 363"/>
                <a:gd name="T80" fmla="*/ 591 w 594"/>
                <a:gd name="T81" fmla="*/ 157 h 363"/>
                <a:gd name="T82" fmla="*/ 564 w 594"/>
                <a:gd name="T83" fmla="*/ 91 h 363"/>
                <a:gd name="T84" fmla="*/ 536 w 594"/>
                <a:gd name="T85" fmla="*/ 10 h 363"/>
                <a:gd name="T86" fmla="*/ 525 w 594"/>
                <a:gd name="T87" fmla="*/ 1 h 363"/>
                <a:gd name="T88" fmla="*/ 523 w 594"/>
                <a:gd name="T89" fmla="*/ 12 h 363"/>
                <a:gd name="T90" fmla="*/ 531 w 594"/>
                <a:gd name="T91" fmla="*/ 39 h 363"/>
                <a:gd name="T92" fmla="*/ 502 w 594"/>
                <a:gd name="T93" fmla="*/ 74 h 363"/>
                <a:gd name="T94" fmla="*/ 363 w 594"/>
                <a:gd name="T95" fmla="*/ 129 h 363"/>
                <a:gd name="T96" fmla="*/ 310 w 594"/>
                <a:gd name="T97" fmla="*/ 14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4" h="363">
                  <a:moveTo>
                    <a:pt x="310" y="149"/>
                  </a:moveTo>
                  <a:lnTo>
                    <a:pt x="310" y="149"/>
                  </a:lnTo>
                  <a:cubicBezTo>
                    <a:pt x="306" y="151"/>
                    <a:pt x="304" y="150"/>
                    <a:pt x="303" y="148"/>
                  </a:cubicBezTo>
                  <a:cubicBezTo>
                    <a:pt x="300" y="139"/>
                    <a:pt x="278" y="83"/>
                    <a:pt x="276" y="69"/>
                  </a:cubicBezTo>
                  <a:cubicBezTo>
                    <a:pt x="272" y="52"/>
                    <a:pt x="281" y="40"/>
                    <a:pt x="289" y="33"/>
                  </a:cubicBezTo>
                  <a:cubicBezTo>
                    <a:pt x="296" y="28"/>
                    <a:pt x="304" y="24"/>
                    <a:pt x="308" y="23"/>
                  </a:cubicBezTo>
                  <a:cubicBezTo>
                    <a:pt x="313" y="21"/>
                    <a:pt x="317" y="18"/>
                    <a:pt x="316" y="15"/>
                  </a:cubicBezTo>
                  <a:cubicBezTo>
                    <a:pt x="314" y="10"/>
                    <a:pt x="307" y="12"/>
                    <a:pt x="301" y="14"/>
                  </a:cubicBezTo>
                  <a:cubicBezTo>
                    <a:pt x="297" y="16"/>
                    <a:pt x="266" y="26"/>
                    <a:pt x="253" y="30"/>
                  </a:cubicBezTo>
                  <a:cubicBezTo>
                    <a:pt x="232" y="36"/>
                    <a:pt x="214" y="40"/>
                    <a:pt x="210" y="42"/>
                  </a:cubicBezTo>
                  <a:cubicBezTo>
                    <a:pt x="206" y="43"/>
                    <a:pt x="205" y="45"/>
                    <a:pt x="206" y="47"/>
                  </a:cubicBezTo>
                  <a:cubicBezTo>
                    <a:pt x="207" y="50"/>
                    <a:pt x="210" y="50"/>
                    <a:pt x="215" y="51"/>
                  </a:cubicBezTo>
                  <a:cubicBezTo>
                    <a:pt x="225" y="53"/>
                    <a:pt x="231" y="60"/>
                    <a:pt x="235" y="69"/>
                  </a:cubicBezTo>
                  <a:cubicBezTo>
                    <a:pt x="239" y="76"/>
                    <a:pt x="241" y="84"/>
                    <a:pt x="245" y="93"/>
                  </a:cubicBezTo>
                  <a:lnTo>
                    <a:pt x="271" y="160"/>
                  </a:lnTo>
                  <a:cubicBezTo>
                    <a:pt x="272" y="163"/>
                    <a:pt x="270" y="164"/>
                    <a:pt x="266" y="166"/>
                  </a:cubicBezTo>
                  <a:lnTo>
                    <a:pt x="102" y="228"/>
                  </a:lnTo>
                  <a:cubicBezTo>
                    <a:pt x="95" y="230"/>
                    <a:pt x="92" y="229"/>
                    <a:pt x="91" y="226"/>
                  </a:cubicBezTo>
                  <a:lnTo>
                    <a:pt x="63" y="145"/>
                  </a:lnTo>
                  <a:cubicBezTo>
                    <a:pt x="56" y="125"/>
                    <a:pt x="61" y="110"/>
                    <a:pt x="69" y="103"/>
                  </a:cubicBezTo>
                  <a:cubicBezTo>
                    <a:pt x="77" y="96"/>
                    <a:pt x="88" y="92"/>
                    <a:pt x="93" y="90"/>
                  </a:cubicBezTo>
                  <a:cubicBezTo>
                    <a:pt x="100" y="87"/>
                    <a:pt x="103" y="85"/>
                    <a:pt x="101" y="81"/>
                  </a:cubicBezTo>
                  <a:cubicBezTo>
                    <a:pt x="100" y="77"/>
                    <a:pt x="96" y="78"/>
                    <a:pt x="90" y="79"/>
                  </a:cubicBezTo>
                  <a:cubicBezTo>
                    <a:pt x="82" y="81"/>
                    <a:pt x="43" y="95"/>
                    <a:pt x="36" y="96"/>
                  </a:cubicBezTo>
                  <a:cubicBezTo>
                    <a:pt x="18" y="101"/>
                    <a:pt x="10" y="102"/>
                    <a:pt x="5" y="103"/>
                  </a:cubicBezTo>
                  <a:cubicBezTo>
                    <a:pt x="2" y="105"/>
                    <a:pt x="0" y="107"/>
                    <a:pt x="0" y="109"/>
                  </a:cubicBezTo>
                  <a:cubicBezTo>
                    <a:pt x="1" y="112"/>
                    <a:pt x="5" y="114"/>
                    <a:pt x="8" y="116"/>
                  </a:cubicBezTo>
                  <a:cubicBezTo>
                    <a:pt x="12" y="121"/>
                    <a:pt x="14" y="127"/>
                    <a:pt x="18" y="137"/>
                  </a:cubicBezTo>
                  <a:cubicBezTo>
                    <a:pt x="24" y="149"/>
                    <a:pt x="64" y="255"/>
                    <a:pt x="71" y="275"/>
                  </a:cubicBezTo>
                  <a:cubicBezTo>
                    <a:pt x="77" y="290"/>
                    <a:pt x="88" y="324"/>
                    <a:pt x="98" y="352"/>
                  </a:cubicBezTo>
                  <a:cubicBezTo>
                    <a:pt x="101" y="359"/>
                    <a:pt x="104" y="363"/>
                    <a:pt x="109" y="361"/>
                  </a:cubicBezTo>
                  <a:cubicBezTo>
                    <a:pt x="113" y="360"/>
                    <a:pt x="113" y="355"/>
                    <a:pt x="111" y="350"/>
                  </a:cubicBezTo>
                  <a:cubicBezTo>
                    <a:pt x="108" y="343"/>
                    <a:pt x="105" y="334"/>
                    <a:pt x="105" y="329"/>
                  </a:cubicBezTo>
                  <a:cubicBezTo>
                    <a:pt x="103" y="310"/>
                    <a:pt x="112" y="302"/>
                    <a:pt x="134" y="292"/>
                  </a:cubicBezTo>
                  <a:cubicBezTo>
                    <a:pt x="155" y="283"/>
                    <a:pt x="173" y="276"/>
                    <a:pt x="273" y="239"/>
                  </a:cubicBezTo>
                  <a:lnTo>
                    <a:pt x="388" y="195"/>
                  </a:lnTo>
                  <a:cubicBezTo>
                    <a:pt x="451" y="171"/>
                    <a:pt x="501" y="153"/>
                    <a:pt x="529" y="145"/>
                  </a:cubicBezTo>
                  <a:cubicBezTo>
                    <a:pt x="549" y="140"/>
                    <a:pt x="564" y="137"/>
                    <a:pt x="571" y="147"/>
                  </a:cubicBezTo>
                  <a:cubicBezTo>
                    <a:pt x="574" y="151"/>
                    <a:pt x="578" y="157"/>
                    <a:pt x="581" y="164"/>
                  </a:cubicBezTo>
                  <a:cubicBezTo>
                    <a:pt x="583" y="170"/>
                    <a:pt x="586" y="172"/>
                    <a:pt x="589" y="170"/>
                  </a:cubicBezTo>
                  <a:cubicBezTo>
                    <a:pt x="594" y="168"/>
                    <a:pt x="594" y="164"/>
                    <a:pt x="591" y="157"/>
                  </a:cubicBezTo>
                  <a:cubicBezTo>
                    <a:pt x="584" y="137"/>
                    <a:pt x="569" y="105"/>
                    <a:pt x="564" y="91"/>
                  </a:cubicBezTo>
                  <a:cubicBezTo>
                    <a:pt x="559" y="77"/>
                    <a:pt x="549" y="43"/>
                    <a:pt x="536" y="10"/>
                  </a:cubicBezTo>
                  <a:cubicBezTo>
                    <a:pt x="533" y="2"/>
                    <a:pt x="530" y="0"/>
                    <a:pt x="525" y="1"/>
                  </a:cubicBezTo>
                  <a:cubicBezTo>
                    <a:pt x="522" y="3"/>
                    <a:pt x="521" y="5"/>
                    <a:pt x="523" y="12"/>
                  </a:cubicBezTo>
                  <a:cubicBezTo>
                    <a:pt x="526" y="20"/>
                    <a:pt x="529" y="32"/>
                    <a:pt x="531" y="39"/>
                  </a:cubicBezTo>
                  <a:cubicBezTo>
                    <a:pt x="534" y="56"/>
                    <a:pt x="521" y="65"/>
                    <a:pt x="502" y="74"/>
                  </a:cubicBezTo>
                  <a:cubicBezTo>
                    <a:pt x="476" y="87"/>
                    <a:pt x="426" y="105"/>
                    <a:pt x="363" y="129"/>
                  </a:cubicBezTo>
                  <a:lnTo>
                    <a:pt x="310" y="14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1" name="Freeform 138"/>
            <p:cNvSpPr>
              <a:spLocks/>
            </p:cNvSpPr>
            <p:nvPr/>
          </p:nvSpPr>
          <p:spPr bwMode="auto">
            <a:xfrm>
              <a:off x="-865188" y="4394200"/>
              <a:ext cx="527050" cy="376238"/>
            </a:xfrm>
            <a:custGeom>
              <a:avLst/>
              <a:gdLst>
                <a:gd name="T0" fmla="*/ 209 w 553"/>
                <a:gd name="T1" fmla="*/ 228 h 394"/>
                <a:gd name="T2" fmla="*/ 209 w 553"/>
                <a:gd name="T3" fmla="*/ 228 h 394"/>
                <a:gd name="T4" fmla="*/ 64 w 553"/>
                <a:gd name="T5" fmla="*/ 260 h 394"/>
                <a:gd name="T6" fmla="*/ 20 w 553"/>
                <a:gd name="T7" fmla="*/ 249 h 394"/>
                <a:gd name="T8" fmla="*/ 13 w 553"/>
                <a:gd name="T9" fmla="*/ 228 h 394"/>
                <a:gd name="T10" fmla="*/ 5 w 553"/>
                <a:gd name="T11" fmla="*/ 220 h 394"/>
                <a:gd name="T12" fmla="*/ 1 w 553"/>
                <a:gd name="T13" fmla="*/ 233 h 394"/>
                <a:gd name="T14" fmla="*/ 21 w 553"/>
                <a:gd name="T15" fmla="*/ 307 h 394"/>
                <a:gd name="T16" fmla="*/ 36 w 553"/>
                <a:gd name="T17" fmla="*/ 382 h 394"/>
                <a:gd name="T18" fmla="*/ 45 w 553"/>
                <a:gd name="T19" fmla="*/ 393 h 394"/>
                <a:gd name="T20" fmla="*/ 49 w 553"/>
                <a:gd name="T21" fmla="*/ 382 h 394"/>
                <a:gd name="T22" fmla="*/ 47 w 553"/>
                <a:gd name="T23" fmla="*/ 364 h 394"/>
                <a:gd name="T24" fmla="*/ 80 w 553"/>
                <a:gd name="T25" fmla="*/ 331 h 394"/>
                <a:gd name="T26" fmla="*/ 225 w 553"/>
                <a:gd name="T27" fmla="*/ 296 h 394"/>
                <a:gd name="T28" fmla="*/ 345 w 553"/>
                <a:gd name="T29" fmla="*/ 268 h 394"/>
                <a:gd name="T30" fmla="*/ 491 w 553"/>
                <a:gd name="T31" fmla="*/ 238 h 394"/>
                <a:gd name="T32" fmla="*/ 533 w 553"/>
                <a:gd name="T33" fmla="*/ 245 h 394"/>
                <a:gd name="T34" fmla="*/ 540 w 553"/>
                <a:gd name="T35" fmla="*/ 264 h 394"/>
                <a:gd name="T36" fmla="*/ 548 w 553"/>
                <a:gd name="T37" fmla="*/ 271 h 394"/>
                <a:gd name="T38" fmla="*/ 552 w 553"/>
                <a:gd name="T39" fmla="*/ 259 h 394"/>
                <a:gd name="T40" fmla="*/ 534 w 553"/>
                <a:gd name="T41" fmla="*/ 190 h 394"/>
                <a:gd name="T42" fmla="*/ 501 w 553"/>
                <a:gd name="T43" fmla="*/ 30 h 394"/>
                <a:gd name="T44" fmla="*/ 475 w 553"/>
                <a:gd name="T45" fmla="*/ 0 h 394"/>
                <a:gd name="T46" fmla="*/ 394 w 553"/>
                <a:gd name="T47" fmla="*/ 10 h 394"/>
                <a:gd name="T48" fmla="*/ 384 w 553"/>
                <a:gd name="T49" fmla="*/ 17 h 394"/>
                <a:gd name="T50" fmla="*/ 395 w 553"/>
                <a:gd name="T51" fmla="*/ 21 h 394"/>
                <a:gd name="T52" fmla="*/ 440 w 553"/>
                <a:gd name="T53" fmla="*/ 25 h 394"/>
                <a:gd name="T54" fmla="*/ 473 w 553"/>
                <a:gd name="T55" fmla="*/ 85 h 394"/>
                <a:gd name="T56" fmla="*/ 474 w 553"/>
                <a:gd name="T57" fmla="*/ 155 h 394"/>
                <a:gd name="T58" fmla="*/ 329 w 553"/>
                <a:gd name="T59" fmla="*/ 200 h 394"/>
                <a:gd name="T60" fmla="*/ 209 w 553"/>
                <a:gd name="T61" fmla="*/ 22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3" h="394">
                  <a:moveTo>
                    <a:pt x="209" y="228"/>
                  </a:moveTo>
                  <a:lnTo>
                    <a:pt x="209" y="228"/>
                  </a:lnTo>
                  <a:cubicBezTo>
                    <a:pt x="105" y="252"/>
                    <a:pt x="86" y="256"/>
                    <a:pt x="64" y="260"/>
                  </a:cubicBezTo>
                  <a:cubicBezTo>
                    <a:pt x="40" y="265"/>
                    <a:pt x="27" y="263"/>
                    <a:pt x="20" y="249"/>
                  </a:cubicBezTo>
                  <a:cubicBezTo>
                    <a:pt x="17" y="243"/>
                    <a:pt x="15" y="234"/>
                    <a:pt x="13" y="228"/>
                  </a:cubicBezTo>
                  <a:cubicBezTo>
                    <a:pt x="12" y="222"/>
                    <a:pt x="10" y="219"/>
                    <a:pt x="5" y="220"/>
                  </a:cubicBezTo>
                  <a:cubicBezTo>
                    <a:pt x="0" y="221"/>
                    <a:pt x="0" y="225"/>
                    <a:pt x="1" y="233"/>
                  </a:cubicBezTo>
                  <a:cubicBezTo>
                    <a:pt x="6" y="254"/>
                    <a:pt x="18" y="294"/>
                    <a:pt x="21" y="307"/>
                  </a:cubicBezTo>
                  <a:cubicBezTo>
                    <a:pt x="24" y="322"/>
                    <a:pt x="30" y="356"/>
                    <a:pt x="36" y="382"/>
                  </a:cubicBezTo>
                  <a:cubicBezTo>
                    <a:pt x="38" y="390"/>
                    <a:pt x="40" y="394"/>
                    <a:pt x="45" y="393"/>
                  </a:cubicBezTo>
                  <a:cubicBezTo>
                    <a:pt x="50" y="392"/>
                    <a:pt x="50" y="388"/>
                    <a:pt x="49" y="382"/>
                  </a:cubicBezTo>
                  <a:cubicBezTo>
                    <a:pt x="47" y="375"/>
                    <a:pt x="46" y="368"/>
                    <a:pt x="47" y="364"/>
                  </a:cubicBezTo>
                  <a:cubicBezTo>
                    <a:pt x="47" y="344"/>
                    <a:pt x="57" y="337"/>
                    <a:pt x="80" y="331"/>
                  </a:cubicBezTo>
                  <a:cubicBezTo>
                    <a:pt x="102" y="325"/>
                    <a:pt x="121" y="320"/>
                    <a:pt x="225" y="296"/>
                  </a:cubicBezTo>
                  <a:lnTo>
                    <a:pt x="345" y="268"/>
                  </a:lnTo>
                  <a:cubicBezTo>
                    <a:pt x="408" y="254"/>
                    <a:pt x="462" y="241"/>
                    <a:pt x="491" y="238"/>
                  </a:cubicBezTo>
                  <a:cubicBezTo>
                    <a:pt x="512" y="235"/>
                    <a:pt x="527" y="234"/>
                    <a:pt x="533" y="245"/>
                  </a:cubicBezTo>
                  <a:cubicBezTo>
                    <a:pt x="535" y="249"/>
                    <a:pt x="538" y="256"/>
                    <a:pt x="540" y="264"/>
                  </a:cubicBezTo>
                  <a:cubicBezTo>
                    <a:pt x="542" y="270"/>
                    <a:pt x="544" y="272"/>
                    <a:pt x="548" y="271"/>
                  </a:cubicBezTo>
                  <a:cubicBezTo>
                    <a:pt x="552" y="270"/>
                    <a:pt x="553" y="266"/>
                    <a:pt x="552" y="259"/>
                  </a:cubicBezTo>
                  <a:cubicBezTo>
                    <a:pt x="547" y="237"/>
                    <a:pt x="537" y="203"/>
                    <a:pt x="534" y="190"/>
                  </a:cubicBezTo>
                  <a:cubicBezTo>
                    <a:pt x="524" y="146"/>
                    <a:pt x="519" y="109"/>
                    <a:pt x="501" y="30"/>
                  </a:cubicBezTo>
                  <a:cubicBezTo>
                    <a:pt x="495" y="2"/>
                    <a:pt x="490" y="0"/>
                    <a:pt x="475" y="0"/>
                  </a:cubicBezTo>
                  <a:cubicBezTo>
                    <a:pt x="454" y="0"/>
                    <a:pt x="402" y="8"/>
                    <a:pt x="394" y="10"/>
                  </a:cubicBezTo>
                  <a:cubicBezTo>
                    <a:pt x="386" y="12"/>
                    <a:pt x="383" y="13"/>
                    <a:pt x="384" y="17"/>
                  </a:cubicBezTo>
                  <a:cubicBezTo>
                    <a:pt x="385" y="21"/>
                    <a:pt x="389" y="22"/>
                    <a:pt x="395" y="21"/>
                  </a:cubicBezTo>
                  <a:cubicBezTo>
                    <a:pt x="408" y="19"/>
                    <a:pt x="429" y="21"/>
                    <a:pt x="440" y="25"/>
                  </a:cubicBezTo>
                  <a:cubicBezTo>
                    <a:pt x="461" y="35"/>
                    <a:pt x="467" y="56"/>
                    <a:pt x="473" y="85"/>
                  </a:cubicBezTo>
                  <a:cubicBezTo>
                    <a:pt x="483" y="128"/>
                    <a:pt x="482" y="143"/>
                    <a:pt x="474" y="155"/>
                  </a:cubicBezTo>
                  <a:cubicBezTo>
                    <a:pt x="464" y="169"/>
                    <a:pt x="417" y="180"/>
                    <a:pt x="329" y="200"/>
                  </a:cubicBezTo>
                  <a:lnTo>
                    <a:pt x="209" y="22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2" name="Freeform 139"/>
            <p:cNvSpPr>
              <a:spLocks noEditPoints="1"/>
            </p:cNvSpPr>
            <p:nvPr/>
          </p:nvSpPr>
          <p:spPr bwMode="auto">
            <a:xfrm>
              <a:off x="-952500" y="3930650"/>
              <a:ext cx="541337" cy="450850"/>
            </a:xfrm>
            <a:custGeom>
              <a:avLst/>
              <a:gdLst>
                <a:gd name="T0" fmla="*/ 558 w 567"/>
                <a:gd name="T1" fmla="*/ 225 h 473"/>
                <a:gd name="T2" fmla="*/ 558 w 567"/>
                <a:gd name="T3" fmla="*/ 225 h 473"/>
                <a:gd name="T4" fmla="*/ 258 w 567"/>
                <a:gd name="T5" fmla="*/ 9 h 473"/>
                <a:gd name="T6" fmla="*/ 8 w 567"/>
                <a:gd name="T7" fmla="*/ 250 h 473"/>
                <a:gd name="T8" fmla="*/ 296 w 567"/>
                <a:gd name="T9" fmla="*/ 466 h 473"/>
                <a:gd name="T10" fmla="*/ 558 w 567"/>
                <a:gd name="T11" fmla="*/ 225 h 473"/>
                <a:gd name="T12" fmla="*/ 521 w 567"/>
                <a:gd name="T13" fmla="*/ 203 h 473"/>
                <a:gd name="T14" fmla="*/ 521 w 567"/>
                <a:gd name="T15" fmla="*/ 203 h 473"/>
                <a:gd name="T16" fmla="*/ 270 w 567"/>
                <a:gd name="T17" fmla="*/ 390 h 473"/>
                <a:gd name="T18" fmla="*/ 43 w 567"/>
                <a:gd name="T19" fmla="*/ 264 h 473"/>
                <a:gd name="T20" fmla="*/ 288 w 567"/>
                <a:gd name="T21" fmla="*/ 86 h 473"/>
                <a:gd name="T22" fmla="*/ 521 w 567"/>
                <a:gd name="T23" fmla="*/ 2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7" h="473">
                  <a:moveTo>
                    <a:pt x="558" y="225"/>
                  </a:moveTo>
                  <a:lnTo>
                    <a:pt x="558" y="225"/>
                  </a:lnTo>
                  <a:cubicBezTo>
                    <a:pt x="550" y="83"/>
                    <a:pt x="418" y="0"/>
                    <a:pt x="258" y="9"/>
                  </a:cubicBezTo>
                  <a:cubicBezTo>
                    <a:pt x="97" y="18"/>
                    <a:pt x="0" y="110"/>
                    <a:pt x="8" y="250"/>
                  </a:cubicBezTo>
                  <a:cubicBezTo>
                    <a:pt x="18" y="418"/>
                    <a:pt x="176" y="473"/>
                    <a:pt x="296" y="466"/>
                  </a:cubicBezTo>
                  <a:cubicBezTo>
                    <a:pt x="420" y="459"/>
                    <a:pt x="567" y="386"/>
                    <a:pt x="558" y="225"/>
                  </a:cubicBezTo>
                  <a:close/>
                  <a:moveTo>
                    <a:pt x="521" y="203"/>
                  </a:moveTo>
                  <a:lnTo>
                    <a:pt x="521" y="203"/>
                  </a:lnTo>
                  <a:cubicBezTo>
                    <a:pt x="527" y="311"/>
                    <a:pt x="415" y="382"/>
                    <a:pt x="270" y="390"/>
                  </a:cubicBezTo>
                  <a:cubicBezTo>
                    <a:pt x="95" y="400"/>
                    <a:pt x="46" y="329"/>
                    <a:pt x="43" y="264"/>
                  </a:cubicBezTo>
                  <a:cubicBezTo>
                    <a:pt x="38" y="172"/>
                    <a:pt x="131" y="95"/>
                    <a:pt x="288" y="86"/>
                  </a:cubicBezTo>
                  <a:cubicBezTo>
                    <a:pt x="490" y="75"/>
                    <a:pt x="519" y="164"/>
                    <a:pt x="521" y="203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3" name="Freeform 140"/>
            <p:cNvSpPr>
              <a:spLocks noEditPoints="1"/>
            </p:cNvSpPr>
            <p:nvPr/>
          </p:nvSpPr>
          <p:spPr bwMode="auto">
            <a:xfrm>
              <a:off x="-933450" y="3473451"/>
              <a:ext cx="563562" cy="409575"/>
            </a:xfrm>
            <a:custGeom>
              <a:avLst/>
              <a:gdLst>
                <a:gd name="T0" fmla="*/ 331 w 591"/>
                <a:gd name="T1" fmla="*/ 352 h 430"/>
                <a:gd name="T2" fmla="*/ 331 w 591"/>
                <a:gd name="T3" fmla="*/ 352 h 430"/>
                <a:gd name="T4" fmla="*/ 478 w 591"/>
                <a:gd name="T5" fmla="*/ 377 h 430"/>
                <a:gd name="T6" fmla="*/ 514 w 591"/>
                <a:gd name="T7" fmla="*/ 399 h 430"/>
                <a:gd name="T8" fmla="*/ 514 w 591"/>
                <a:gd name="T9" fmla="*/ 420 h 430"/>
                <a:gd name="T10" fmla="*/ 518 w 591"/>
                <a:gd name="T11" fmla="*/ 429 h 430"/>
                <a:gd name="T12" fmla="*/ 527 w 591"/>
                <a:gd name="T13" fmla="*/ 419 h 430"/>
                <a:gd name="T14" fmla="*/ 535 w 591"/>
                <a:gd name="T15" fmla="*/ 351 h 430"/>
                <a:gd name="T16" fmla="*/ 550 w 591"/>
                <a:gd name="T17" fmla="*/ 270 h 430"/>
                <a:gd name="T18" fmla="*/ 544 w 591"/>
                <a:gd name="T19" fmla="*/ 258 h 430"/>
                <a:gd name="T20" fmla="*/ 538 w 591"/>
                <a:gd name="T21" fmla="*/ 264 h 430"/>
                <a:gd name="T22" fmla="*/ 531 w 591"/>
                <a:gd name="T23" fmla="*/ 291 h 430"/>
                <a:gd name="T24" fmla="*/ 489 w 591"/>
                <a:gd name="T25" fmla="*/ 306 h 430"/>
                <a:gd name="T26" fmla="*/ 341 w 591"/>
                <a:gd name="T27" fmla="*/ 286 h 430"/>
                <a:gd name="T28" fmla="*/ 331 w 591"/>
                <a:gd name="T29" fmla="*/ 285 h 430"/>
                <a:gd name="T30" fmla="*/ 326 w 591"/>
                <a:gd name="T31" fmla="*/ 279 h 430"/>
                <a:gd name="T32" fmla="*/ 335 w 591"/>
                <a:gd name="T33" fmla="*/ 231 h 430"/>
                <a:gd name="T34" fmla="*/ 341 w 591"/>
                <a:gd name="T35" fmla="*/ 222 h 430"/>
                <a:gd name="T36" fmla="*/ 446 w 591"/>
                <a:gd name="T37" fmla="*/ 182 h 430"/>
                <a:gd name="T38" fmla="*/ 559 w 591"/>
                <a:gd name="T39" fmla="*/ 122 h 430"/>
                <a:gd name="T40" fmla="*/ 582 w 591"/>
                <a:gd name="T41" fmla="*/ 65 h 430"/>
                <a:gd name="T42" fmla="*/ 590 w 591"/>
                <a:gd name="T43" fmla="*/ 12 h 430"/>
                <a:gd name="T44" fmla="*/ 584 w 591"/>
                <a:gd name="T45" fmla="*/ 0 h 430"/>
                <a:gd name="T46" fmla="*/ 578 w 591"/>
                <a:gd name="T47" fmla="*/ 6 h 430"/>
                <a:gd name="T48" fmla="*/ 573 w 591"/>
                <a:gd name="T49" fmla="*/ 21 h 430"/>
                <a:gd name="T50" fmla="*/ 517 w 591"/>
                <a:gd name="T51" fmla="*/ 76 h 430"/>
                <a:gd name="T52" fmla="*/ 316 w 591"/>
                <a:gd name="T53" fmla="*/ 168 h 430"/>
                <a:gd name="T54" fmla="*/ 172 w 591"/>
                <a:gd name="T55" fmla="*/ 71 h 430"/>
                <a:gd name="T56" fmla="*/ 71 w 591"/>
                <a:gd name="T57" fmla="*/ 94 h 430"/>
                <a:gd name="T58" fmla="*/ 25 w 591"/>
                <a:gd name="T59" fmla="*/ 191 h 430"/>
                <a:gd name="T60" fmla="*/ 15 w 591"/>
                <a:gd name="T61" fmla="*/ 270 h 430"/>
                <a:gd name="T62" fmla="*/ 1 w 591"/>
                <a:gd name="T63" fmla="*/ 345 h 430"/>
                <a:gd name="T64" fmla="*/ 6 w 591"/>
                <a:gd name="T65" fmla="*/ 358 h 430"/>
                <a:gd name="T66" fmla="*/ 13 w 591"/>
                <a:gd name="T67" fmla="*/ 350 h 430"/>
                <a:gd name="T68" fmla="*/ 19 w 591"/>
                <a:gd name="T69" fmla="*/ 329 h 430"/>
                <a:gd name="T70" fmla="*/ 62 w 591"/>
                <a:gd name="T71" fmla="*/ 311 h 430"/>
                <a:gd name="T72" fmla="*/ 209 w 591"/>
                <a:gd name="T73" fmla="*/ 333 h 430"/>
                <a:gd name="T74" fmla="*/ 331 w 591"/>
                <a:gd name="T75" fmla="*/ 352 h 430"/>
                <a:gd name="T76" fmla="*/ 63 w 591"/>
                <a:gd name="T77" fmla="*/ 243 h 430"/>
                <a:gd name="T78" fmla="*/ 63 w 591"/>
                <a:gd name="T79" fmla="*/ 243 h 430"/>
                <a:gd name="T80" fmla="*/ 54 w 591"/>
                <a:gd name="T81" fmla="*/ 237 h 430"/>
                <a:gd name="T82" fmla="*/ 56 w 591"/>
                <a:gd name="T83" fmla="*/ 207 h 430"/>
                <a:gd name="T84" fmla="*/ 196 w 591"/>
                <a:gd name="T85" fmla="*/ 142 h 430"/>
                <a:gd name="T86" fmla="*/ 295 w 591"/>
                <a:gd name="T87" fmla="*/ 190 h 430"/>
                <a:gd name="T88" fmla="*/ 301 w 591"/>
                <a:gd name="T89" fmla="*/ 232 h 430"/>
                <a:gd name="T90" fmla="*/ 287 w 591"/>
                <a:gd name="T91" fmla="*/ 273 h 430"/>
                <a:gd name="T92" fmla="*/ 274 w 591"/>
                <a:gd name="T93" fmla="*/ 276 h 430"/>
                <a:gd name="T94" fmla="*/ 63 w 591"/>
                <a:gd name="T95" fmla="*/ 243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430">
                  <a:moveTo>
                    <a:pt x="331" y="352"/>
                  </a:moveTo>
                  <a:lnTo>
                    <a:pt x="331" y="352"/>
                  </a:lnTo>
                  <a:cubicBezTo>
                    <a:pt x="395" y="362"/>
                    <a:pt x="450" y="370"/>
                    <a:pt x="478" y="377"/>
                  </a:cubicBezTo>
                  <a:cubicBezTo>
                    <a:pt x="498" y="383"/>
                    <a:pt x="513" y="388"/>
                    <a:pt x="514" y="399"/>
                  </a:cubicBezTo>
                  <a:cubicBezTo>
                    <a:pt x="515" y="405"/>
                    <a:pt x="515" y="411"/>
                    <a:pt x="514" y="420"/>
                  </a:cubicBezTo>
                  <a:cubicBezTo>
                    <a:pt x="513" y="426"/>
                    <a:pt x="514" y="429"/>
                    <a:pt x="518" y="429"/>
                  </a:cubicBezTo>
                  <a:cubicBezTo>
                    <a:pt x="523" y="430"/>
                    <a:pt x="525" y="427"/>
                    <a:pt x="527" y="419"/>
                  </a:cubicBezTo>
                  <a:cubicBezTo>
                    <a:pt x="530" y="397"/>
                    <a:pt x="533" y="362"/>
                    <a:pt x="535" y="351"/>
                  </a:cubicBezTo>
                  <a:cubicBezTo>
                    <a:pt x="536" y="343"/>
                    <a:pt x="545" y="302"/>
                    <a:pt x="550" y="270"/>
                  </a:cubicBezTo>
                  <a:cubicBezTo>
                    <a:pt x="551" y="263"/>
                    <a:pt x="549" y="259"/>
                    <a:pt x="544" y="258"/>
                  </a:cubicBezTo>
                  <a:cubicBezTo>
                    <a:pt x="541" y="258"/>
                    <a:pt x="539" y="259"/>
                    <a:pt x="538" y="264"/>
                  </a:cubicBezTo>
                  <a:cubicBezTo>
                    <a:pt x="537" y="271"/>
                    <a:pt x="534" y="283"/>
                    <a:pt x="531" y="291"/>
                  </a:cubicBezTo>
                  <a:cubicBezTo>
                    <a:pt x="526" y="307"/>
                    <a:pt x="510" y="308"/>
                    <a:pt x="489" y="306"/>
                  </a:cubicBezTo>
                  <a:cubicBezTo>
                    <a:pt x="460" y="305"/>
                    <a:pt x="405" y="296"/>
                    <a:pt x="341" y="286"/>
                  </a:cubicBezTo>
                  <a:lnTo>
                    <a:pt x="331" y="285"/>
                  </a:lnTo>
                  <a:cubicBezTo>
                    <a:pt x="327" y="284"/>
                    <a:pt x="326" y="282"/>
                    <a:pt x="326" y="279"/>
                  </a:cubicBezTo>
                  <a:lnTo>
                    <a:pt x="335" y="231"/>
                  </a:lnTo>
                  <a:cubicBezTo>
                    <a:pt x="336" y="227"/>
                    <a:pt x="337" y="224"/>
                    <a:pt x="341" y="222"/>
                  </a:cubicBezTo>
                  <a:cubicBezTo>
                    <a:pt x="353" y="216"/>
                    <a:pt x="404" y="198"/>
                    <a:pt x="446" y="182"/>
                  </a:cubicBezTo>
                  <a:cubicBezTo>
                    <a:pt x="504" y="159"/>
                    <a:pt x="540" y="143"/>
                    <a:pt x="559" y="122"/>
                  </a:cubicBezTo>
                  <a:cubicBezTo>
                    <a:pt x="571" y="109"/>
                    <a:pt x="577" y="96"/>
                    <a:pt x="582" y="65"/>
                  </a:cubicBezTo>
                  <a:lnTo>
                    <a:pt x="590" y="12"/>
                  </a:lnTo>
                  <a:cubicBezTo>
                    <a:pt x="591" y="5"/>
                    <a:pt x="590" y="1"/>
                    <a:pt x="584" y="0"/>
                  </a:cubicBezTo>
                  <a:cubicBezTo>
                    <a:pt x="581" y="0"/>
                    <a:pt x="579" y="2"/>
                    <a:pt x="578" y="6"/>
                  </a:cubicBezTo>
                  <a:cubicBezTo>
                    <a:pt x="577" y="10"/>
                    <a:pt x="576" y="15"/>
                    <a:pt x="573" y="21"/>
                  </a:cubicBezTo>
                  <a:cubicBezTo>
                    <a:pt x="570" y="29"/>
                    <a:pt x="562" y="51"/>
                    <a:pt x="517" y="76"/>
                  </a:cubicBezTo>
                  <a:cubicBezTo>
                    <a:pt x="469" y="102"/>
                    <a:pt x="401" y="131"/>
                    <a:pt x="316" y="168"/>
                  </a:cubicBezTo>
                  <a:cubicBezTo>
                    <a:pt x="267" y="103"/>
                    <a:pt x="223" y="79"/>
                    <a:pt x="172" y="71"/>
                  </a:cubicBezTo>
                  <a:cubicBezTo>
                    <a:pt x="125" y="64"/>
                    <a:pt x="86" y="80"/>
                    <a:pt x="71" y="94"/>
                  </a:cubicBezTo>
                  <a:cubicBezTo>
                    <a:pt x="41" y="120"/>
                    <a:pt x="31" y="156"/>
                    <a:pt x="25" y="191"/>
                  </a:cubicBezTo>
                  <a:cubicBezTo>
                    <a:pt x="23" y="208"/>
                    <a:pt x="18" y="251"/>
                    <a:pt x="15" y="270"/>
                  </a:cubicBezTo>
                  <a:cubicBezTo>
                    <a:pt x="13" y="281"/>
                    <a:pt x="6" y="316"/>
                    <a:pt x="1" y="345"/>
                  </a:cubicBezTo>
                  <a:cubicBezTo>
                    <a:pt x="0" y="354"/>
                    <a:pt x="1" y="358"/>
                    <a:pt x="6" y="358"/>
                  </a:cubicBezTo>
                  <a:cubicBezTo>
                    <a:pt x="11" y="359"/>
                    <a:pt x="12" y="356"/>
                    <a:pt x="13" y="350"/>
                  </a:cubicBezTo>
                  <a:cubicBezTo>
                    <a:pt x="15" y="342"/>
                    <a:pt x="17" y="333"/>
                    <a:pt x="19" y="329"/>
                  </a:cubicBezTo>
                  <a:cubicBezTo>
                    <a:pt x="26" y="311"/>
                    <a:pt x="38" y="308"/>
                    <a:pt x="62" y="311"/>
                  </a:cubicBezTo>
                  <a:cubicBezTo>
                    <a:pt x="84" y="313"/>
                    <a:pt x="104" y="316"/>
                    <a:pt x="209" y="333"/>
                  </a:cubicBezTo>
                  <a:lnTo>
                    <a:pt x="331" y="352"/>
                  </a:lnTo>
                  <a:close/>
                  <a:moveTo>
                    <a:pt x="63" y="243"/>
                  </a:moveTo>
                  <a:lnTo>
                    <a:pt x="63" y="243"/>
                  </a:lnTo>
                  <a:cubicBezTo>
                    <a:pt x="58" y="242"/>
                    <a:pt x="55" y="241"/>
                    <a:pt x="54" y="237"/>
                  </a:cubicBezTo>
                  <a:cubicBezTo>
                    <a:pt x="53" y="231"/>
                    <a:pt x="54" y="221"/>
                    <a:pt x="56" y="207"/>
                  </a:cubicBezTo>
                  <a:cubicBezTo>
                    <a:pt x="61" y="174"/>
                    <a:pt x="98" y="126"/>
                    <a:pt x="196" y="142"/>
                  </a:cubicBezTo>
                  <a:cubicBezTo>
                    <a:pt x="253" y="150"/>
                    <a:pt x="282" y="171"/>
                    <a:pt x="295" y="190"/>
                  </a:cubicBezTo>
                  <a:cubicBezTo>
                    <a:pt x="303" y="202"/>
                    <a:pt x="304" y="209"/>
                    <a:pt x="301" y="232"/>
                  </a:cubicBezTo>
                  <a:cubicBezTo>
                    <a:pt x="299" y="246"/>
                    <a:pt x="294" y="262"/>
                    <a:pt x="287" y="273"/>
                  </a:cubicBezTo>
                  <a:cubicBezTo>
                    <a:pt x="285" y="276"/>
                    <a:pt x="282" y="277"/>
                    <a:pt x="274" y="276"/>
                  </a:cubicBezTo>
                  <a:lnTo>
                    <a:pt x="63" y="24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4" name="Freeform 141"/>
            <p:cNvSpPr>
              <a:spLocks/>
            </p:cNvSpPr>
            <p:nvPr/>
          </p:nvSpPr>
          <p:spPr bwMode="auto">
            <a:xfrm>
              <a:off x="-841375" y="3041651"/>
              <a:ext cx="563562" cy="400050"/>
            </a:xfrm>
            <a:custGeom>
              <a:avLst/>
              <a:gdLst>
                <a:gd name="T0" fmla="*/ 327 w 591"/>
                <a:gd name="T1" fmla="*/ 308 h 418"/>
                <a:gd name="T2" fmla="*/ 327 w 591"/>
                <a:gd name="T3" fmla="*/ 308 h 418"/>
                <a:gd name="T4" fmla="*/ 468 w 591"/>
                <a:gd name="T5" fmla="*/ 358 h 418"/>
                <a:gd name="T6" fmla="*/ 499 w 591"/>
                <a:gd name="T7" fmla="*/ 386 h 418"/>
                <a:gd name="T8" fmla="*/ 495 w 591"/>
                <a:gd name="T9" fmla="*/ 406 h 418"/>
                <a:gd name="T10" fmla="*/ 498 w 591"/>
                <a:gd name="T11" fmla="*/ 416 h 418"/>
                <a:gd name="T12" fmla="*/ 508 w 591"/>
                <a:gd name="T13" fmla="*/ 408 h 418"/>
                <a:gd name="T14" fmla="*/ 529 w 591"/>
                <a:gd name="T15" fmla="*/ 340 h 418"/>
                <a:gd name="T16" fmla="*/ 582 w 591"/>
                <a:gd name="T17" fmla="*/ 194 h 418"/>
                <a:gd name="T18" fmla="*/ 575 w 591"/>
                <a:gd name="T19" fmla="*/ 159 h 418"/>
                <a:gd name="T20" fmla="*/ 503 w 591"/>
                <a:gd name="T21" fmla="*/ 128 h 418"/>
                <a:gd name="T22" fmla="*/ 490 w 591"/>
                <a:gd name="T23" fmla="*/ 128 h 418"/>
                <a:gd name="T24" fmla="*/ 498 w 591"/>
                <a:gd name="T25" fmla="*/ 137 h 418"/>
                <a:gd name="T26" fmla="*/ 539 w 591"/>
                <a:gd name="T27" fmla="*/ 178 h 418"/>
                <a:gd name="T28" fmla="*/ 530 w 591"/>
                <a:gd name="T29" fmla="*/ 230 h 418"/>
                <a:gd name="T30" fmla="*/ 453 w 591"/>
                <a:gd name="T31" fmla="*/ 275 h 418"/>
                <a:gd name="T32" fmla="*/ 350 w 591"/>
                <a:gd name="T33" fmla="*/ 241 h 418"/>
                <a:gd name="T34" fmla="*/ 297 w 591"/>
                <a:gd name="T35" fmla="*/ 223 h 418"/>
                <a:gd name="T36" fmla="*/ 292 w 591"/>
                <a:gd name="T37" fmla="*/ 218 h 418"/>
                <a:gd name="T38" fmla="*/ 319 w 591"/>
                <a:gd name="T39" fmla="*/ 143 h 418"/>
                <a:gd name="T40" fmla="*/ 355 w 591"/>
                <a:gd name="T41" fmla="*/ 122 h 418"/>
                <a:gd name="T42" fmla="*/ 380 w 591"/>
                <a:gd name="T43" fmla="*/ 128 h 418"/>
                <a:gd name="T44" fmla="*/ 387 w 591"/>
                <a:gd name="T45" fmla="*/ 125 h 418"/>
                <a:gd name="T46" fmla="*/ 376 w 591"/>
                <a:gd name="T47" fmla="*/ 116 h 418"/>
                <a:gd name="T48" fmla="*/ 332 w 591"/>
                <a:gd name="T49" fmla="*/ 99 h 418"/>
                <a:gd name="T50" fmla="*/ 285 w 591"/>
                <a:gd name="T51" fmla="*/ 78 h 418"/>
                <a:gd name="T52" fmla="*/ 279 w 591"/>
                <a:gd name="T53" fmla="*/ 80 h 418"/>
                <a:gd name="T54" fmla="*/ 284 w 591"/>
                <a:gd name="T55" fmla="*/ 91 h 418"/>
                <a:gd name="T56" fmla="*/ 286 w 591"/>
                <a:gd name="T57" fmla="*/ 120 h 418"/>
                <a:gd name="T58" fmla="*/ 259 w 591"/>
                <a:gd name="T59" fmla="*/ 206 h 418"/>
                <a:gd name="T60" fmla="*/ 250 w 591"/>
                <a:gd name="T61" fmla="*/ 207 h 418"/>
                <a:gd name="T62" fmla="*/ 82 w 591"/>
                <a:gd name="T63" fmla="*/ 150 h 418"/>
                <a:gd name="T64" fmla="*/ 76 w 591"/>
                <a:gd name="T65" fmla="*/ 144 h 418"/>
                <a:gd name="T66" fmla="*/ 104 w 591"/>
                <a:gd name="T67" fmla="*/ 70 h 418"/>
                <a:gd name="T68" fmla="*/ 140 w 591"/>
                <a:gd name="T69" fmla="*/ 42 h 418"/>
                <a:gd name="T70" fmla="*/ 165 w 591"/>
                <a:gd name="T71" fmla="*/ 47 h 418"/>
                <a:gd name="T72" fmla="*/ 176 w 591"/>
                <a:gd name="T73" fmla="*/ 45 h 418"/>
                <a:gd name="T74" fmla="*/ 171 w 591"/>
                <a:gd name="T75" fmla="*/ 38 h 418"/>
                <a:gd name="T76" fmla="*/ 128 w 591"/>
                <a:gd name="T77" fmla="*/ 20 h 418"/>
                <a:gd name="T78" fmla="*/ 86 w 591"/>
                <a:gd name="T79" fmla="*/ 1 h 418"/>
                <a:gd name="T80" fmla="*/ 79 w 591"/>
                <a:gd name="T81" fmla="*/ 3 h 418"/>
                <a:gd name="T82" fmla="*/ 79 w 591"/>
                <a:gd name="T83" fmla="*/ 12 h 418"/>
                <a:gd name="T84" fmla="*/ 75 w 591"/>
                <a:gd name="T85" fmla="*/ 36 h 418"/>
                <a:gd name="T86" fmla="*/ 31 w 591"/>
                <a:gd name="T87" fmla="*/ 169 h 418"/>
                <a:gd name="T88" fmla="*/ 3 w 591"/>
                <a:gd name="T89" fmla="*/ 245 h 418"/>
                <a:gd name="T90" fmla="*/ 5 w 591"/>
                <a:gd name="T91" fmla="*/ 259 h 418"/>
                <a:gd name="T92" fmla="*/ 14 w 591"/>
                <a:gd name="T93" fmla="*/ 252 h 418"/>
                <a:gd name="T94" fmla="*/ 23 w 591"/>
                <a:gd name="T95" fmla="*/ 232 h 418"/>
                <a:gd name="T96" fmla="*/ 69 w 591"/>
                <a:gd name="T97" fmla="*/ 222 h 418"/>
                <a:gd name="T98" fmla="*/ 210 w 591"/>
                <a:gd name="T99" fmla="*/ 268 h 418"/>
                <a:gd name="T100" fmla="*/ 327 w 591"/>
                <a:gd name="T101" fmla="*/ 3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1" h="418">
                  <a:moveTo>
                    <a:pt x="327" y="308"/>
                  </a:moveTo>
                  <a:lnTo>
                    <a:pt x="327" y="308"/>
                  </a:lnTo>
                  <a:cubicBezTo>
                    <a:pt x="388" y="328"/>
                    <a:pt x="441" y="346"/>
                    <a:pt x="468" y="358"/>
                  </a:cubicBezTo>
                  <a:cubicBezTo>
                    <a:pt x="486" y="367"/>
                    <a:pt x="500" y="374"/>
                    <a:pt x="499" y="386"/>
                  </a:cubicBezTo>
                  <a:cubicBezTo>
                    <a:pt x="499" y="391"/>
                    <a:pt x="498" y="398"/>
                    <a:pt x="495" y="406"/>
                  </a:cubicBezTo>
                  <a:cubicBezTo>
                    <a:pt x="493" y="412"/>
                    <a:pt x="495" y="415"/>
                    <a:pt x="498" y="416"/>
                  </a:cubicBezTo>
                  <a:cubicBezTo>
                    <a:pt x="503" y="418"/>
                    <a:pt x="506" y="415"/>
                    <a:pt x="508" y="408"/>
                  </a:cubicBezTo>
                  <a:cubicBezTo>
                    <a:pt x="515" y="386"/>
                    <a:pt x="525" y="352"/>
                    <a:pt x="529" y="340"/>
                  </a:cubicBezTo>
                  <a:cubicBezTo>
                    <a:pt x="539" y="309"/>
                    <a:pt x="555" y="274"/>
                    <a:pt x="582" y="194"/>
                  </a:cubicBezTo>
                  <a:cubicBezTo>
                    <a:pt x="589" y="174"/>
                    <a:pt x="591" y="169"/>
                    <a:pt x="575" y="159"/>
                  </a:cubicBezTo>
                  <a:cubicBezTo>
                    <a:pt x="562" y="152"/>
                    <a:pt x="518" y="133"/>
                    <a:pt x="503" y="128"/>
                  </a:cubicBezTo>
                  <a:cubicBezTo>
                    <a:pt x="497" y="125"/>
                    <a:pt x="491" y="124"/>
                    <a:pt x="490" y="128"/>
                  </a:cubicBezTo>
                  <a:cubicBezTo>
                    <a:pt x="489" y="132"/>
                    <a:pt x="491" y="134"/>
                    <a:pt x="498" y="137"/>
                  </a:cubicBezTo>
                  <a:cubicBezTo>
                    <a:pt x="524" y="150"/>
                    <a:pt x="536" y="161"/>
                    <a:pt x="539" y="178"/>
                  </a:cubicBezTo>
                  <a:cubicBezTo>
                    <a:pt x="542" y="194"/>
                    <a:pt x="535" y="216"/>
                    <a:pt x="530" y="230"/>
                  </a:cubicBezTo>
                  <a:cubicBezTo>
                    <a:pt x="512" y="285"/>
                    <a:pt x="499" y="290"/>
                    <a:pt x="453" y="275"/>
                  </a:cubicBezTo>
                  <a:cubicBezTo>
                    <a:pt x="433" y="269"/>
                    <a:pt x="372" y="248"/>
                    <a:pt x="350" y="241"/>
                  </a:cubicBezTo>
                  <a:lnTo>
                    <a:pt x="297" y="223"/>
                  </a:lnTo>
                  <a:cubicBezTo>
                    <a:pt x="293" y="222"/>
                    <a:pt x="291" y="220"/>
                    <a:pt x="292" y="218"/>
                  </a:cubicBezTo>
                  <a:cubicBezTo>
                    <a:pt x="296" y="205"/>
                    <a:pt x="314" y="152"/>
                    <a:pt x="319" y="143"/>
                  </a:cubicBezTo>
                  <a:cubicBezTo>
                    <a:pt x="328" y="124"/>
                    <a:pt x="341" y="120"/>
                    <a:pt x="355" y="122"/>
                  </a:cubicBezTo>
                  <a:cubicBezTo>
                    <a:pt x="364" y="123"/>
                    <a:pt x="373" y="126"/>
                    <a:pt x="380" y="128"/>
                  </a:cubicBezTo>
                  <a:cubicBezTo>
                    <a:pt x="383" y="129"/>
                    <a:pt x="386" y="128"/>
                    <a:pt x="387" y="125"/>
                  </a:cubicBezTo>
                  <a:cubicBezTo>
                    <a:pt x="389" y="120"/>
                    <a:pt x="381" y="118"/>
                    <a:pt x="376" y="116"/>
                  </a:cubicBezTo>
                  <a:cubicBezTo>
                    <a:pt x="372" y="114"/>
                    <a:pt x="345" y="104"/>
                    <a:pt x="332" y="99"/>
                  </a:cubicBezTo>
                  <a:cubicBezTo>
                    <a:pt x="299" y="86"/>
                    <a:pt x="289" y="79"/>
                    <a:pt x="285" y="78"/>
                  </a:cubicBezTo>
                  <a:cubicBezTo>
                    <a:pt x="281" y="77"/>
                    <a:pt x="279" y="78"/>
                    <a:pt x="279" y="80"/>
                  </a:cubicBezTo>
                  <a:cubicBezTo>
                    <a:pt x="278" y="83"/>
                    <a:pt x="280" y="86"/>
                    <a:pt x="284" y="91"/>
                  </a:cubicBezTo>
                  <a:cubicBezTo>
                    <a:pt x="289" y="98"/>
                    <a:pt x="289" y="107"/>
                    <a:pt x="286" y="120"/>
                  </a:cubicBezTo>
                  <a:cubicBezTo>
                    <a:pt x="283" y="133"/>
                    <a:pt x="262" y="194"/>
                    <a:pt x="259" y="206"/>
                  </a:cubicBezTo>
                  <a:cubicBezTo>
                    <a:pt x="257" y="209"/>
                    <a:pt x="255" y="209"/>
                    <a:pt x="250" y="207"/>
                  </a:cubicBezTo>
                  <a:lnTo>
                    <a:pt x="82" y="150"/>
                  </a:lnTo>
                  <a:cubicBezTo>
                    <a:pt x="77" y="149"/>
                    <a:pt x="75" y="147"/>
                    <a:pt x="76" y="144"/>
                  </a:cubicBezTo>
                  <a:cubicBezTo>
                    <a:pt x="80" y="134"/>
                    <a:pt x="100" y="78"/>
                    <a:pt x="104" y="70"/>
                  </a:cubicBezTo>
                  <a:cubicBezTo>
                    <a:pt x="117" y="45"/>
                    <a:pt x="127" y="42"/>
                    <a:pt x="140" y="42"/>
                  </a:cubicBezTo>
                  <a:cubicBezTo>
                    <a:pt x="149" y="42"/>
                    <a:pt x="161" y="46"/>
                    <a:pt x="165" y="47"/>
                  </a:cubicBezTo>
                  <a:cubicBezTo>
                    <a:pt x="171" y="49"/>
                    <a:pt x="175" y="49"/>
                    <a:pt x="176" y="45"/>
                  </a:cubicBezTo>
                  <a:cubicBezTo>
                    <a:pt x="178" y="42"/>
                    <a:pt x="174" y="39"/>
                    <a:pt x="171" y="38"/>
                  </a:cubicBezTo>
                  <a:cubicBezTo>
                    <a:pt x="163" y="34"/>
                    <a:pt x="134" y="23"/>
                    <a:pt x="128" y="20"/>
                  </a:cubicBezTo>
                  <a:cubicBezTo>
                    <a:pt x="98" y="8"/>
                    <a:pt x="91" y="3"/>
                    <a:pt x="86" y="1"/>
                  </a:cubicBezTo>
                  <a:cubicBezTo>
                    <a:pt x="83" y="0"/>
                    <a:pt x="80" y="0"/>
                    <a:pt x="79" y="3"/>
                  </a:cubicBezTo>
                  <a:cubicBezTo>
                    <a:pt x="78" y="5"/>
                    <a:pt x="79" y="9"/>
                    <a:pt x="79" y="12"/>
                  </a:cubicBezTo>
                  <a:cubicBezTo>
                    <a:pt x="79" y="17"/>
                    <a:pt x="77" y="26"/>
                    <a:pt x="75" y="36"/>
                  </a:cubicBezTo>
                  <a:cubicBezTo>
                    <a:pt x="72" y="47"/>
                    <a:pt x="37" y="152"/>
                    <a:pt x="31" y="169"/>
                  </a:cubicBezTo>
                  <a:cubicBezTo>
                    <a:pt x="26" y="184"/>
                    <a:pt x="13" y="217"/>
                    <a:pt x="3" y="245"/>
                  </a:cubicBezTo>
                  <a:cubicBezTo>
                    <a:pt x="0" y="253"/>
                    <a:pt x="1" y="258"/>
                    <a:pt x="5" y="259"/>
                  </a:cubicBezTo>
                  <a:cubicBezTo>
                    <a:pt x="10" y="261"/>
                    <a:pt x="12" y="258"/>
                    <a:pt x="14" y="252"/>
                  </a:cubicBezTo>
                  <a:cubicBezTo>
                    <a:pt x="17" y="245"/>
                    <a:pt x="20" y="236"/>
                    <a:pt x="23" y="232"/>
                  </a:cubicBezTo>
                  <a:cubicBezTo>
                    <a:pt x="34" y="216"/>
                    <a:pt x="46" y="215"/>
                    <a:pt x="69" y="222"/>
                  </a:cubicBezTo>
                  <a:cubicBezTo>
                    <a:pt x="90" y="228"/>
                    <a:pt x="109" y="234"/>
                    <a:pt x="210" y="268"/>
                  </a:cubicBezTo>
                  <a:lnTo>
                    <a:pt x="327" y="30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5" name="Freeform 142"/>
            <p:cNvSpPr>
              <a:spLocks/>
            </p:cNvSpPr>
            <p:nvPr/>
          </p:nvSpPr>
          <p:spPr bwMode="auto">
            <a:xfrm>
              <a:off x="-708025" y="2527301"/>
              <a:ext cx="623887" cy="636588"/>
            </a:xfrm>
            <a:custGeom>
              <a:avLst/>
              <a:gdLst>
                <a:gd name="T0" fmla="*/ 149 w 654"/>
                <a:gd name="T1" fmla="*/ 402 h 666"/>
                <a:gd name="T2" fmla="*/ 149 w 654"/>
                <a:gd name="T3" fmla="*/ 402 h 666"/>
                <a:gd name="T4" fmla="*/ 150 w 654"/>
                <a:gd name="T5" fmla="*/ 401 h 666"/>
                <a:gd name="T6" fmla="*/ 369 w 654"/>
                <a:gd name="T7" fmla="*/ 367 h 666"/>
                <a:gd name="T8" fmla="*/ 629 w 654"/>
                <a:gd name="T9" fmla="*/ 318 h 666"/>
                <a:gd name="T10" fmla="*/ 652 w 654"/>
                <a:gd name="T11" fmla="*/ 309 h 666"/>
                <a:gd name="T12" fmla="*/ 636 w 654"/>
                <a:gd name="T13" fmla="*/ 292 h 666"/>
                <a:gd name="T14" fmla="*/ 249 w 654"/>
                <a:gd name="T15" fmla="*/ 77 h 666"/>
                <a:gd name="T16" fmla="*/ 206 w 654"/>
                <a:gd name="T17" fmla="*/ 31 h 666"/>
                <a:gd name="T18" fmla="*/ 212 w 654"/>
                <a:gd name="T19" fmla="*/ 15 h 666"/>
                <a:gd name="T20" fmla="*/ 211 w 654"/>
                <a:gd name="T21" fmla="*/ 3 h 666"/>
                <a:gd name="T22" fmla="*/ 200 w 654"/>
                <a:gd name="T23" fmla="*/ 11 h 666"/>
                <a:gd name="T24" fmla="*/ 176 w 654"/>
                <a:gd name="T25" fmla="*/ 61 h 666"/>
                <a:gd name="T26" fmla="*/ 142 w 654"/>
                <a:gd name="T27" fmla="*/ 120 h 666"/>
                <a:gd name="T28" fmla="*/ 140 w 654"/>
                <a:gd name="T29" fmla="*/ 136 h 666"/>
                <a:gd name="T30" fmla="*/ 150 w 654"/>
                <a:gd name="T31" fmla="*/ 131 h 666"/>
                <a:gd name="T32" fmla="*/ 168 w 654"/>
                <a:gd name="T33" fmla="*/ 106 h 666"/>
                <a:gd name="T34" fmla="*/ 233 w 654"/>
                <a:gd name="T35" fmla="*/ 119 h 666"/>
                <a:gd name="T36" fmla="*/ 513 w 654"/>
                <a:gd name="T37" fmla="*/ 264 h 666"/>
                <a:gd name="T38" fmla="*/ 511 w 654"/>
                <a:gd name="T39" fmla="*/ 266 h 666"/>
                <a:gd name="T40" fmla="*/ 312 w 654"/>
                <a:gd name="T41" fmla="*/ 299 h 666"/>
                <a:gd name="T42" fmla="*/ 31 w 654"/>
                <a:gd name="T43" fmla="*/ 346 h 666"/>
                <a:gd name="T44" fmla="*/ 2 w 654"/>
                <a:gd name="T45" fmla="*/ 354 h 666"/>
                <a:gd name="T46" fmla="*/ 20 w 654"/>
                <a:gd name="T47" fmla="*/ 372 h 666"/>
                <a:gd name="T48" fmla="*/ 383 w 654"/>
                <a:gd name="T49" fmla="*/ 573 h 666"/>
                <a:gd name="T50" fmla="*/ 452 w 654"/>
                <a:gd name="T51" fmla="*/ 629 h 666"/>
                <a:gd name="T52" fmla="*/ 443 w 654"/>
                <a:gd name="T53" fmla="*/ 653 h 666"/>
                <a:gd name="T54" fmla="*/ 444 w 654"/>
                <a:gd name="T55" fmla="*/ 664 h 666"/>
                <a:gd name="T56" fmla="*/ 456 w 654"/>
                <a:gd name="T57" fmla="*/ 656 h 666"/>
                <a:gd name="T58" fmla="*/ 482 w 654"/>
                <a:gd name="T59" fmla="*/ 602 h 666"/>
                <a:gd name="T60" fmla="*/ 517 w 654"/>
                <a:gd name="T61" fmla="*/ 541 h 666"/>
                <a:gd name="T62" fmla="*/ 517 w 654"/>
                <a:gd name="T63" fmla="*/ 527 h 666"/>
                <a:gd name="T64" fmla="*/ 508 w 654"/>
                <a:gd name="T65" fmla="*/ 532 h 666"/>
                <a:gd name="T66" fmla="*/ 490 w 654"/>
                <a:gd name="T67" fmla="*/ 556 h 666"/>
                <a:gd name="T68" fmla="*/ 412 w 654"/>
                <a:gd name="T69" fmla="*/ 536 h 666"/>
                <a:gd name="T70" fmla="*/ 149 w 654"/>
                <a:gd name="T71" fmla="*/ 40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4" h="666">
                  <a:moveTo>
                    <a:pt x="149" y="402"/>
                  </a:moveTo>
                  <a:lnTo>
                    <a:pt x="149" y="402"/>
                  </a:lnTo>
                  <a:lnTo>
                    <a:pt x="150" y="401"/>
                  </a:lnTo>
                  <a:cubicBezTo>
                    <a:pt x="166" y="398"/>
                    <a:pt x="273" y="385"/>
                    <a:pt x="369" y="367"/>
                  </a:cubicBezTo>
                  <a:cubicBezTo>
                    <a:pt x="460" y="349"/>
                    <a:pt x="575" y="330"/>
                    <a:pt x="629" y="318"/>
                  </a:cubicBezTo>
                  <a:cubicBezTo>
                    <a:pt x="639" y="317"/>
                    <a:pt x="649" y="314"/>
                    <a:pt x="652" y="309"/>
                  </a:cubicBezTo>
                  <a:cubicBezTo>
                    <a:pt x="654" y="304"/>
                    <a:pt x="649" y="300"/>
                    <a:pt x="636" y="292"/>
                  </a:cubicBezTo>
                  <a:lnTo>
                    <a:pt x="249" y="77"/>
                  </a:lnTo>
                  <a:cubicBezTo>
                    <a:pt x="215" y="58"/>
                    <a:pt x="204" y="47"/>
                    <a:pt x="206" y="31"/>
                  </a:cubicBezTo>
                  <a:cubicBezTo>
                    <a:pt x="207" y="24"/>
                    <a:pt x="210" y="20"/>
                    <a:pt x="212" y="15"/>
                  </a:cubicBezTo>
                  <a:cubicBezTo>
                    <a:pt x="215" y="9"/>
                    <a:pt x="215" y="5"/>
                    <a:pt x="211" y="3"/>
                  </a:cubicBezTo>
                  <a:cubicBezTo>
                    <a:pt x="207" y="0"/>
                    <a:pt x="203" y="5"/>
                    <a:pt x="200" y="11"/>
                  </a:cubicBezTo>
                  <a:cubicBezTo>
                    <a:pt x="187" y="36"/>
                    <a:pt x="179" y="55"/>
                    <a:pt x="176" y="61"/>
                  </a:cubicBezTo>
                  <a:cubicBezTo>
                    <a:pt x="170" y="71"/>
                    <a:pt x="155" y="94"/>
                    <a:pt x="142" y="120"/>
                  </a:cubicBezTo>
                  <a:cubicBezTo>
                    <a:pt x="138" y="127"/>
                    <a:pt x="135" y="133"/>
                    <a:pt x="140" y="136"/>
                  </a:cubicBezTo>
                  <a:cubicBezTo>
                    <a:pt x="144" y="138"/>
                    <a:pt x="147" y="137"/>
                    <a:pt x="150" y="131"/>
                  </a:cubicBezTo>
                  <a:cubicBezTo>
                    <a:pt x="154" y="124"/>
                    <a:pt x="160" y="112"/>
                    <a:pt x="168" y="106"/>
                  </a:cubicBezTo>
                  <a:cubicBezTo>
                    <a:pt x="180" y="98"/>
                    <a:pt x="195" y="100"/>
                    <a:pt x="233" y="119"/>
                  </a:cubicBezTo>
                  <a:lnTo>
                    <a:pt x="513" y="264"/>
                  </a:lnTo>
                  <a:lnTo>
                    <a:pt x="511" y="266"/>
                  </a:lnTo>
                  <a:cubicBezTo>
                    <a:pt x="497" y="269"/>
                    <a:pt x="372" y="288"/>
                    <a:pt x="312" y="299"/>
                  </a:cubicBezTo>
                  <a:cubicBezTo>
                    <a:pt x="184" y="323"/>
                    <a:pt x="43" y="344"/>
                    <a:pt x="31" y="346"/>
                  </a:cubicBezTo>
                  <a:cubicBezTo>
                    <a:pt x="16" y="348"/>
                    <a:pt x="5" y="348"/>
                    <a:pt x="2" y="354"/>
                  </a:cubicBezTo>
                  <a:cubicBezTo>
                    <a:pt x="0" y="359"/>
                    <a:pt x="8" y="365"/>
                    <a:pt x="20" y="372"/>
                  </a:cubicBezTo>
                  <a:lnTo>
                    <a:pt x="383" y="573"/>
                  </a:lnTo>
                  <a:cubicBezTo>
                    <a:pt x="437" y="602"/>
                    <a:pt x="454" y="614"/>
                    <a:pt x="452" y="629"/>
                  </a:cubicBezTo>
                  <a:cubicBezTo>
                    <a:pt x="450" y="637"/>
                    <a:pt x="446" y="647"/>
                    <a:pt x="443" y="653"/>
                  </a:cubicBezTo>
                  <a:cubicBezTo>
                    <a:pt x="440" y="658"/>
                    <a:pt x="440" y="662"/>
                    <a:pt x="444" y="664"/>
                  </a:cubicBezTo>
                  <a:cubicBezTo>
                    <a:pt x="449" y="666"/>
                    <a:pt x="452" y="662"/>
                    <a:pt x="456" y="656"/>
                  </a:cubicBezTo>
                  <a:cubicBezTo>
                    <a:pt x="469" y="630"/>
                    <a:pt x="480" y="606"/>
                    <a:pt x="482" y="602"/>
                  </a:cubicBezTo>
                  <a:cubicBezTo>
                    <a:pt x="487" y="592"/>
                    <a:pt x="500" y="573"/>
                    <a:pt x="517" y="541"/>
                  </a:cubicBezTo>
                  <a:cubicBezTo>
                    <a:pt x="521" y="534"/>
                    <a:pt x="522" y="529"/>
                    <a:pt x="517" y="527"/>
                  </a:cubicBezTo>
                  <a:cubicBezTo>
                    <a:pt x="513" y="525"/>
                    <a:pt x="511" y="527"/>
                    <a:pt x="508" y="532"/>
                  </a:cubicBezTo>
                  <a:cubicBezTo>
                    <a:pt x="503" y="540"/>
                    <a:pt x="498" y="549"/>
                    <a:pt x="490" y="556"/>
                  </a:cubicBezTo>
                  <a:cubicBezTo>
                    <a:pt x="480" y="563"/>
                    <a:pt x="460" y="561"/>
                    <a:pt x="412" y="536"/>
                  </a:cubicBezTo>
                  <a:lnTo>
                    <a:pt x="149" y="40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6" name="Freeform 143"/>
            <p:cNvSpPr>
              <a:spLocks/>
            </p:cNvSpPr>
            <p:nvPr/>
          </p:nvSpPr>
          <p:spPr bwMode="auto">
            <a:xfrm>
              <a:off x="-427038" y="2141539"/>
              <a:ext cx="561975" cy="523875"/>
            </a:xfrm>
            <a:custGeom>
              <a:avLst/>
              <a:gdLst>
                <a:gd name="T0" fmla="*/ 350 w 589"/>
                <a:gd name="T1" fmla="*/ 382 h 548"/>
                <a:gd name="T2" fmla="*/ 350 w 589"/>
                <a:gd name="T3" fmla="*/ 382 h 548"/>
                <a:gd name="T4" fmla="*/ 462 w 589"/>
                <a:gd name="T5" fmla="*/ 479 h 548"/>
                <a:gd name="T6" fmla="*/ 481 w 589"/>
                <a:gd name="T7" fmla="*/ 517 h 548"/>
                <a:gd name="T8" fmla="*/ 471 w 589"/>
                <a:gd name="T9" fmla="*/ 534 h 548"/>
                <a:gd name="T10" fmla="*/ 469 w 589"/>
                <a:gd name="T11" fmla="*/ 544 h 548"/>
                <a:gd name="T12" fmla="*/ 482 w 589"/>
                <a:gd name="T13" fmla="*/ 540 h 548"/>
                <a:gd name="T14" fmla="*/ 525 w 589"/>
                <a:gd name="T15" fmla="*/ 485 h 548"/>
                <a:gd name="T16" fmla="*/ 583 w 589"/>
                <a:gd name="T17" fmla="*/ 418 h 548"/>
                <a:gd name="T18" fmla="*/ 585 w 589"/>
                <a:gd name="T19" fmla="*/ 406 h 548"/>
                <a:gd name="T20" fmla="*/ 575 w 589"/>
                <a:gd name="T21" fmla="*/ 409 h 548"/>
                <a:gd name="T22" fmla="*/ 554 w 589"/>
                <a:gd name="T23" fmla="*/ 429 h 548"/>
                <a:gd name="T24" fmla="*/ 511 w 589"/>
                <a:gd name="T25" fmla="*/ 422 h 548"/>
                <a:gd name="T26" fmla="*/ 395 w 589"/>
                <a:gd name="T27" fmla="*/ 328 h 548"/>
                <a:gd name="T28" fmla="*/ 174 w 589"/>
                <a:gd name="T29" fmla="*/ 143 h 548"/>
                <a:gd name="T30" fmla="*/ 221 w 589"/>
                <a:gd name="T31" fmla="*/ 90 h 548"/>
                <a:gd name="T32" fmla="*/ 294 w 589"/>
                <a:gd name="T33" fmla="*/ 65 h 548"/>
                <a:gd name="T34" fmla="*/ 300 w 589"/>
                <a:gd name="T35" fmla="*/ 69 h 548"/>
                <a:gd name="T36" fmla="*/ 315 w 589"/>
                <a:gd name="T37" fmla="*/ 74 h 548"/>
                <a:gd name="T38" fmla="*/ 309 w 589"/>
                <a:gd name="T39" fmla="*/ 62 h 548"/>
                <a:gd name="T40" fmla="*/ 248 w 589"/>
                <a:gd name="T41" fmla="*/ 9 h 548"/>
                <a:gd name="T42" fmla="*/ 234 w 589"/>
                <a:gd name="T43" fmla="*/ 3 h 548"/>
                <a:gd name="T44" fmla="*/ 205 w 589"/>
                <a:gd name="T45" fmla="*/ 49 h 548"/>
                <a:gd name="T46" fmla="*/ 62 w 589"/>
                <a:gd name="T47" fmla="*/ 220 h 548"/>
                <a:gd name="T48" fmla="*/ 24 w 589"/>
                <a:gd name="T49" fmla="*/ 260 h 548"/>
                <a:gd name="T50" fmla="*/ 2 w 589"/>
                <a:gd name="T51" fmla="*/ 274 h 548"/>
                <a:gd name="T52" fmla="*/ 8 w 589"/>
                <a:gd name="T53" fmla="*/ 287 h 548"/>
                <a:gd name="T54" fmla="*/ 62 w 589"/>
                <a:gd name="T55" fmla="*/ 348 h 548"/>
                <a:gd name="T56" fmla="*/ 74 w 589"/>
                <a:gd name="T57" fmla="*/ 351 h 548"/>
                <a:gd name="T58" fmla="*/ 71 w 589"/>
                <a:gd name="T59" fmla="*/ 341 h 548"/>
                <a:gd name="T60" fmla="*/ 59 w 589"/>
                <a:gd name="T61" fmla="*/ 318 h 548"/>
                <a:gd name="T62" fmla="*/ 78 w 589"/>
                <a:gd name="T63" fmla="*/ 263 h 548"/>
                <a:gd name="T64" fmla="*/ 129 w 589"/>
                <a:gd name="T65" fmla="*/ 197 h 548"/>
                <a:gd name="T66" fmla="*/ 350 w 589"/>
                <a:gd name="T67" fmla="*/ 382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9" h="548">
                  <a:moveTo>
                    <a:pt x="350" y="382"/>
                  </a:moveTo>
                  <a:lnTo>
                    <a:pt x="350" y="382"/>
                  </a:lnTo>
                  <a:cubicBezTo>
                    <a:pt x="400" y="423"/>
                    <a:pt x="442" y="458"/>
                    <a:pt x="462" y="479"/>
                  </a:cubicBezTo>
                  <a:cubicBezTo>
                    <a:pt x="477" y="494"/>
                    <a:pt x="486" y="506"/>
                    <a:pt x="481" y="517"/>
                  </a:cubicBezTo>
                  <a:cubicBezTo>
                    <a:pt x="479" y="521"/>
                    <a:pt x="476" y="528"/>
                    <a:pt x="471" y="534"/>
                  </a:cubicBezTo>
                  <a:cubicBezTo>
                    <a:pt x="466" y="539"/>
                    <a:pt x="466" y="542"/>
                    <a:pt x="469" y="544"/>
                  </a:cubicBezTo>
                  <a:cubicBezTo>
                    <a:pt x="473" y="548"/>
                    <a:pt x="477" y="546"/>
                    <a:pt x="482" y="540"/>
                  </a:cubicBezTo>
                  <a:cubicBezTo>
                    <a:pt x="496" y="523"/>
                    <a:pt x="517" y="495"/>
                    <a:pt x="525" y="485"/>
                  </a:cubicBezTo>
                  <a:cubicBezTo>
                    <a:pt x="535" y="473"/>
                    <a:pt x="560" y="447"/>
                    <a:pt x="583" y="418"/>
                  </a:cubicBezTo>
                  <a:cubicBezTo>
                    <a:pt x="587" y="414"/>
                    <a:pt x="589" y="409"/>
                    <a:pt x="585" y="406"/>
                  </a:cubicBezTo>
                  <a:cubicBezTo>
                    <a:pt x="582" y="403"/>
                    <a:pt x="579" y="404"/>
                    <a:pt x="575" y="409"/>
                  </a:cubicBezTo>
                  <a:cubicBezTo>
                    <a:pt x="569" y="415"/>
                    <a:pt x="560" y="424"/>
                    <a:pt x="554" y="429"/>
                  </a:cubicBezTo>
                  <a:cubicBezTo>
                    <a:pt x="541" y="440"/>
                    <a:pt x="527" y="433"/>
                    <a:pt x="511" y="422"/>
                  </a:cubicBezTo>
                  <a:cubicBezTo>
                    <a:pt x="486" y="405"/>
                    <a:pt x="445" y="369"/>
                    <a:pt x="395" y="328"/>
                  </a:cubicBezTo>
                  <a:lnTo>
                    <a:pt x="174" y="143"/>
                  </a:lnTo>
                  <a:lnTo>
                    <a:pt x="221" y="90"/>
                  </a:lnTo>
                  <a:cubicBezTo>
                    <a:pt x="254" y="53"/>
                    <a:pt x="279" y="54"/>
                    <a:pt x="294" y="65"/>
                  </a:cubicBezTo>
                  <a:lnTo>
                    <a:pt x="300" y="69"/>
                  </a:lnTo>
                  <a:cubicBezTo>
                    <a:pt x="309" y="76"/>
                    <a:pt x="312" y="77"/>
                    <a:pt x="315" y="74"/>
                  </a:cubicBezTo>
                  <a:cubicBezTo>
                    <a:pt x="317" y="71"/>
                    <a:pt x="314" y="67"/>
                    <a:pt x="309" y="62"/>
                  </a:cubicBezTo>
                  <a:cubicBezTo>
                    <a:pt x="295" y="51"/>
                    <a:pt x="259" y="19"/>
                    <a:pt x="248" y="9"/>
                  </a:cubicBezTo>
                  <a:cubicBezTo>
                    <a:pt x="240" y="2"/>
                    <a:pt x="236" y="0"/>
                    <a:pt x="234" y="3"/>
                  </a:cubicBezTo>
                  <a:cubicBezTo>
                    <a:pt x="231" y="7"/>
                    <a:pt x="228" y="21"/>
                    <a:pt x="205" y="49"/>
                  </a:cubicBezTo>
                  <a:lnTo>
                    <a:pt x="62" y="220"/>
                  </a:lnTo>
                  <a:cubicBezTo>
                    <a:pt x="50" y="234"/>
                    <a:pt x="36" y="249"/>
                    <a:pt x="24" y="260"/>
                  </a:cubicBezTo>
                  <a:cubicBezTo>
                    <a:pt x="14" y="270"/>
                    <a:pt x="5" y="270"/>
                    <a:pt x="2" y="274"/>
                  </a:cubicBezTo>
                  <a:cubicBezTo>
                    <a:pt x="0" y="276"/>
                    <a:pt x="2" y="280"/>
                    <a:pt x="8" y="287"/>
                  </a:cubicBezTo>
                  <a:cubicBezTo>
                    <a:pt x="11" y="292"/>
                    <a:pt x="53" y="341"/>
                    <a:pt x="62" y="348"/>
                  </a:cubicBezTo>
                  <a:cubicBezTo>
                    <a:pt x="68" y="353"/>
                    <a:pt x="71" y="354"/>
                    <a:pt x="74" y="351"/>
                  </a:cubicBezTo>
                  <a:cubicBezTo>
                    <a:pt x="76" y="349"/>
                    <a:pt x="75" y="346"/>
                    <a:pt x="71" y="341"/>
                  </a:cubicBezTo>
                  <a:cubicBezTo>
                    <a:pt x="68" y="337"/>
                    <a:pt x="63" y="329"/>
                    <a:pt x="59" y="318"/>
                  </a:cubicBezTo>
                  <a:cubicBezTo>
                    <a:pt x="52" y="302"/>
                    <a:pt x="58" y="289"/>
                    <a:pt x="78" y="263"/>
                  </a:cubicBezTo>
                  <a:lnTo>
                    <a:pt x="129" y="197"/>
                  </a:lnTo>
                  <a:lnTo>
                    <a:pt x="350" y="38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7" name="Freeform 144"/>
            <p:cNvSpPr>
              <a:spLocks/>
            </p:cNvSpPr>
            <p:nvPr/>
          </p:nvSpPr>
          <p:spPr bwMode="auto">
            <a:xfrm>
              <a:off x="-125413" y="1971676"/>
              <a:ext cx="463550" cy="479425"/>
            </a:xfrm>
            <a:custGeom>
              <a:avLst/>
              <a:gdLst>
                <a:gd name="T0" fmla="*/ 253 w 486"/>
                <a:gd name="T1" fmla="*/ 320 h 502"/>
                <a:gd name="T2" fmla="*/ 253 w 486"/>
                <a:gd name="T3" fmla="*/ 320 h 502"/>
                <a:gd name="T4" fmla="*/ 353 w 486"/>
                <a:gd name="T5" fmla="*/ 436 h 502"/>
                <a:gd name="T6" fmla="*/ 365 w 486"/>
                <a:gd name="T7" fmla="*/ 473 h 502"/>
                <a:gd name="T8" fmla="*/ 351 w 486"/>
                <a:gd name="T9" fmla="*/ 488 h 502"/>
                <a:gd name="T10" fmla="*/ 349 w 486"/>
                <a:gd name="T11" fmla="*/ 498 h 502"/>
                <a:gd name="T12" fmla="*/ 362 w 486"/>
                <a:gd name="T13" fmla="*/ 496 h 502"/>
                <a:gd name="T14" fmla="*/ 413 w 486"/>
                <a:gd name="T15" fmla="*/ 447 h 502"/>
                <a:gd name="T16" fmla="*/ 479 w 486"/>
                <a:gd name="T17" fmla="*/ 390 h 502"/>
                <a:gd name="T18" fmla="*/ 483 w 486"/>
                <a:gd name="T19" fmla="*/ 378 h 502"/>
                <a:gd name="T20" fmla="*/ 472 w 486"/>
                <a:gd name="T21" fmla="*/ 380 h 502"/>
                <a:gd name="T22" fmla="*/ 449 w 486"/>
                <a:gd name="T23" fmla="*/ 397 h 502"/>
                <a:gd name="T24" fmla="*/ 409 w 486"/>
                <a:gd name="T25" fmla="*/ 386 h 502"/>
                <a:gd name="T26" fmla="*/ 305 w 486"/>
                <a:gd name="T27" fmla="*/ 274 h 502"/>
                <a:gd name="T28" fmla="*/ 222 w 486"/>
                <a:gd name="T29" fmla="*/ 182 h 502"/>
                <a:gd name="T30" fmla="*/ 125 w 486"/>
                <a:gd name="T31" fmla="*/ 70 h 502"/>
                <a:gd name="T32" fmla="*/ 113 w 486"/>
                <a:gd name="T33" fmla="*/ 27 h 502"/>
                <a:gd name="T34" fmla="*/ 124 w 486"/>
                <a:gd name="T35" fmla="*/ 14 h 502"/>
                <a:gd name="T36" fmla="*/ 126 w 486"/>
                <a:gd name="T37" fmla="*/ 3 h 502"/>
                <a:gd name="T38" fmla="*/ 114 w 486"/>
                <a:gd name="T39" fmla="*/ 6 h 502"/>
                <a:gd name="T40" fmla="*/ 64 w 486"/>
                <a:gd name="T41" fmla="*/ 54 h 502"/>
                <a:gd name="T42" fmla="*/ 9 w 486"/>
                <a:gd name="T43" fmla="*/ 101 h 502"/>
                <a:gd name="T44" fmla="*/ 3 w 486"/>
                <a:gd name="T45" fmla="*/ 114 h 502"/>
                <a:gd name="T46" fmla="*/ 14 w 486"/>
                <a:gd name="T47" fmla="*/ 113 h 502"/>
                <a:gd name="T48" fmla="*/ 31 w 486"/>
                <a:gd name="T49" fmla="*/ 102 h 502"/>
                <a:gd name="T50" fmla="*/ 71 w 486"/>
                <a:gd name="T51" fmla="*/ 118 h 502"/>
                <a:gd name="T52" fmla="*/ 171 w 486"/>
                <a:gd name="T53" fmla="*/ 228 h 502"/>
                <a:gd name="T54" fmla="*/ 253 w 486"/>
                <a:gd name="T55" fmla="*/ 32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02">
                  <a:moveTo>
                    <a:pt x="253" y="320"/>
                  </a:moveTo>
                  <a:lnTo>
                    <a:pt x="253" y="320"/>
                  </a:lnTo>
                  <a:cubicBezTo>
                    <a:pt x="299" y="371"/>
                    <a:pt x="336" y="412"/>
                    <a:pt x="353" y="436"/>
                  </a:cubicBezTo>
                  <a:cubicBezTo>
                    <a:pt x="366" y="452"/>
                    <a:pt x="371" y="463"/>
                    <a:pt x="365" y="473"/>
                  </a:cubicBezTo>
                  <a:cubicBezTo>
                    <a:pt x="362" y="477"/>
                    <a:pt x="358" y="483"/>
                    <a:pt x="351" y="488"/>
                  </a:cubicBezTo>
                  <a:cubicBezTo>
                    <a:pt x="346" y="493"/>
                    <a:pt x="346" y="496"/>
                    <a:pt x="349" y="498"/>
                  </a:cubicBezTo>
                  <a:cubicBezTo>
                    <a:pt x="352" y="502"/>
                    <a:pt x="356" y="501"/>
                    <a:pt x="362" y="496"/>
                  </a:cubicBezTo>
                  <a:cubicBezTo>
                    <a:pt x="378" y="481"/>
                    <a:pt x="403" y="456"/>
                    <a:pt x="413" y="447"/>
                  </a:cubicBezTo>
                  <a:cubicBezTo>
                    <a:pt x="424" y="437"/>
                    <a:pt x="452" y="415"/>
                    <a:pt x="479" y="390"/>
                  </a:cubicBezTo>
                  <a:cubicBezTo>
                    <a:pt x="484" y="386"/>
                    <a:pt x="486" y="382"/>
                    <a:pt x="483" y="378"/>
                  </a:cubicBezTo>
                  <a:cubicBezTo>
                    <a:pt x="480" y="375"/>
                    <a:pt x="477" y="376"/>
                    <a:pt x="472" y="380"/>
                  </a:cubicBezTo>
                  <a:cubicBezTo>
                    <a:pt x="466" y="385"/>
                    <a:pt x="456" y="393"/>
                    <a:pt x="449" y="397"/>
                  </a:cubicBezTo>
                  <a:cubicBezTo>
                    <a:pt x="435" y="406"/>
                    <a:pt x="423" y="399"/>
                    <a:pt x="409" y="386"/>
                  </a:cubicBezTo>
                  <a:cubicBezTo>
                    <a:pt x="387" y="365"/>
                    <a:pt x="350" y="324"/>
                    <a:pt x="305" y="274"/>
                  </a:cubicBezTo>
                  <a:lnTo>
                    <a:pt x="222" y="182"/>
                  </a:lnTo>
                  <a:cubicBezTo>
                    <a:pt x="151" y="102"/>
                    <a:pt x="138" y="88"/>
                    <a:pt x="125" y="70"/>
                  </a:cubicBezTo>
                  <a:cubicBezTo>
                    <a:pt x="109" y="51"/>
                    <a:pt x="104" y="40"/>
                    <a:pt x="113" y="27"/>
                  </a:cubicBezTo>
                  <a:cubicBezTo>
                    <a:pt x="117" y="21"/>
                    <a:pt x="120" y="18"/>
                    <a:pt x="124" y="14"/>
                  </a:cubicBezTo>
                  <a:cubicBezTo>
                    <a:pt x="129" y="10"/>
                    <a:pt x="130" y="7"/>
                    <a:pt x="126" y="3"/>
                  </a:cubicBezTo>
                  <a:cubicBezTo>
                    <a:pt x="124" y="0"/>
                    <a:pt x="119" y="2"/>
                    <a:pt x="114" y="6"/>
                  </a:cubicBezTo>
                  <a:cubicBezTo>
                    <a:pt x="98" y="21"/>
                    <a:pt x="75" y="44"/>
                    <a:pt x="64" y="54"/>
                  </a:cubicBezTo>
                  <a:cubicBezTo>
                    <a:pt x="52" y="65"/>
                    <a:pt x="25" y="87"/>
                    <a:pt x="9" y="101"/>
                  </a:cubicBezTo>
                  <a:cubicBezTo>
                    <a:pt x="2" y="107"/>
                    <a:pt x="0" y="111"/>
                    <a:pt x="3" y="114"/>
                  </a:cubicBezTo>
                  <a:cubicBezTo>
                    <a:pt x="6" y="118"/>
                    <a:pt x="10" y="117"/>
                    <a:pt x="14" y="113"/>
                  </a:cubicBezTo>
                  <a:cubicBezTo>
                    <a:pt x="19" y="109"/>
                    <a:pt x="25" y="105"/>
                    <a:pt x="31" y="102"/>
                  </a:cubicBezTo>
                  <a:cubicBezTo>
                    <a:pt x="42" y="96"/>
                    <a:pt x="54" y="101"/>
                    <a:pt x="71" y="118"/>
                  </a:cubicBezTo>
                  <a:cubicBezTo>
                    <a:pt x="87" y="134"/>
                    <a:pt x="100" y="149"/>
                    <a:pt x="171" y="228"/>
                  </a:cubicBezTo>
                  <a:lnTo>
                    <a:pt x="253" y="32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8" name="Freeform 145"/>
            <p:cNvSpPr>
              <a:spLocks/>
            </p:cNvSpPr>
            <p:nvPr/>
          </p:nvSpPr>
          <p:spPr bwMode="auto">
            <a:xfrm>
              <a:off x="112712" y="1638301"/>
              <a:ext cx="571500" cy="668338"/>
            </a:xfrm>
            <a:custGeom>
              <a:avLst/>
              <a:gdLst>
                <a:gd name="T0" fmla="*/ 110 w 599"/>
                <a:gd name="T1" fmla="*/ 324 h 700"/>
                <a:gd name="T2" fmla="*/ 110 w 599"/>
                <a:gd name="T3" fmla="*/ 324 h 700"/>
                <a:gd name="T4" fmla="*/ 111 w 599"/>
                <a:gd name="T5" fmla="*/ 323 h 700"/>
                <a:gd name="T6" fmla="*/ 320 w 599"/>
                <a:gd name="T7" fmla="*/ 399 h 700"/>
                <a:gd name="T8" fmla="*/ 571 w 599"/>
                <a:gd name="T9" fmla="*/ 482 h 700"/>
                <a:gd name="T10" fmla="*/ 595 w 599"/>
                <a:gd name="T11" fmla="*/ 484 h 700"/>
                <a:gd name="T12" fmla="*/ 589 w 599"/>
                <a:gd name="T13" fmla="*/ 462 h 700"/>
                <a:gd name="T14" fmla="*/ 354 w 599"/>
                <a:gd name="T15" fmla="*/ 87 h 700"/>
                <a:gd name="T16" fmla="*/ 339 w 599"/>
                <a:gd name="T17" fmla="*/ 26 h 700"/>
                <a:gd name="T18" fmla="*/ 352 w 599"/>
                <a:gd name="T19" fmla="*/ 15 h 700"/>
                <a:gd name="T20" fmla="*/ 357 w 599"/>
                <a:gd name="T21" fmla="*/ 4 h 700"/>
                <a:gd name="T22" fmla="*/ 342 w 599"/>
                <a:gd name="T23" fmla="*/ 6 h 700"/>
                <a:gd name="T24" fmla="*/ 297 w 599"/>
                <a:gd name="T25" fmla="*/ 38 h 700"/>
                <a:gd name="T26" fmla="*/ 239 w 599"/>
                <a:gd name="T27" fmla="*/ 73 h 700"/>
                <a:gd name="T28" fmla="*/ 230 w 599"/>
                <a:gd name="T29" fmla="*/ 86 h 700"/>
                <a:gd name="T30" fmla="*/ 241 w 599"/>
                <a:gd name="T31" fmla="*/ 87 h 700"/>
                <a:gd name="T32" fmla="*/ 269 w 599"/>
                <a:gd name="T33" fmla="*/ 74 h 700"/>
                <a:gd name="T34" fmla="*/ 319 w 599"/>
                <a:gd name="T35" fmla="*/ 117 h 700"/>
                <a:gd name="T36" fmla="*/ 495 w 599"/>
                <a:gd name="T37" fmla="*/ 378 h 700"/>
                <a:gd name="T38" fmla="*/ 493 w 599"/>
                <a:gd name="T39" fmla="*/ 379 h 700"/>
                <a:gd name="T40" fmla="*/ 302 w 599"/>
                <a:gd name="T41" fmla="*/ 312 h 700"/>
                <a:gd name="T42" fmla="*/ 34 w 599"/>
                <a:gd name="T43" fmla="*/ 218 h 700"/>
                <a:gd name="T44" fmla="*/ 4 w 599"/>
                <a:gd name="T45" fmla="*/ 211 h 700"/>
                <a:gd name="T46" fmla="*/ 11 w 599"/>
                <a:gd name="T47" fmla="*/ 235 h 700"/>
                <a:gd name="T48" fmla="*/ 233 w 599"/>
                <a:gd name="T49" fmla="*/ 586 h 700"/>
                <a:gd name="T50" fmla="*/ 266 w 599"/>
                <a:gd name="T51" fmla="*/ 669 h 700"/>
                <a:gd name="T52" fmla="*/ 247 w 599"/>
                <a:gd name="T53" fmla="*/ 685 h 700"/>
                <a:gd name="T54" fmla="*/ 242 w 599"/>
                <a:gd name="T55" fmla="*/ 695 h 700"/>
                <a:gd name="T56" fmla="*/ 256 w 599"/>
                <a:gd name="T57" fmla="*/ 694 h 700"/>
                <a:gd name="T58" fmla="*/ 306 w 599"/>
                <a:gd name="T59" fmla="*/ 659 h 700"/>
                <a:gd name="T60" fmla="*/ 365 w 599"/>
                <a:gd name="T61" fmla="*/ 623 h 700"/>
                <a:gd name="T62" fmla="*/ 372 w 599"/>
                <a:gd name="T63" fmla="*/ 610 h 700"/>
                <a:gd name="T64" fmla="*/ 361 w 599"/>
                <a:gd name="T65" fmla="*/ 611 h 700"/>
                <a:gd name="T66" fmla="*/ 334 w 599"/>
                <a:gd name="T67" fmla="*/ 623 h 700"/>
                <a:gd name="T68" fmla="*/ 275 w 599"/>
                <a:gd name="T69" fmla="*/ 568 h 700"/>
                <a:gd name="T70" fmla="*/ 110 w 599"/>
                <a:gd name="T71" fmla="*/ 324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9" h="700">
                  <a:moveTo>
                    <a:pt x="110" y="324"/>
                  </a:moveTo>
                  <a:lnTo>
                    <a:pt x="110" y="324"/>
                  </a:lnTo>
                  <a:lnTo>
                    <a:pt x="111" y="323"/>
                  </a:lnTo>
                  <a:cubicBezTo>
                    <a:pt x="127" y="329"/>
                    <a:pt x="227" y="369"/>
                    <a:pt x="320" y="399"/>
                  </a:cubicBezTo>
                  <a:cubicBezTo>
                    <a:pt x="408" y="428"/>
                    <a:pt x="518" y="466"/>
                    <a:pt x="571" y="482"/>
                  </a:cubicBezTo>
                  <a:cubicBezTo>
                    <a:pt x="580" y="485"/>
                    <a:pt x="590" y="488"/>
                    <a:pt x="595" y="484"/>
                  </a:cubicBezTo>
                  <a:cubicBezTo>
                    <a:pt x="599" y="482"/>
                    <a:pt x="598" y="475"/>
                    <a:pt x="589" y="462"/>
                  </a:cubicBezTo>
                  <a:lnTo>
                    <a:pt x="354" y="87"/>
                  </a:lnTo>
                  <a:cubicBezTo>
                    <a:pt x="333" y="54"/>
                    <a:pt x="328" y="39"/>
                    <a:pt x="339" y="26"/>
                  </a:cubicBezTo>
                  <a:cubicBezTo>
                    <a:pt x="343" y="21"/>
                    <a:pt x="347" y="18"/>
                    <a:pt x="352" y="15"/>
                  </a:cubicBezTo>
                  <a:cubicBezTo>
                    <a:pt x="357" y="12"/>
                    <a:pt x="359" y="8"/>
                    <a:pt x="357" y="4"/>
                  </a:cubicBezTo>
                  <a:cubicBezTo>
                    <a:pt x="354" y="0"/>
                    <a:pt x="348" y="2"/>
                    <a:pt x="342" y="6"/>
                  </a:cubicBezTo>
                  <a:cubicBezTo>
                    <a:pt x="319" y="21"/>
                    <a:pt x="302" y="34"/>
                    <a:pt x="297" y="38"/>
                  </a:cubicBezTo>
                  <a:cubicBezTo>
                    <a:pt x="287" y="44"/>
                    <a:pt x="264" y="57"/>
                    <a:pt x="239" y="73"/>
                  </a:cubicBezTo>
                  <a:cubicBezTo>
                    <a:pt x="232" y="78"/>
                    <a:pt x="227" y="82"/>
                    <a:pt x="230" y="86"/>
                  </a:cubicBezTo>
                  <a:cubicBezTo>
                    <a:pt x="233" y="90"/>
                    <a:pt x="236" y="90"/>
                    <a:pt x="241" y="87"/>
                  </a:cubicBezTo>
                  <a:cubicBezTo>
                    <a:pt x="248" y="82"/>
                    <a:pt x="259" y="75"/>
                    <a:pt x="269" y="74"/>
                  </a:cubicBezTo>
                  <a:cubicBezTo>
                    <a:pt x="284" y="73"/>
                    <a:pt x="295" y="81"/>
                    <a:pt x="319" y="117"/>
                  </a:cubicBezTo>
                  <a:lnTo>
                    <a:pt x="495" y="378"/>
                  </a:lnTo>
                  <a:lnTo>
                    <a:pt x="493" y="379"/>
                  </a:lnTo>
                  <a:cubicBezTo>
                    <a:pt x="479" y="375"/>
                    <a:pt x="360" y="332"/>
                    <a:pt x="302" y="312"/>
                  </a:cubicBezTo>
                  <a:cubicBezTo>
                    <a:pt x="178" y="272"/>
                    <a:pt x="44" y="222"/>
                    <a:pt x="34" y="218"/>
                  </a:cubicBezTo>
                  <a:cubicBezTo>
                    <a:pt x="19" y="213"/>
                    <a:pt x="10" y="208"/>
                    <a:pt x="4" y="211"/>
                  </a:cubicBezTo>
                  <a:cubicBezTo>
                    <a:pt x="0" y="214"/>
                    <a:pt x="4" y="223"/>
                    <a:pt x="11" y="235"/>
                  </a:cubicBezTo>
                  <a:lnTo>
                    <a:pt x="233" y="586"/>
                  </a:lnTo>
                  <a:cubicBezTo>
                    <a:pt x="266" y="638"/>
                    <a:pt x="275" y="656"/>
                    <a:pt x="266" y="669"/>
                  </a:cubicBezTo>
                  <a:cubicBezTo>
                    <a:pt x="261" y="675"/>
                    <a:pt x="253" y="682"/>
                    <a:pt x="247" y="685"/>
                  </a:cubicBezTo>
                  <a:cubicBezTo>
                    <a:pt x="242" y="689"/>
                    <a:pt x="240" y="692"/>
                    <a:pt x="242" y="695"/>
                  </a:cubicBezTo>
                  <a:cubicBezTo>
                    <a:pt x="246" y="700"/>
                    <a:pt x="250" y="698"/>
                    <a:pt x="256" y="694"/>
                  </a:cubicBezTo>
                  <a:cubicBezTo>
                    <a:pt x="281" y="678"/>
                    <a:pt x="302" y="662"/>
                    <a:pt x="306" y="659"/>
                  </a:cubicBezTo>
                  <a:cubicBezTo>
                    <a:pt x="315" y="654"/>
                    <a:pt x="335" y="643"/>
                    <a:pt x="365" y="623"/>
                  </a:cubicBezTo>
                  <a:cubicBezTo>
                    <a:pt x="372" y="619"/>
                    <a:pt x="376" y="615"/>
                    <a:pt x="372" y="610"/>
                  </a:cubicBezTo>
                  <a:cubicBezTo>
                    <a:pt x="370" y="607"/>
                    <a:pt x="367" y="608"/>
                    <a:pt x="361" y="611"/>
                  </a:cubicBezTo>
                  <a:cubicBezTo>
                    <a:pt x="354" y="616"/>
                    <a:pt x="345" y="621"/>
                    <a:pt x="334" y="623"/>
                  </a:cubicBezTo>
                  <a:cubicBezTo>
                    <a:pt x="322" y="625"/>
                    <a:pt x="306" y="613"/>
                    <a:pt x="275" y="568"/>
                  </a:cubicBezTo>
                  <a:lnTo>
                    <a:pt x="110" y="32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9" name="Freeform 146"/>
            <p:cNvSpPr>
              <a:spLocks noEditPoints="1"/>
            </p:cNvSpPr>
            <p:nvPr/>
          </p:nvSpPr>
          <p:spPr bwMode="auto">
            <a:xfrm>
              <a:off x="750887" y="1485901"/>
              <a:ext cx="415925" cy="565150"/>
            </a:xfrm>
            <a:custGeom>
              <a:avLst/>
              <a:gdLst>
                <a:gd name="T0" fmla="*/ 199 w 436"/>
                <a:gd name="T1" fmla="*/ 326 h 592"/>
                <a:gd name="T2" fmla="*/ 199 w 436"/>
                <a:gd name="T3" fmla="*/ 326 h 592"/>
                <a:gd name="T4" fmla="*/ 206 w 436"/>
                <a:gd name="T5" fmla="*/ 329 h 592"/>
                <a:gd name="T6" fmla="*/ 299 w 436"/>
                <a:gd name="T7" fmla="*/ 453 h 592"/>
                <a:gd name="T8" fmla="*/ 300 w 436"/>
                <a:gd name="T9" fmla="*/ 470 h 592"/>
                <a:gd name="T10" fmla="*/ 295 w 436"/>
                <a:gd name="T11" fmla="*/ 478 h 592"/>
                <a:gd name="T12" fmla="*/ 313 w 436"/>
                <a:gd name="T13" fmla="*/ 478 h 592"/>
                <a:gd name="T14" fmla="*/ 413 w 436"/>
                <a:gd name="T15" fmla="*/ 442 h 592"/>
                <a:gd name="T16" fmla="*/ 434 w 436"/>
                <a:gd name="T17" fmla="*/ 427 h 592"/>
                <a:gd name="T18" fmla="*/ 426 w 436"/>
                <a:gd name="T19" fmla="*/ 424 h 592"/>
                <a:gd name="T20" fmla="*/ 403 w 436"/>
                <a:gd name="T21" fmla="*/ 430 h 592"/>
                <a:gd name="T22" fmla="*/ 330 w 436"/>
                <a:gd name="T23" fmla="*/ 375 h 592"/>
                <a:gd name="T24" fmla="*/ 50 w 436"/>
                <a:gd name="T25" fmla="*/ 18 h 592"/>
                <a:gd name="T26" fmla="*/ 29 w 436"/>
                <a:gd name="T27" fmla="*/ 2 h 592"/>
                <a:gd name="T28" fmla="*/ 24 w 436"/>
                <a:gd name="T29" fmla="*/ 34 h 592"/>
                <a:gd name="T30" fmla="*/ 44 w 436"/>
                <a:gd name="T31" fmla="*/ 496 h 592"/>
                <a:gd name="T32" fmla="*/ 21 w 436"/>
                <a:gd name="T33" fmla="*/ 572 h 592"/>
                <a:gd name="T34" fmla="*/ 5 w 436"/>
                <a:gd name="T35" fmla="*/ 579 h 592"/>
                <a:gd name="T36" fmla="*/ 1 w 436"/>
                <a:gd name="T37" fmla="*/ 586 h 592"/>
                <a:gd name="T38" fmla="*/ 13 w 436"/>
                <a:gd name="T39" fmla="*/ 589 h 592"/>
                <a:gd name="T40" fmla="*/ 75 w 436"/>
                <a:gd name="T41" fmla="*/ 564 h 592"/>
                <a:gd name="T42" fmla="*/ 131 w 436"/>
                <a:gd name="T43" fmla="*/ 546 h 592"/>
                <a:gd name="T44" fmla="*/ 138 w 436"/>
                <a:gd name="T45" fmla="*/ 536 h 592"/>
                <a:gd name="T46" fmla="*/ 128 w 436"/>
                <a:gd name="T47" fmla="*/ 534 h 592"/>
                <a:gd name="T48" fmla="*/ 120 w 436"/>
                <a:gd name="T49" fmla="*/ 537 h 592"/>
                <a:gd name="T50" fmla="*/ 92 w 436"/>
                <a:gd name="T51" fmla="*/ 524 h 592"/>
                <a:gd name="T52" fmla="*/ 85 w 436"/>
                <a:gd name="T53" fmla="*/ 481 h 592"/>
                <a:gd name="T54" fmla="*/ 79 w 436"/>
                <a:gd name="T55" fmla="*/ 376 h 592"/>
                <a:gd name="T56" fmla="*/ 81 w 436"/>
                <a:gd name="T57" fmla="*/ 369 h 592"/>
                <a:gd name="T58" fmla="*/ 199 w 436"/>
                <a:gd name="T59" fmla="*/ 326 h 592"/>
                <a:gd name="T60" fmla="*/ 80 w 436"/>
                <a:gd name="T61" fmla="*/ 332 h 592"/>
                <a:gd name="T62" fmla="*/ 80 w 436"/>
                <a:gd name="T63" fmla="*/ 332 h 592"/>
                <a:gd name="T64" fmla="*/ 76 w 436"/>
                <a:gd name="T65" fmla="*/ 329 h 592"/>
                <a:gd name="T66" fmla="*/ 65 w 436"/>
                <a:gd name="T67" fmla="*/ 149 h 592"/>
                <a:gd name="T68" fmla="*/ 66 w 436"/>
                <a:gd name="T69" fmla="*/ 142 h 592"/>
                <a:gd name="T70" fmla="*/ 71 w 436"/>
                <a:gd name="T71" fmla="*/ 147 h 592"/>
                <a:gd name="T72" fmla="*/ 178 w 436"/>
                <a:gd name="T73" fmla="*/ 292 h 592"/>
                <a:gd name="T74" fmla="*/ 177 w 436"/>
                <a:gd name="T75" fmla="*/ 297 h 592"/>
                <a:gd name="T76" fmla="*/ 80 w 436"/>
                <a:gd name="T77" fmla="*/ 33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6" h="592">
                  <a:moveTo>
                    <a:pt x="199" y="326"/>
                  </a:moveTo>
                  <a:lnTo>
                    <a:pt x="199" y="326"/>
                  </a:lnTo>
                  <a:cubicBezTo>
                    <a:pt x="201" y="325"/>
                    <a:pt x="203" y="326"/>
                    <a:pt x="206" y="329"/>
                  </a:cubicBezTo>
                  <a:lnTo>
                    <a:pt x="299" y="453"/>
                  </a:lnTo>
                  <a:cubicBezTo>
                    <a:pt x="305" y="460"/>
                    <a:pt x="303" y="467"/>
                    <a:pt x="300" y="470"/>
                  </a:cubicBezTo>
                  <a:cubicBezTo>
                    <a:pt x="295" y="472"/>
                    <a:pt x="293" y="474"/>
                    <a:pt x="295" y="478"/>
                  </a:cubicBezTo>
                  <a:cubicBezTo>
                    <a:pt x="297" y="483"/>
                    <a:pt x="303" y="480"/>
                    <a:pt x="313" y="478"/>
                  </a:cubicBezTo>
                  <a:cubicBezTo>
                    <a:pt x="355" y="463"/>
                    <a:pt x="394" y="449"/>
                    <a:pt x="413" y="442"/>
                  </a:cubicBezTo>
                  <a:cubicBezTo>
                    <a:pt x="432" y="435"/>
                    <a:pt x="436" y="432"/>
                    <a:pt x="434" y="427"/>
                  </a:cubicBezTo>
                  <a:cubicBezTo>
                    <a:pt x="433" y="422"/>
                    <a:pt x="430" y="422"/>
                    <a:pt x="426" y="424"/>
                  </a:cubicBezTo>
                  <a:cubicBezTo>
                    <a:pt x="419" y="426"/>
                    <a:pt x="411" y="429"/>
                    <a:pt x="403" y="430"/>
                  </a:cubicBezTo>
                  <a:cubicBezTo>
                    <a:pt x="390" y="430"/>
                    <a:pt x="372" y="427"/>
                    <a:pt x="330" y="375"/>
                  </a:cubicBezTo>
                  <a:cubicBezTo>
                    <a:pt x="259" y="287"/>
                    <a:pt x="76" y="50"/>
                    <a:pt x="50" y="18"/>
                  </a:cubicBezTo>
                  <a:cubicBezTo>
                    <a:pt x="39" y="5"/>
                    <a:pt x="34" y="0"/>
                    <a:pt x="29" y="2"/>
                  </a:cubicBezTo>
                  <a:cubicBezTo>
                    <a:pt x="24" y="4"/>
                    <a:pt x="23" y="12"/>
                    <a:pt x="24" y="34"/>
                  </a:cubicBezTo>
                  <a:lnTo>
                    <a:pt x="44" y="496"/>
                  </a:lnTo>
                  <a:cubicBezTo>
                    <a:pt x="46" y="533"/>
                    <a:pt x="44" y="559"/>
                    <a:pt x="21" y="572"/>
                  </a:cubicBezTo>
                  <a:cubicBezTo>
                    <a:pt x="17" y="574"/>
                    <a:pt x="10" y="577"/>
                    <a:pt x="5" y="579"/>
                  </a:cubicBezTo>
                  <a:cubicBezTo>
                    <a:pt x="1" y="580"/>
                    <a:pt x="0" y="583"/>
                    <a:pt x="1" y="586"/>
                  </a:cubicBezTo>
                  <a:cubicBezTo>
                    <a:pt x="3" y="592"/>
                    <a:pt x="7" y="592"/>
                    <a:pt x="13" y="589"/>
                  </a:cubicBezTo>
                  <a:cubicBezTo>
                    <a:pt x="41" y="579"/>
                    <a:pt x="69" y="567"/>
                    <a:pt x="75" y="564"/>
                  </a:cubicBezTo>
                  <a:cubicBezTo>
                    <a:pt x="91" y="558"/>
                    <a:pt x="115" y="552"/>
                    <a:pt x="131" y="546"/>
                  </a:cubicBezTo>
                  <a:cubicBezTo>
                    <a:pt x="137" y="544"/>
                    <a:pt x="140" y="541"/>
                    <a:pt x="138" y="536"/>
                  </a:cubicBezTo>
                  <a:cubicBezTo>
                    <a:pt x="137" y="532"/>
                    <a:pt x="134" y="531"/>
                    <a:pt x="128" y="534"/>
                  </a:cubicBezTo>
                  <a:lnTo>
                    <a:pt x="120" y="537"/>
                  </a:lnTo>
                  <a:cubicBezTo>
                    <a:pt x="104" y="543"/>
                    <a:pt x="96" y="536"/>
                    <a:pt x="92" y="524"/>
                  </a:cubicBezTo>
                  <a:cubicBezTo>
                    <a:pt x="89" y="516"/>
                    <a:pt x="86" y="499"/>
                    <a:pt x="85" y="481"/>
                  </a:cubicBezTo>
                  <a:lnTo>
                    <a:pt x="79" y="376"/>
                  </a:lnTo>
                  <a:cubicBezTo>
                    <a:pt x="78" y="372"/>
                    <a:pt x="79" y="370"/>
                    <a:pt x="81" y="369"/>
                  </a:cubicBezTo>
                  <a:lnTo>
                    <a:pt x="199" y="326"/>
                  </a:lnTo>
                  <a:close/>
                  <a:moveTo>
                    <a:pt x="80" y="332"/>
                  </a:moveTo>
                  <a:lnTo>
                    <a:pt x="80" y="332"/>
                  </a:lnTo>
                  <a:cubicBezTo>
                    <a:pt x="78" y="333"/>
                    <a:pt x="76" y="331"/>
                    <a:pt x="76" y="329"/>
                  </a:cubicBezTo>
                  <a:lnTo>
                    <a:pt x="65" y="149"/>
                  </a:lnTo>
                  <a:cubicBezTo>
                    <a:pt x="64" y="146"/>
                    <a:pt x="64" y="142"/>
                    <a:pt x="66" y="142"/>
                  </a:cubicBezTo>
                  <a:cubicBezTo>
                    <a:pt x="67" y="141"/>
                    <a:pt x="69" y="144"/>
                    <a:pt x="71" y="147"/>
                  </a:cubicBezTo>
                  <a:lnTo>
                    <a:pt x="178" y="292"/>
                  </a:lnTo>
                  <a:cubicBezTo>
                    <a:pt x="179" y="294"/>
                    <a:pt x="179" y="296"/>
                    <a:pt x="177" y="297"/>
                  </a:cubicBezTo>
                  <a:lnTo>
                    <a:pt x="80" y="33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0" name="Freeform 147"/>
            <p:cNvSpPr>
              <a:spLocks/>
            </p:cNvSpPr>
            <p:nvPr/>
          </p:nvSpPr>
          <p:spPr bwMode="auto">
            <a:xfrm>
              <a:off x="2149475" y="1417639"/>
              <a:ext cx="342900" cy="522287"/>
            </a:xfrm>
            <a:custGeom>
              <a:avLst/>
              <a:gdLst>
                <a:gd name="T0" fmla="*/ 81 w 359"/>
                <a:gd name="T1" fmla="*/ 536 h 547"/>
                <a:gd name="T2" fmla="*/ 81 w 359"/>
                <a:gd name="T3" fmla="*/ 536 h 547"/>
                <a:gd name="T4" fmla="*/ 175 w 359"/>
                <a:gd name="T5" fmla="*/ 534 h 547"/>
                <a:gd name="T6" fmla="*/ 260 w 359"/>
                <a:gd name="T7" fmla="*/ 432 h 547"/>
                <a:gd name="T8" fmla="*/ 223 w 359"/>
                <a:gd name="T9" fmla="*/ 234 h 547"/>
                <a:gd name="T10" fmla="*/ 212 w 359"/>
                <a:gd name="T11" fmla="*/ 215 h 547"/>
                <a:gd name="T12" fmla="*/ 184 w 359"/>
                <a:gd name="T13" fmla="*/ 101 h 547"/>
                <a:gd name="T14" fmla="*/ 269 w 359"/>
                <a:gd name="T15" fmla="*/ 51 h 547"/>
                <a:gd name="T16" fmla="*/ 317 w 359"/>
                <a:gd name="T17" fmla="*/ 102 h 547"/>
                <a:gd name="T18" fmla="*/ 318 w 359"/>
                <a:gd name="T19" fmla="*/ 150 h 547"/>
                <a:gd name="T20" fmla="*/ 320 w 359"/>
                <a:gd name="T21" fmla="*/ 164 h 547"/>
                <a:gd name="T22" fmla="*/ 332 w 359"/>
                <a:gd name="T23" fmla="*/ 146 h 547"/>
                <a:gd name="T24" fmla="*/ 358 w 359"/>
                <a:gd name="T25" fmla="*/ 66 h 547"/>
                <a:gd name="T26" fmla="*/ 353 w 359"/>
                <a:gd name="T27" fmla="*/ 55 h 547"/>
                <a:gd name="T28" fmla="*/ 285 w 359"/>
                <a:gd name="T29" fmla="*/ 22 h 547"/>
                <a:gd name="T30" fmla="*/ 123 w 359"/>
                <a:gd name="T31" fmla="*/ 112 h 547"/>
                <a:gd name="T32" fmla="*/ 155 w 359"/>
                <a:gd name="T33" fmla="*/ 296 h 547"/>
                <a:gd name="T34" fmla="*/ 172 w 359"/>
                <a:gd name="T35" fmla="*/ 327 h 547"/>
                <a:gd name="T36" fmla="*/ 193 w 359"/>
                <a:gd name="T37" fmla="*/ 450 h 547"/>
                <a:gd name="T38" fmla="*/ 98 w 359"/>
                <a:gd name="T39" fmla="*/ 506 h 547"/>
                <a:gd name="T40" fmla="*/ 41 w 359"/>
                <a:gd name="T41" fmla="*/ 415 h 547"/>
                <a:gd name="T42" fmla="*/ 47 w 359"/>
                <a:gd name="T43" fmla="*/ 379 h 547"/>
                <a:gd name="T44" fmla="*/ 45 w 359"/>
                <a:gd name="T45" fmla="*/ 366 h 547"/>
                <a:gd name="T46" fmla="*/ 33 w 359"/>
                <a:gd name="T47" fmla="*/ 382 h 547"/>
                <a:gd name="T48" fmla="*/ 4 w 359"/>
                <a:gd name="T49" fmla="*/ 469 h 547"/>
                <a:gd name="T50" fmla="*/ 7 w 359"/>
                <a:gd name="T51" fmla="*/ 495 h 547"/>
                <a:gd name="T52" fmla="*/ 81 w 359"/>
                <a:gd name="T53" fmla="*/ 536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9" h="547">
                  <a:moveTo>
                    <a:pt x="81" y="536"/>
                  </a:moveTo>
                  <a:lnTo>
                    <a:pt x="81" y="536"/>
                  </a:lnTo>
                  <a:cubicBezTo>
                    <a:pt x="109" y="544"/>
                    <a:pt x="141" y="547"/>
                    <a:pt x="175" y="534"/>
                  </a:cubicBezTo>
                  <a:cubicBezTo>
                    <a:pt x="223" y="513"/>
                    <a:pt x="248" y="471"/>
                    <a:pt x="260" y="432"/>
                  </a:cubicBezTo>
                  <a:cubicBezTo>
                    <a:pt x="279" y="368"/>
                    <a:pt x="269" y="316"/>
                    <a:pt x="223" y="234"/>
                  </a:cubicBezTo>
                  <a:lnTo>
                    <a:pt x="212" y="215"/>
                  </a:lnTo>
                  <a:cubicBezTo>
                    <a:pt x="180" y="160"/>
                    <a:pt x="175" y="132"/>
                    <a:pt x="184" y="101"/>
                  </a:cubicBezTo>
                  <a:cubicBezTo>
                    <a:pt x="196" y="61"/>
                    <a:pt x="229" y="39"/>
                    <a:pt x="269" y="51"/>
                  </a:cubicBezTo>
                  <a:cubicBezTo>
                    <a:pt x="303" y="62"/>
                    <a:pt x="313" y="87"/>
                    <a:pt x="317" y="102"/>
                  </a:cubicBezTo>
                  <a:cubicBezTo>
                    <a:pt x="323" y="123"/>
                    <a:pt x="320" y="144"/>
                    <a:pt x="318" y="150"/>
                  </a:cubicBezTo>
                  <a:cubicBezTo>
                    <a:pt x="316" y="158"/>
                    <a:pt x="316" y="163"/>
                    <a:pt x="320" y="164"/>
                  </a:cubicBezTo>
                  <a:cubicBezTo>
                    <a:pt x="324" y="165"/>
                    <a:pt x="327" y="160"/>
                    <a:pt x="332" y="146"/>
                  </a:cubicBezTo>
                  <a:cubicBezTo>
                    <a:pt x="347" y="93"/>
                    <a:pt x="355" y="74"/>
                    <a:pt x="358" y="66"/>
                  </a:cubicBezTo>
                  <a:cubicBezTo>
                    <a:pt x="359" y="61"/>
                    <a:pt x="357" y="58"/>
                    <a:pt x="353" y="55"/>
                  </a:cubicBezTo>
                  <a:cubicBezTo>
                    <a:pt x="340" y="46"/>
                    <a:pt x="320" y="33"/>
                    <a:pt x="285" y="22"/>
                  </a:cubicBezTo>
                  <a:cubicBezTo>
                    <a:pt x="210" y="0"/>
                    <a:pt x="145" y="39"/>
                    <a:pt x="123" y="112"/>
                  </a:cubicBezTo>
                  <a:cubicBezTo>
                    <a:pt x="106" y="167"/>
                    <a:pt x="113" y="220"/>
                    <a:pt x="155" y="296"/>
                  </a:cubicBezTo>
                  <a:lnTo>
                    <a:pt x="172" y="327"/>
                  </a:lnTo>
                  <a:cubicBezTo>
                    <a:pt x="204" y="383"/>
                    <a:pt x="203" y="417"/>
                    <a:pt x="193" y="450"/>
                  </a:cubicBezTo>
                  <a:cubicBezTo>
                    <a:pt x="182" y="486"/>
                    <a:pt x="146" y="520"/>
                    <a:pt x="98" y="506"/>
                  </a:cubicBezTo>
                  <a:cubicBezTo>
                    <a:pt x="65" y="496"/>
                    <a:pt x="38" y="468"/>
                    <a:pt x="41" y="415"/>
                  </a:cubicBezTo>
                  <a:cubicBezTo>
                    <a:pt x="42" y="402"/>
                    <a:pt x="44" y="388"/>
                    <a:pt x="47" y="379"/>
                  </a:cubicBezTo>
                  <a:cubicBezTo>
                    <a:pt x="48" y="374"/>
                    <a:pt x="50" y="367"/>
                    <a:pt x="45" y="366"/>
                  </a:cubicBezTo>
                  <a:cubicBezTo>
                    <a:pt x="40" y="365"/>
                    <a:pt x="37" y="372"/>
                    <a:pt x="33" y="382"/>
                  </a:cubicBezTo>
                  <a:cubicBezTo>
                    <a:pt x="29" y="392"/>
                    <a:pt x="15" y="432"/>
                    <a:pt x="4" y="469"/>
                  </a:cubicBezTo>
                  <a:cubicBezTo>
                    <a:pt x="0" y="484"/>
                    <a:pt x="0" y="487"/>
                    <a:pt x="7" y="495"/>
                  </a:cubicBezTo>
                  <a:cubicBezTo>
                    <a:pt x="27" y="514"/>
                    <a:pt x="50" y="526"/>
                    <a:pt x="81" y="536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1" name="Freeform 148"/>
            <p:cNvSpPr>
              <a:spLocks/>
            </p:cNvSpPr>
            <p:nvPr/>
          </p:nvSpPr>
          <p:spPr bwMode="auto">
            <a:xfrm>
              <a:off x="2479675" y="1506539"/>
              <a:ext cx="447675" cy="577850"/>
            </a:xfrm>
            <a:custGeom>
              <a:avLst/>
              <a:gdLst>
                <a:gd name="T0" fmla="*/ 129 w 470"/>
                <a:gd name="T1" fmla="*/ 366 h 605"/>
                <a:gd name="T2" fmla="*/ 129 w 470"/>
                <a:gd name="T3" fmla="*/ 366 h 605"/>
                <a:gd name="T4" fmla="*/ 63 w 470"/>
                <a:gd name="T5" fmla="*/ 500 h 605"/>
                <a:gd name="T6" fmla="*/ 32 w 470"/>
                <a:gd name="T7" fmla="*/ 528 h 605"/>
                <a:gd name="T8" fmla="*/ 12 w 470"/>
                <a:gd name="T9" fmla="*/ 522 h 605"/>
                <a:gd name="T10" fmla="*/ 2 w 470"/>
                <a:gd name="T11" fmla="*/ 523 h 605"/>
                <a:gd name="T12" fmla="*/ 9 w 470"/>
                <a:gd name="T13" fmla="*/ 534 h 605"/>
                <a:gd name="T14" fmla="*/ 74 w 470"/>
                <a:gd name="T15" fmla="*/ 563 h 605"/>
                <a:gd name="T16" fmla="*/ 153 w 470"/>
                <a:gd name="T17" fmla="*/ 602 h 605"/>
                <a:gd name="T18" fmla="*/ 165 w 470"/>
                <a:gd name="T19" fmla="*/ 600 h 605"/>
                <a:gd name="T20" fmla="*/ 160 w 470"/>
                <a:gd name="T21" fmla="*/ 591 h 605"/>
                <a:gd name="T22" fmla="*/ 135 w 470"/>
                <a:gd name="T23" fmla="*/ 577 h 605"/>
                <a:gd name="T24" fmla="*/ 131 w 470"/>
                <a:gd name="T25" fmla="*/ 533 h 605"/>
                <a:gd name="T26" fmla="*/ 193 w 470"/>
                <a:gd name="T27" fmla="*/ 396 h 605"/>
                <a:gd name="T28" fmla="*/ 315 w 470"/>
                <a:gd name="T29" fmla="*/ 136 h 605"/>
                <a:gd name="T30" fmla="*/ 378 w 470"/>
                <a:gd name="T31" fmla="*/ 168 h 605"/>
                <a:gd name="T32" fmla="*/ 421 w 470"/>
                <a:gd name="T33" fmla="*/ 232 h 605"/>
                <a:gd name="T34" fmla="*/ 419 w 470"/>
                <a:gd name="T35" fmla="*/ 239 h 605"/>
                <a:gd name="T36" fmla="*/ 418 w 470"/>
                <a:gd name="T37" fmla="*/ 254 h 605"/>
                <a:gd name="T38" fmla="*/ 428 w 470"/>
                <a:gd name="T39" fmla="*/ 246 h 605"/>
                <a:gd name="T40" fmla="*/ 464 w 470"/>
                <a:gd name="T41" fmla="*/ 173 h 605"/>
                <a:gd name="T42" fmla="*/ 466 w 470"/>
                <a:gd name="T43" fmla="*/ 158 h 605"/>
                <a:gd name="T44" fmla="*/ 414 w 470"/>
                <a:gd name="T45" fmla="*/ 142 h 605"/>
                <a:gd name="T46" fmla="*/ 213 w 470"/>
                <a:gd name="T47" fmla="*/ 47 h 605"/>
                <a:gd name="T48" fmla="*/ 164 w 470"/>
                <a:gd name="T49" fmla="*/ 20 h 605"/>
                <a:gd name="T50" fmla="*/ 146 w 470"/>
                <a:gd name="T51" fmla="*/ 2 h 605"/>
                <a:gd name="T52" fmla="*/ 134 w 470"/>
                <a:gd name="T53" fmla="*/ 11 h 605"/>
                <a:gd name="T54" fmla="*/ 89 w 470"/>
                <a:gd name="T55" fmla="*/ 79 h 605"/>
                <a:gd name="T56" fmla="*/ 89 w 470"/>
                <a:gd name="T57" fmla="*/ 91 h 605"/>
                <a:gd name="T58" fmla="*/ 98 w 470"/>
                <a:gd name="T59" fmla="*/ 86 h 605"/>
                <a:gd name="T60" fmla="*/ 117 w 470"/>
                <a:gd name="T61" fmla="*/ 68 h 605"/>
                <a:gd name="T62" fmla="*/ 175 w 470"/>
                <a:gd name="T63" fmla="*/ 73 h 605"/>
                <a:gd name="T64" fmla="*/ 252 w 470"/>
                <a:gd name="T65" fmla="*/ 106 h 605"/>
                <a:gd name="T66" fmla="*/ 129 w 470"/>
                <a:gd name="T67" fmla="*/ 36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0" h="605">
                  <a:moveTo>
                    <a:pt x="129" y="366"/>
                  </a:moveTo>
                  <a:lnTo>
                    <a:pt x="129" y="366"/>
                  </a:lnTo>
                  <a:cubicBezTo>
                    <a:pt x="102" y="425"/>
                    <a:pt x="78" y="475"/>
                    <a:pt x="63" y="500"/>
                  </a:cubicBezTo>
                  <a:cubicBezTo>
                    <a:pt x="53" y="518"/>
                    <a:pt x="43" y="530"/>
                    <a:pt x="32" y="528"/>
                  </a:cubicBezTo>
                  <a:cubicBezTo>
                    <a:pt x="27" y="527"/>
                    <a:pt x="20" y="526"/>
                    <a:pt x="12" y="522"/>
                  </a:cubicBezTo>
                  <a:cubicBezTo>
                    <a:pt x="6" y="519"/>
                    <a:pt x="3" y="520"/>
                    <a:pt x="2" y="523"/>
                  </a:cubicBezTo>
                  <a:cubicBezTo>
                    <a:pt x="0" y="528"/>
                    <a:pt x="2" y="531"/>
                    <a:pt x="9" y="534"/>
                  </a:cubicBezTo>
                  <a:cubicBezTo>
                    <a:pt x="29" y="544"/>
                    <a:pt x="62" y="557"/>
                    <a:pt x="74" y="563"/>
                  </a:cubicBezTo>
                  <a:cubicBezTo>
                    <a:pt x="88" y="569"/>
                    <a:pt x="119" y="586"/>
                    <a:pt x="153" y="602"/>
                  </a:cubicBezTo>
                  <a:cubicBezTo>
                    <a:pt x="158" y="605"/>
                    <a:pt x="163" y="605"/>
                    <a:pt x="165" y="600"/>
                  </a:cubicBezTo>
                  <a:cubicBezTo>
                    <a:pt x="167" y="597"/>
                    <a:pt x="165" y="594"/>
                    <a:pt x="160" y="591"/>
                  </a:cubicBezTo>
                  <a:cubicBezTo>
                    <a:pt x="152" y="588"/>
                    <a:pt x="141" y="581"/>
                    <a:pt x="135" y="577"/>
                  </a:cubicBezTo>
                  <a:cubicBezTo>
                    <a:pt x="121" y="567"/>
                    <a:pt x="124" y="552"/>
                    <a:pt x="131" y="533"/>
                  </a:cubicBezTo>
                  <a:cubicBezTo>
                    <a:pt x="142" y="505"/>
                    <a:pt x="165" y="455"/>
                    <a:pt x="193" y="396"/>
                  </a:cubicBezTo>
                  <a:lnTo>
                    <a:pt x="315" y="136"/>
                  </a:lnTo>
                  <a:lnTo>
                    <a:pt x="378" y="168"/>
                  </a:lnTo>
                  <a:cubicBezTo>
                    <a:pt x="423" y="191"/>
                    <a:pt x="428" y="215"/>
                    <a:pt x="421" y="232"/>
                  </a:cubicBezTo>
                  <a:lnTo>
                    <a:pt x="419" y="239"/>
                  </a:lnTo>
                  <a:cubicBezTo>
                    <a:pt x="415" y="249"/>
                    <a:pt x="414" y="252"/>
                    <a:pt x="418" y="254"/>
                  </a:cubicBezTo>
                  <a:cubicBezTo>
                    <a:pt x="421" y="256"/>
                    <a:pt x="424" y="252"/>
                    <a:pt x="428" y="246"/>
                  </a:cubicBezTo>
                  <a:cubicBezTo>
                    <a:pt x="435" y="230"/>
                    <a:pt x="458" y="187"/>
                    <a:pt x="464" y="173"/>
                  </a:cubicBezTo>
                  <a:cubicBezTo>
                    <a:pt x="468" y="164"/>
                    <a:pt x="470" y="160"/>
                    <a:pt x="466" y="158"/>
                  </a:cubicBezTo>
                  <a:cubicBezTo>
                    <a:pt x="462" y="156"/>
                    <a:pt x="447" y="157"/>
                    <a:pt x="414" y="142"/>
                  </a:cubicBezTo>
                  <a:lnTo>
                    <a:pt x="213" y="47"/>
                  </a:lnTo>
                  <a:cubicBezTo>
                    <a:pt x="197" y="39"/>
                    <a:pt x="178" y="29"/>
                    <a:pt x="164" y="20"/>
                  </a:cubicBezTo>
                  <a:cubicBezTo>
                    <a:pt x="152" y="12"/>
                    <a:pt x="150" y="4"/>
                    <a:pt x="146" y="2"/>
                  </a:cubicBezTo>
                  <a:cubicBezTo>
                    <a:pt x="143" y="0"/>
                    <a:pt x="139" y="3"/>
                    <a:pt x="134" y="11"/>
                  </a:cubicBezTo>
                  <a:cubicBezTo>
                    <a:pt x="131" y="16"/>
                    <a:pt x="94" y="69"/>
                    <a:pt x="89" y="79"/>
                  </a:cubicBezTo>
                  <a:cubicBezTo>
                    <a:pt x="86" y="86"/>
                    <a:pt x="85" y="90"/>
                    <a:pt x="89" y="91"/>
                  </a:cubicBezTo>
                  <a:cubicBezTo>
                    <a:pt x="92" y="93"/>
                    <a:pt x="95" y="91"/>
                    <a:pt x="98" y="86"/>
                  </a:cubicBezTo>
                  <a:cubicBezTo>
                    <a:pt x="101" y="82"/>
                    <a:pt x="107" y="75"/>
                    <a:pt x="117" y="68"/>
                  </a:cubicBezTo>
                  <a:cubicBezTo>
                    <a:pt x="131" y="58"/>
                    <a:pt x="145" y="60"/>
                    <a:pt x="175" y="73"/>
                  </a:cubicBezTo>
                  <a:lnTo>
                    <a:pt x="252" y="106"/>
                  </a:lnTo>
                  <a:lnTo>
                    <a:pt x="129" y="36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2" name="Freeform 149"/>
            <p:cNvSpPr>
              <a:spLocks/>
            </p:cNvSpPr>
            <p:nvPr/>
          </p:nvSpPr>
          <p:spPr bwMode="auto">
            <a:xfrm>
              <a:off x="2841625" y="1725614"/>
              <a:ext cx="546100" cy="581025"/>
            </a:xfrm>
            <a:custGeom>
              <a:avLst/>
              <a:gdLst>
                <a:gd name="T0" fmla="*/ 76 w 573"/>
                <a:gd name="T1" fmla="*/ 277 h 609"/>
                <a:gd name="T2" fmla="*/ 76 w 573"/>
                <a:gd name="T3" fmla="*/ 277 h 609"/>
                <a:gd name="T4" fmla="*/ 3 w 573"/>
                <a:gd name="T5" fmla="*/ 455 h 609"/>
                <a:gd name="T6" fmla="*/ 73 w 573"/>
                <a:gd name="T7" fmla="*/ 569 h 609"/>
                <a:gd name="T8" fmla="*/ 197 w 573"/>
                <a:gd name="T9" fmla="*/ 599 h 609"/>
                <a:gd name="T10" fmla="*/ 367 w 573"/>
                <a:gd name="T11" fmla="*/ 463 h 609"/>
                <a:gd name="T12" fmla="*/ 412 w 573"/>
                <a:gd name="T13" fmla="*/ 403 h 609"/>
                <a:gd name="T14" fmla="*/ 503 w 573"/>
                <a:gd name="T15" fmla="*/ 285 h 609"/>
                <a:gd name="T16" fmla="*/ 544 w 573"/>
                <a:gd name="T17" fmla="*/ 266 h 609"/>
                <a:gd name="T18" fmla="*/ 558 w 573"/>
                <a:gd name="T19" fmla="*/ 274 h 609"/>
                <a:gd name="T20" fmla="*/ 570 w 573"/>
                <a:gd name="T21" fmla="*/ 275 h 609"/>
                <a:gd name="T22" fmla="*/ 564 w 573"/>
                <a:gd name="T23" fmla="*/ 263 h 609"/>
                <a:gd name="T24" fmla="*/ 512 w 573"/>
                <a:gd name="T25" fmla="*/ 226 h 609"/>
                <a:gd name="T26" fmla="*/ 462 w 573"/>
                <a:gd name="T27" fmla="*/ 185 h 609"/>
                <a:gd name="T28" fmla="*/ 448 w 573"/>
                <a:gd name="T29" fmla="*/ 183 h 609"/>
                <a:gd name="T30" fmla="*/ 452 w 573"/>
                <a:gd name="T31" fmla="*/ 194 h 609"/>
                <a:gd name="T32" fmla="*/ 467 w 573"/>
                <a:gd name="T33" fmla="*/ 208 h 609"/>
                <a:gd name="T34" fmla="*/ 462 w 573"/>
                <a:gd name="T35" fmla="*/ 254 h 609"/>
                <a:gd name="T36" fmla="*/ 373 w 573"/>
                <a:gd name="T37" fmla="*/ 374 h 609"/>
                <a:gd name="T38" fmla="*/ 320 w 573"/>
                <a:gd name="T39" fmla="*/ 443 h 609"/>
                <a:gd name="T40" fmla="*/ 189 w 573"/>
                <a:gd name="T41" fmla="*/ 562 h 609"/>
                <a:gd name="T42" fmla="*/ 105 w 573"/>
                <a:gd name="T43" fmla="*/ 546 h 609"/>
                <a:gd name="T44" fmla="*/ 66 w 573"/>
                <a:gd name="T45" fmla="*/ 481 h 609"/>
                <a:gd name="T46" fmla="*/ 135 w 573"/>
                <a:gd name="T47" fmla="*/ 317 h 609"/>
                <a:gd name="T48" fmla="*/ 195 w 573"/>
                <a:gd name="T49" fmla="*/ 238 h 609"/>
                <a:gd name="T50" fmla="*/ 285 w 573"/>
                <a:gd name="T51" fmla="*/ 120 h 609"/>
                <a:gd name="T52" fmla="*/ 326 w 573"/>
                <a:gd name="T53" fmla="*/ 101 h 609"/>
                <a:gd name="T54" fmla="*/ 340 w 573"/>
                <a:gd name="T55" fmla="*/ 109 h 609"/>
                <a:gd name="T56" fmla="*/ 351 w 573"/>
                <a:gd name="T57" fmla="*/ 110 h 609"/>
                <a:gd name="T58" fmla="*/ 345 w 573"/>
                <a:gd name="T59" fmla="*/ 97 h 609"/>
                <a:gd name="T60" fmla="*/ 289 w 573"/>
                <a:gd name="T61" fmla="*/ 57 h 609"/>
                <a:gd name="T62" fmla="*/ 225 w 573"/>
                <a:gd name="T63" fmla="*/ 6 h 609"/>
                <a:gd name="T64" fmla="*/ 211 w 573"/>
                <a:gd name="T65" fmla="*/ 4 h 609"/>
                <a:gd name="T66" fmla="*/ 215 w 573"/>
                <a:gd name="T67" fmla="*/ 14 h 609"/>
                <a:gd name="T68" fmla="*/ 231 w 573"/>
                <a:gd name="T69" fmla="*/ 29 h 609"/>
                <a:gd name="T70" fmla="*/ 226 w 573"/>
                <a:gd name="T71" fmla="*/ 76 h 609"/>
                <a:gd name="T72" fmla="*/ 137 w 573"/>
                <a:gd name="T73" fmla="*/ 195 h 609"/>
                <a:gd name="T74" fmla="*/ 76 w 573"/>
                <a:gd name="T75" fmla="*/ 27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3" h="609">
                  <a:moveTo>
                    <a:pt x="76" y="277"/>
                  </a:moveTo>
                  <a:lnTo>
                    <a:pt x="76" y="277"/>
                  </a:lnTo>
                  <a:cubicBezTo>
                    <a:pt x="14" y="358"/>
                    <a:pt x="0" y="412"/>
                    <a:pt x="3" y="455"/>
                  </a:cubicBezTo>
                  <a:cubicBezTo>
                    <a:pt x="8" y="517"/>
                    <a:pt x="50" y="551"/>
                    <a:pt x="73" y="569"/>
                  </a:cubicBezTo>
                  <a:cubicBezTo>
                    <a:pt x="102" y="591"/>
                    <a:pt x="139" y="609"/>
                    <a:pt x="197" y="599"/>
                  </a:cubicBezTo>
                  <a:cubicBezTo>
                    <a:pt x="265" y="587"/>
                    <a:pt x="320" y="525"/>
                    <a:pt x="367" y="463"/>
                  </a:cubicBezTo>
                  <a:lnTo>
                    <a:pt x="412" y="403"/>
                  </a:lnTo>
                  <a:cubicBezTo>
                    <a:pt x="477" y="318"/>
                    <a:pt x="488" y="302"/>
                    <a:pt x="503" y="285"/>
                  </a:cubicBezTo>
                  <a:cubicBezTo>
                    <a:pt x="519" y="266"/>
                    <a:pt x="529" y="259"/>
                    <a:pt x="544" y="266"/>
                  </a:cubicBezTo>
                  <a:cubicBezTo>
                    <a:pt x="550" y="269"/>
                    <a:pt x="553" y="270"/>
                    <a:pt x="558" y="274"/>
                  </a:cubicBezTo>
                  <a:cubicBezTo>
                    <a:pt x="563" y="278"/>
                    <a:pt x="567" y="279"/>
                    <a:pt x="570" y="275"/>
                  </a:cubicBezTo>
                  <a:cubicBezTo>
                    <a:pt x="573" y="271"/>
                    <a:pt x="570" y="268"/>
                    <a:pt x="564" y="263"/>
                  </a:cubicBezTo>
                  <a:cubicBezTo>
                    <a:pt x="547" y="250"/>
                    <a:pt x="517" y="230"/>
                    <a:pt x="512" y="226"/>
                  </a:cubicBezTo>
                  <a:cubicBezTo>
                    <a:pt x="511" y="226"/>
                    <a:pt x="484" y="203"/>
                    <a:pt x="462" y="185"/>
                  </a:cubicBezTo>
                  <a:cubicBezTo>
                    <a:pt x="455" y="180"/>
                    <a:pt x="451" y="179"/>
                    <a:pt x="448" y="183"/>
                  </a:cubicBezTo>
                  <a:cubicBezTo>
                    <a:pt x="445" y="187"/>
                    <a:pt x="447" y="190"/>
                    <a:pt x="452" y="194"/>
                  </a:cubicBezTo>
                  <a:cubicBezTo>
                    <a:pt x="457" y="198"/>
                    <a:pt x="464" y="204"/>
                    <a:pt x="467" y="208"/>
                  </a:cubicBezTo>
                  <a:cubicBezTo>
                    <a:pt x="479" y="223"/>
                    <a:pt x="476" y="235"/>
                    <a:pt x="462" y="254"/>
                  </a:cubicBezTo>
                  <a:cubicBezTo>
                    <a:pt x="449" y="273"/>
                    <a:pt x="438" y="289"/>
                    <a:pt x="373" y="374"/>
                  </a:cubicBezTo>
                  <a:lnTo>
                    <a:pt x="320" y="443"/>
                  </a:lnTo>
                  <a:cubicBezTo>
                    <a:pt x="277" y="501"/>
                    <a:pt x="237" y="550"/>
                    <a:pt x="189" y="562"/>
                  </a:cubicBezTo>
                  <a:cubicBezTo>
                    <a:pt x="154" y="571"/>
                    <a:pt x="124" y="561"/>
                    <a:pt x="105" y="546"/>
                  </a:cubicBezTo>
                  <a:cubicBezTo>
                    <a:pt x="89" y="534"/>
                    <a:pt x="71" y="516"/>
                    <a:pt x="66" y="481"/>
                  </a:cubicBezTo>
                  <a:cubicBezTo>
                    <a:pt x="61" y="442"/>
                    <a:pt x="74" y="398"/>
                    <a:pt x="135" y="317"/>
                  </a:cubicBezTo>
                  <a:lnTo>
                    <a:pt x="195" y="238"/>
                  </a:lnTo>
                  <a:cubicBezTo>
                    <a:pt x="259" y="153"/>
                    <a:pt x="271" y="138"/>
                    <a:pt x="285" y="120"/>
                  </a:cubicBezTo>
                  <a:cubicBezTo>
                    <a:pt x="301" y="102"/>
                    <a:pt x="312" y="95"/>
                    <a:pt x="326" y="101"/>
                  </a:cubicBezTo>
                  <a:cubicBezTo>
                    <a:pt x="332" y="104"/>
                    <a:pt x="335" y="105"/>
                    <a:pt x="340" y="109"/>
                  </a:cubicBezTo>
                  <a:cubicBezTo>
                    <a:pt x="345" y="113"/>
                    <a:pt x="348" y="114"/>
                    <a:pt x="351" y="110"/>
                  </a:cubicBezTo>
                  <a:cubicBezTo>
                    <a:pt x="354" y="106"/>
                    <a:pt x="352" y="102"/>
                    <a:pt x="345" y="97"/>
                  </a:cubicBezTo>
                  <a:cubicBezTo>
                    <a:pt x="329" y="85"/>
                    <a:pt x="300" y="65"/>
                    <a:pt x="289" y="57"/>
                  </a:cubicBezTo>
                  <a:cubicBezTo>
                    <a:pt x="276" y="47"/>
                    <a:pt x="249" y="24"/>
                    <a:pt x="225" y="6"/>
                  </a:cubicBezTo>
                  <a:cubicBezTo>
                    <a:pt x="218" y="1"/>
                    <a:pt x="214" y="0"/>
                    <a:pt x="211" y="4"/>
                  </a:cubicBezTo>
                  <a:cubicBezTo>
                    <a:pt x="208" y="7"/>
                    <a:pt x="210" y="11"/>
                    <a:pt x="215" y="14"/>
                  </a:cubicBezTo>
                  <a:cubicBezTo>
                    <a:pt x="221" y="19"/>
                    <a:pt x="229" y="25"/>
                    <a:pt x="231" y="29"/>
                  </a:cubicBezTo>
                  <a:cubicBezTo>
                    <a:pt x="243" y="44"/>
                    <a:pt x="240" y="56"/>
                    <a:pt x="226" y="76"/>
                  </a:cubicBezTo>
                  <a:cubicBezTo>
                    <a:pt x="214" y="94"/>
                    <a:pt x="202" y="110"/>
                    <a:pt x="137" y="195"/>
                  </a:cubicBezTo>
                  <a:lnTo>
                    <a:pt x="76" y="27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3" name="Freeform 150"/>
            <p:cNvSpPr>
              <a:spLocks noEditPoints="1"/>
            </p:cNvSpPr>
            <p:nvPr/>
          </p:nvSpPr>
          <p:spPr bwMode="auto">
            <a:xfrm>
              <a:off x="3111500" y="2076451"/>
              <a:ext cx="590550" cy="573088"/>
            </a:xfrm>
            <a:custGeom>
              <a:avLst/>
              <a:gdLst>
                <a:gd name="T0" fmla="*/ 185 w 620"/>
                <a:gd name="T1" fmla="*/ 255 h 599"/>
                <a:gd name="T2" fmla="*/ 185 w 620"/>
                <a:gd name="T3" fmla="*/ 255 h 599"/>
                <a:gd name="T4" fmla="*/ 69 w 620"/>
                <a:gd name="T5" fmla="*/ 350 h 599"/>
                <a:gd name="T6" fmla="*/ 29 w 620"/>
                <a:gd name="T7" fmla="*/ 362 h 599"/>
                <a:gd name="T8" fmla="*/ 14 w 620"/>
                <a:gd name="T9" fmla="*/ 349 h 599"/>
                <a:gd name="T10" fmla="*/ 4 w 620"/>
                <a:gd name="T11" fmla="*/ 346 h 599"/>
                <a:gd name="T12" fmla="*/ 6 w 620"/>
                <a:gd name="T13" fmla="*/ 359 h 599"/>
                <a:gd name="T14" fmla="*/ 54 w 620"/>
                <a:gd name="T15" fmla="*/ 411 h 599"/>
                <a:gd name="T16" fmla="*/ 125 w 620"/>
                <a:gd name="T17" fmla="*/ 508 h 599"/>
                <a:gd name="T18" fmla="*/ 310 w 620"/>
                <a:gd name="T19" fmla="*/ 597 h 599"/>
                <a:gd name="T20" fmla="*/ 499 w 620"/>
                <a:gd name="T21" fmla="*/ 516 h 599"/>
                <a:gd name="T22" fmla="*/ 599 w 620"/>
                <a:gd name="T23" fmla="*/ 359 h 599"/>
                <a:gd name="T24" fmla="*/ 513 w 620"/>
                <a:gd name="T25" fmla="*/ 136 h 599"/>
                <a:gd name="T26" fmla="*/ 455 w 620"/>
                <a:gd name="T27" fmla="*/ 72 h 599"/>
                <a:gd name="T28" fmla="*/ 404 w 620"/>
                <a:gd name="T29" fmla="*/ 9 h 599"/>
                <a:gd name="T30" fmla="*/ 392 w 620"/>
                <a:gd name="T31" fmla="*/ 3 h 599"/>
                <a:gd name="T32" fmla="*/ 393 w 620"/>
                <a:gd name="T33" fmla="*/ 15 h 599"/>
                <a:gd name="T34" fmla="*/ 406 w 620"/>
                <a:gd name="T35" fmla="*/ 33 h 599"/>
                <a:gd name="T36" fmla="*/ 391 w 620"/>
                <a:gd name="T37" fmla="*/ 77 h 599"/>
                <a:gd name="T38" fmla="*/ 279 w 620"/>
                <a:gd name="T39" fmla="*/ 175 h 599"/>
                <a:gd name="T40" fmla="*/ 185 w 620"/>
                <a:gd name="T41" fmla="*/ 255 h 599"/>
                <a:gd name="T42" fmla="*/ 333 w 620"/>
                <a:gd name="T43" fmla="*/ 221 h 599"/>
                <a:gd name="T44" fmla="*/ 333 w 620"/>
                <a:gd name="T45" fmla="*/ 221 h 599"/>
                <a:gd name="T46" fmla="*/ 440 w 620"/>
                <a:gd name="T47" fmla="*/ 130 h 599"/>
                <a:gd name="T48" fmla="*/ 455 w 620"/>
                <a:gd name="T49" fmla="*/ 126 h 599"/>
                <a:gd name="T50" fmla="*/ 482 w 620"/>
                <a:gd name="T51" fmla="*/ 150 h 599"/>
                <a:gd name="T52" fmla="*/ 532 w 620"/>
                <a:gd name="T53" fmla="*/ 317 h 599"/>
                <a:gd name="T54" fmla="*/ 434 w 620"/>
                <a:gd name="T55" fmla="*/ 472 h 599"/>
                <a:gd name="T56" fmla="*/ 271 w 620"/>
                <a:gd name="T57" fmla="*/ 550 h 599"/>
                <a:gd name="T58" fmla="*/ 149 w 620"/>
                <a:gd name="T59" fmla="*/ 484 h 599"/>
                <a:gd name="T60" fmla="*/ 122 w 620"/>
                <a:gd name="T61" fmla="*/ 410 h 599"/>
                <a:gd name="T62" fmla="*/ 159 w 620"/>
                <a:gd name="T63" fmla="*/ 371 h 599"/>
                <a:gd name="T64" fmla="*/ 266 w 620"/>
                <a:gd name="T65" fmla="*/ 278 h 599"/>
                <a:gd name="T66" fmla="*/ 333 w 620"/>
                <a:gd name="T67" fmla="*/ 22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0" h="599">
                  <a:moveTo>
                    <a:pt x="185" y="255"/>
                  </a:moveTo>
                  <a:lnTo>
                    <a:pt x="185" y="255"/>
                  </a:lnTo>
                  <a:cubicBezTo>
                    <a:pt x="136" y="297"/>
                    <a:pt x="94" y="333"/>
                    <a:pt x="69" y="350"/>
                  </a:cubicBezTo>
                  <a:cubicBezTo>
                    <a:pt x="52" y="361"/>
                    <a:pt x="39" y="369"/>
                    <a:pt x="29" y="362"/>
                  </a:cubicBezTo>
                  <a:cubicBezTo>
                    <a:pt x="25" y="360"/>
                    <a:pt x="20" y="355"/>
                    <a:pt x="14" y="349"/>
                  </a:cubicBezTo>
                  <a:cubicBezTo>
                    <a:pt x="10" y="344"/>
                    <a:pt x="7" y="344"/>
                    <a:pt x="4" y="346"/>
                  </a:cubicBezTo>
                  <a:cubicBezTo>
                    <a:pt x="0" y="349"/>
                    <a:pt x="1" y="353"/>
                    <a:pt x="6" y="359"/>
                  </a:cubicBezTo>
                  <a:cubicBezTo>
                    <a:pt x="21" y="376"/>
                    <a:pt x="45" y="401"/>
                    <a:pt x="54" y="411"/>
                  </a:cubicBezTo>
                  <a:cubicBezTo>
                    <a:pt x="72" y="433"/>
                    <a:pt x="98" y="476"/>
                    <a:pt x="125" y="508"/>
                  </a:cubicBezTo>
                  <a:cubicBezTo>
                    <a:pt x="192" y="587"/>
                    <a:pt x="268" y="599"/>
                    <a:pt x="310" y="597"/>
                  </a:cubicBezTo>
                  <a:cubicBezTo>
                    <a:pt x="361" y="595"/>
                    <a:pt x="431" y="573"/>
                    <a:pt x="499" y="516"/>
                  </a:cubicBezTo>
                  <a:cubicBezTo>
                    <a:pt x="562" y="462"/>
                    <a:pt x="589" y="404"/>
                    <a:pt x="599" y="359"/>
                  </a:cubicBezTo>
                  <a:cubicBezTo>
                    <a:pt x="620" y="260"/>
                    <a:pt x="559" y="189"/>
                    <a:pt x="513" y="136"/>
                  </a:cubicBezTo>
                  <a:cubicBezTo>
                    <a:pt x="491" y="110"/>
                    <a:pt x="467" y="85"/>
                    <a:pt x="455" y="72"/>
                  </a:cubicBezTo>
                  <a:cubicBezTo>
                    <a:pt x="445" y="60"/>
                    <a:pt x="424" y="31"/>
                    <a:pt x="404" y="9"/>
                  </a:cubicBezTo>
                  <a:cubicBezTo>
                    <a:pt x="399" y="2"/>
                    <a:pt x="395" y="0"/>
                    <a:pt x="392" y="3"/>
                  </a:cubicBezTo>
                  <a:cubicBezTo>
                    <a:pt x="388" y="7"/>
                    <a:pt x="389" y="10"/>
                    <a:pt x="393" y="15"/>
                  </a:cubicBezTo>
                  <a:cubicBezTo>
                    <a:pt x="398" y="21"/>
                    <a:pt x="404" y="28"/>
                    <a:pt x="406" y="33"/>
                  </a:cubicBezTo>
                  <a:cubicBezTo>
                    <a:pt x="414" y="50"/>
                    <a:pt x="408" y="61"/>
                    <a:pt x="391" y="77"/>
                  </a:cubicBezTo>
                  <a:cubicBezTo>
                    <a:pt x="375" y="93"/>
                    <a:pt x="360" y="105"/>
                    <a:pt x="279" y="175"/>
                  </a:cubicBezTo>
                  <a:lnTo>
                    <a:pt x="185" y="255"/>
                  </a:lnTo>
                  <a:close/>
                  <a:moveTo>
                    <a:pt x="333" y="221"/>
                  </a:moveTo>
                  <a:lnTo>
                    <a:pt x="333" y="221"/>
                  </a:lnTo>
                  <a:cubicBezTo>
                    <a:pt x="375" y="185"/>
                    <a:pt x="421" y="145"/>
                    <a:pt x="440" y="130"/>
                  </a:cubicBezTo>
                  <a:cubicBezTo>
                    <a:pt x="446" y="125"/>
                    <a:pt x="449" y="124"/>
                    <a:pt x="455" y="126"/>
                  </a:cubicBezTo>
                  <a:cubicBezTo>
                    <a:pt x="460" y="128"/>
                    <a:pt x="475" y="142"/>
                    <a:pt x="482" y="150"/>
                  </a:cubicBezTo>
                  <a:cubicBezTo>
                    <a:pt x="511" y="184"/>
                    <a:pt x="546" y="238"/>
                    <a:pt x="532" y="317"/>
                  </a:cubicBezTo>
                  <a:cubicBezTo>
                    <a:pt x="526" y="354"/>
                    <a:pt x="502" y="414"/>
                    <a:pt x="434" y="472"/>
                  </a:cubicBezTo>
                  <a:cubicBezTo>
                    <a:pt x="379" y="519"/>
                    <a:pt x="323" y="552"/>
                    <a:pt x="271" y="550"/>
                  </a:cubicBezTo>
                  <a:cubicBezTo>
                    <a:pt x="221" y="548"/>
                    <a:pt x="186" y="528"/>
                    <a:pt x="149" y="484"/>
                  </a:cubicBezTo>
                  <a:cubicBezTo>
                    <a:pt x="120" y="451"/>
                    <a:pt x="117" y="425"/>
                    <a:pt x="122" y="410"/>
                  </a:cubicBezTo>
                  <a:cubicBezTo>
                    <a:pt x="125" y="402"/>
                    <a:pt x="146" y="383"/>
                    <a:pt x="159" y="371"/>
                  </a:cubicBezTo>
                  <a:cubicBezTo>
                    <a:pt x="168" y="362"/>
                    <a:pt x="209" y="326"/>
                    <a:pt x="266" y="278"/>
                  </a:cubicBezTo>
                  <a:lnTo>
                    <a:pt x="333" y="22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4" name="Freeform 151"/>
            <p:cNvSpPr>
              <a:spLocks/>
            </p:cNvSpPr>
            <p:nvPr/>
          </p:nvSpPr>
          <p:spPr bwMode="auto">
            <a:xfrm>
              <a:off x="3395662" y="2500314"/>
              <a:ext cx="511175" cy="411162"/>
            </a:xfrm>
            <a:custGeom>
              <a:avLst/>
              <a:gdLst>
                <a:gd name="T0" fmla="*/ 196 w 535"/>
                <a:gd name="T1" fmla="*/ 213 h 430"/>
                <a:gd name="T2" fmla="*/ 196 w 535"/>
                <a:gd name="T3" fmla="*/ 213 h 430"/>
                <a:gd name="T4" fmla="*/ 65 w 535"/>
                <a:gd name="T5" fmla="*/ 290 h 430"/>
                <a:gd name="T6" fmla="*/ 26 w 535"/>
                <a:gd name="T7" fmla="*/ 295 h 430"/>
                <a:gd name="T8" fmla="*/ 13 w 535"/>
                <a:gd name="T9" fmla="*/ 279 h 430"/>
                <a:gd name="T10" fmla="*/ 4 w 535"/>
                <a:gd name="T11" fmla="*/ 275 h 430"/>
                <a:gd name="T12" fmla="*/ 4 w 535"/>
                <a:gd name="T13" fmla="*/ 288 h 430"/>
                <a:gd name="T14" fmla="*/ 43 w 535"/>
                <a:gd name="T15" fmla="*/ 347 h 430"/>
                <a:gd name="T16" fmla="*/ 87 w 535"/>
                <a:gd name="T17" fmla="*/ 423 h 430"/>
                <a:gd name="T18" fmla="*/ 98 w 535"/>
                <a:gd name="T19" fmla="*/ 428 h 430"/>
                <a:gd name="T20" fmla="*/ 99 w 535"/>
                <a:gd name="T21" fmla="*/ 417 h 430"/>
                <a:gd name="T22" fmla="*/ 86 w 535"/>
                <a:gd name="T23" fmla="*/ 391 h 430"/>
                <a:gd name="T24" fmla="*/ 103 w 535"/>
                <a:gd name="T25" fmla="*/ 354 h 430"/>
                <a:gd name="T26" fmla="*/ 233 w 535"/>
                <a:gd name="T27" fmla="*/ 272 h 430"/>
                <a:gd name="T28" fmla="*/ 338 w 535"/>
                <a:gd name="T29" fmla="*/ 207 h 430"/>
                <a:gd name="T30" fmla="*/ 465 w 535"/>
                <a:gd name="T31" fmla="*/ 130 h 430"/>
                <a:gd name="T32" fmla="*/ 510 w 535"/>
                <a:gd name="T33" fmla="*/ 127 h 430"/>
                <a:gd name="T34" fmla="*/ 521 w 535"/>
                <a:gd name="T35" fmla="*/ 140 h 430"/>
                <a:gd name="T36" fmla="*/ 531 w 535"/>
                <a:gd name="T37" fmla="*/ 144 h 430"/>
                <a:gd name="T38" fmla="*/ 530 w 535"/>
                <a:gd name="T39" fmla="*/ 131 h 430"/>
                <a:gd name="T40" fmla="*/ 492 w 535"/>
                <a:gd name="T41" fmla="*/ 74 h 430"/>
                <a:gd name="T42" fmla="*/ 456 w 535"/>
                <a:gd name="T43" fmla="*/ 10 h 430"/>
                <a:gd name="T44" fmla="*/ 444 w 535"/>
                <a:gd name="T45" fmla="*/ 2 h 430"/>
                <a:gd name="T46" fmla="*/ 443 w 535"/>
                <a:gd name="T47" fmla="*/ 13 h 430"/>
                <a:gd name="T48" fmla="*/ 451 w 535"/>
                <a:gd name="T49" fmla="*/ 32 h 430"/>
                <a:gd name="T50" fmla="*/ 427 w 535"/>
                <a:gd name="T51" fmla="*/ 69 h 430"/>
                <a:gd name="T52" fmla="*/ 301 w 535"/>
                <a:gd name="T53" fmla="*/ 148 h 430"/>
                <a:gd name="T54" fmla="*/ 196 w 535"/>
                <a:gd name="T55" fmla="*/ 213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5" h="430">
                  <a:moveTo>
                    <a:pt x="196" y="213"/>
                  </a:moveTo>
                  <a:lnTo>
                    <a:pt x="196" y="213"/>
                  </a:lnTo>
                  <a:cubicBezTo>
                    <a:pt x="138" y="248"/>
                    <a:pt x="91" y="277"/>
                    <a:pt x="65" y="290"/>
                  </a:cubicBezTo>
                  <a:cubicBezTo>
                    <a:pt x="47" y="300"/>
                    <a:pt x="35" y="303"/>
                    <a:pt x="26" y="295"/>
                  </a:cubicBezTo>
                  <a:cubicBezTo>
                    <a:pt x="23" y="291"/>
                    <a:pt x="18" y="286"/>
                    <a:pt x="13" y="279"/>
                  </a:cubicBezTo>
                  <a:cubicBezTo>
                    <a:pt x="10" y="274"/>
                    <a:pt x="7" y="273"/>
                    <a:pt x="4" y="275"/>
                  </a:cubicBezTo>
                  <a:cubicBezTo>
                    <a:pt x="0" y="277"/>
                    <a:pt x="0" y="282"/>
                    <a:pt x="4" y="288"/>
                  </a:cubicBezTo>
                  <a:cubicBezTo>
                    <a:pt x="16" y="307"/>
                    <a:pt x="36" y="336"/>
                    <a:pt x="43" y="347"/>
                  </a:cubicBezTo>
                  <a:cubicBezTo>
                    <a:pt x="51" y="360"/>
                    <a:pt x="67" y="391"/>
                    <a:pt x="87" y="423"/>
                  </a:cubicBezTo>
                  <a:cubicBezTo>
                    <a:pt x="90" y="428"/>
                    <a:pt x="94" y="430"/>
                    <a:pt x="98" y="428"/>
                  </a:cubicBezTo>
                  <a:cubicBezTo>
                    <a:pt x="101" y="426"/>
                    <a:pt x="102" y="423"/>
                    <a:pt x="99" y="417"/>
                  </a:cubicBezTo>
                  <a:cubicBezTo>
                    <a:pt x="94" y="410"/>
                    <a:pt x="89" y="399"/>
                    <a:pt x="86" y="391"/>
                  </a:cubicBezTo>
                  <a:cubicBezTo>
                    <a:pt x="79" y="376"/>
                    <a:pt x="88" y="366"/>
                    <a:pt x="103" y="354"/>
                  </a:cubicBezTo>
                  <a:cubicBezTo>
                    <a:pt x="128" y="337"/>
                    <a:pt x="175" y="307"/>
                    <a:pt x="233" y="272"/>
                  </a:cubicBezTo>
                  <a:lnTo>
                    <a:pt x="338" y="207"/>
                  </a:lnTo>
                  <a:cubicBezTo>
                    <a:pt x="429" y="151"/>
                    <a:pt x="445" y="141"/>
                    <a:pt x="465" y="130"/>
                  </a:cubicBezTo>
                  <a:cubicBezTo>
                    <a:pt x="487" y="118"/>
                    <a:pt x="499" y="115"/>
                    <a:pt x="510" y="127"/>
                  </a:cubicBezTo>
                  <a:cubicBezTo>
                    <a:pt x="515" y="132"/>
                    <a:pt x="518" y="135"/>
                    <a:pt x="521" y="140"/>
                  </a:cubicBezTo>
                  <a:cubicBezTo>
                    <a:pt x="524" y="145"/>
                    <a:pt x="527" y="147"/>
                    <a:pt x="531" y="144"/>
                  </a:cubicBezTo>
                  <a:cubicBezTo>
                    <a:pt x="535" y="141"/>
                    <a:pt x="534" y="137"/>
                    <a:pt x="530" y="131"/>
                  </a:cubicBezTo>
                  <a:cubicBezTo>
                    <a:pt x="519" y="113"/>
                    <a:pt x="500" y="85"/>
                    <a:pt x="492" y="74"/>
                  </a:cubicBezTo>
                  <a:cubicBezTo>
                    <a:pt x="484" y="60"/>
                    <a:pt x="467" y="28"/>
                    <a:pt x="456" y="10"/>
                  </a:cubicBezTo>
                  <a:cubicBezTo>
                    <a:pt x="451" y="3"/>
                    <a:pt x="448" y="0"/>
                    <a:pt x="444" y="2"/>
                  </a:cubicBezTo>
                  <a:cubicBezTo>
                    <a:pt x="439" y="5"/>
                    <a:pt x="440" y="8"/>
                    <a:pt x="443" y="13"/>
                  </a:cubicBezTo>
                  <a:cubicBezTo>
                    <a:pt x="446" y="19"/>
                    <a:pt x="449" y="25"/>
                    <a:pt x="451" y="32"/>
                  </a:cubicBezTo>
                  <a:cubicBezTo>
                    <a:pt x="454" y="44"/>
                    <a:pt x="447" y="55"/>
                    <a:pt x="427" y="69"/>
                  </a:cubicBezTo>
                  <a:cubicBezTo>
                    <a:pt x="409" y="81"/>
                    <a:pt x="392" y="92"/>
                    <a:pt x="301" y="148"/>
                  </a:cubicBezTo>
                  <a:lnTo>
                    <a:pt x="196" y="21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5" name="Freeform 152"/>
            <p:cNvSpPr>
              <a:spLocks noEditPoints="1"/>
            </p:cNvSpPr>
            <p:nvPr/>
          </p:nvSpPr>
          <p:spPr bwMode="auto">
            <a:xfrm>
              <a:off x="3532187" y="2787651"/>
              <a:ext cx="596900" cy="503238"/>
            </a:xfrm>
            <a:custGeom>
              <a:avLst/>
              <a:gdLst>
                <a:gd name="T0" fmla="*/ 62 w 625"/>
                <a:gd name="T1" fmla="*/ 363 h 528"/>
                <a:gd name="T2" fmla="*/ 62 w 625"/>
                <a:gd name="T3" fmla="*/ 363 h 528"/>
                <a:gd name="T4" fmla="*/ 417 w 625"/>
                <a:gd name="T5" fmla="*/ 466 h 528"/>
                <a:gd name="T6" fmla="*/ 571 w 625"/>
                <a:gd name="T7" fmla="*/ 155 h 528"/>
                <a:gd name="T8" fmla="*/ 228 w 625"/>
                <a:gd name="T9" fmla="*/ 48 h 528"/>
                <a:gd name="T10" fmla="*/ 62 w 625"/>
                <a:gd name="T11" fmla="*/ 363 h 528"/>
                <a:gd name="T12" fmla="*/ 103 w 625"/>
                <a:gd name="T13" fmla="*/ 371 h 528"/>
                <a:gd name="T14" fmla="*/ 103 w 625"/>
                <a:gd name="T15" fmla="*/ 371 h 528"/>
                <a:gd name="T16" fmla="*/ 278 w 625"/>
                <a:gd name="T17" fmla="*/ 111 h 528"/>
                <a:gd name="T18" fmla="*/ 534 w 625"/>
                <a:gd name="T19" fmla="*/ 153 h 528"/>
                <a:gd name="T20" fmla="*/ 363 w 625"/>
                <a:gd name="T21" fmla="*/ 403 h 528"/>
                <a:gd name="T22" fmla="*/ 103 w 625"/>
                <a:gd name="T23" fmla="*/ 371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5" h="528">
                  <a:moveTo>
                    <a:pt x="62" y="363"/>
                  </a:moveTo>
                  <a:lnTo>
                    <a:pt x="62" y="363"/>
                  </a:lnTo>
                  <a:cubicBezTo>
                    <a:pt x="117" y="494"/>
                    <a:pt x="269" y="528"/>
                    <a:pt x="417" y="466"/>
                  </a:cubicBezTo>
                  <a:cubicBezTo>
                    <a:pt x="565" y="404"/>
                    <a:pt x="625" y="284"/>
                    <a:pt x="571" y="155"/>
                  </a:cubicBezTo>
                  <a:cubicBezTo>
                    <a:pt x="506" y="0"/>
                    <a:pt x="339" y="1"/>
                    <a:pt x="228" y="48"/>
                  </a:cubicBezTo>
                  <a:cubicBezTo>
                    <a:pt x="114" y="96"/>
                    <a:pt x="0" y="214"/>
                    <a:pt x="62" y="363"/>
                  </a:cubicBezTo>
                  <a:close/>
                  <a:moveTo>
                    <a:pt x="103" y="371"/>
                  </a:moveTo>
                  <a:lnTo>
                    <a:pt x="103" y="371"/>
                  </a:lnTo>
                  <a:cubicBezTo>
                    <a:pt x="62" y="272"/>
                    <a:pt x="143" y="167"/>
                    <a:pt x="278" y="111"/>
                  </a:cubicBezTo>
                  <a:cubicBezTo>
                    <a:pt x="439" y="43"/>
                    <a:pt x="509" y="94"/>
                    <a:pt x="534" y="153"/>
                  </a:cubicBezTo>
                  <a:cubicBezTo>
                    <a:pt x="570" y="238"/>
                    <a:pt x="508" y="343"/>
                    <a:pt x="363" y="403"/>
                  </a:cubicBezTo>
                  <a:cubicBezTo>
                    <a:pt x="176" y="482"/>
                    <a:pt x="119" y="407"/>
                    <a:pt x="103" y="371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6" name="Freeform 153"/>
            <p:cNvSpPr>
              <a:spLocks noEditPoints="1"/>
            </p:cNvSpPr>
            <p:nvPr/>
          </p:nvSpPr>
          <p:spPr bwMode="auto">
            <a:xfrm>
              <a:off x="3690937" y="3263901"/>
              <a:ext cx="533400" cy="509588"/>
            </a:xfrm>
            <a:custGeom>
              <a:avLst/>
              <a:gdLst>
                <a:gd name="T0" fmla="*/ 208 w 560"/>
                <a:gd name="T1" fmla="*/ 117 h 534"/>
                <a:gd name="T2" fmla="*/ 208 w 560"/>
                <a:gd name="T3" fmla="*/ 117 h 534"/>
                <a:gd name="T4" fmla="*/ 60 w 560"/>
                <a:gd name="T5" fmla="*/ 143 h 534"/>
                <a:gd name="T6" fmla="*/ 19 w 560"/>
                <a:gd name="T7" fmla="*/ 134 h 534"/>
                <a:gd name="T8" fmla="*/ 13 w 560"/>
                <a:gd name="T9" fmla="*/ 115 h 534"/>
                <a:gd name="T10" fmla="*/ 6 w 560"/>
                <a:gd name="T11" fmla="*/ 107 h 534"/>
                <a:gd name="T12" fmla="*/ 1 w 560"/>
                <a:gd name="T13" fmla="*/ 119 h 534"/>
                <a:gd name="T14" fmla="*/ 16 w 560"/>
                <a:gd name="T15" fmla="*/ 186 h 534"/>
                <a:gd name="T16" fmla="*/ 30 w 560"/>
                <a:gd name="T17" fmla="*/ 267 h 534"/>
                <a:gd name="T18" fmla="*/ 39 w 560"/>
                <a:gd name="T19" fmla="*/ 277 h 534"/>
                <a:gd name="T20" fmla="*/ 43 w 560"/>
                <a:gd name="T21" fmla="*/ 269 h 534"/>
                <a:gd name="T22" fmla="*/ 40 w 560"/>
                <a:gd name="T23" fmla="*/ 242 h 534"/>
                <a:gd name="T24" fmla="*/ 74 w 560"/>
                <a:gd name="T25" fmla="*/ 213 h 534"/>
                <a:gd name="T26" fmla="*/ 221 w 560"/>
                <a:gd name="T27" fmla="*/ 182 h 534"/>
                <a:gd name="T28" fmla="*/ 231 w 560"/>
                <a:gd name="T29" fmla="*/ 180 h 534"/>
                <a:gd name="T30" fmla="*/ 237 w 560"/>
                <a:gd name="T31" fmla="*/ 183 h 534"/>
                <a:gd name="T32" fmla="*/ 245 w 560"/>
                <a:gd name="T33" fmla="*/ 232 h 534"/>
                <a:gd name="T34" fmla="*/ 242 w 560"/>
                <a:gd name="T35" fmla="*/ 242 h 534"/>
                <a:gd name="T36" fmla="*/ 157 w 560"/>
                <a:gd name="T37" fmla="*/ 315 h 534"/>
                <a:gd name="T38" fmla="*/ 71 w 560"/>
                <a:gd name="T39" fmla="*/ 410 h 534"/>
                <a:gd name="T40" fmla="*/ 69 w 560"/>
                <a:gd name="T41" fmla="*/ 472 h 534"/>
                <a:gd name="T42" fmla="*/ 79 w 560"/>
                <a:gd name="T43" fmla="*/ 524 h 534"/>
                <a:gd name="T44" fmla="*/ 88 w 560"/>
                <a:gd name="T45" fmla="*/ 533 h 534"/>
                <a:gd name="T46" fmla="*/ 92 w 560"/>
                <a:gd name="T47" fmla="*/ 526 h 534"/>
                <a:gd name="T48" fmla="*/ 91 w 560"/>
                <a:gd name="T49" fmla="*/ 510 h 534"/>
                <a:gd name="T50" fmla="*/ 126 w 560"/>
                <a:gd name="T51" fmla="*/ 439 h 534"/>
                <a:gd name="T52" fmla="*/ 284 w 560"/>
                <a:gd name="T53" fmla="*/ 284 h 534"/>
                <a:gd name="T54" fmla="*/ 453 w 560"/>
                <a:gd name="T55" fmla="*/ 327 h 534"/>
                <a:gd name="T56" fmla="*/ 540 w 560"/>
                <a:gd name="T57" fmla="*/ 272 h 534"/>
                <a:gd name="T58" fmla="*/ 550 w 560"/>
                <a:gd name="T59" fmla="*/ 165 h 534"/>
                <a:gd name="T60" fmla="*/ 533 w 560"/>
                <a:gd name="T61" fmla="*/ 87 h 534"/>
                <a:gd name="T62" fmla="*/ 520 w 560"/>
                <a:gd name="T63" fmla="*/ 11 h 534"/>
                <a:gd name="T64" fmla="*/ 512 w 560"/>
                <a:gd name="T65" fmla="*/ 0 h 534"/>
                <a:gd name="T66" fmla="*/ 507 w 560"/>
                <a:gd name="T67" fmla="*/ 11 h 534"/>
                <a:gd name="T68" fmla="*/ 509 w 560"/>
                <a:gd name="T69" fmla="*/ 33 h 534"/>
                <a:gd name="T70" fmla="*/ 475 w 560"/>
                <a:gd name="T71" fmla="*/ 64 h 534"/>
                <a:gd name="T72" fmla="*/ 329 w 560"/>
                <a:gd name="T73" fmla="*/ 94 h 534"/>
                <a:gd name="T74" fmla="*/ 208 w 560"/>
                <a:gd name="T75" fmla="*/ 117 h 534"/>
                <a:gd name="T76" fmla="*/ 496 w 560"/>
                <a:gd name="T77" fmla="*/ 129 h 534"/>
                <a:gd name="T78" fmla="*/ 496 w 560"/>
                <a:gd name="T79" fmla="*/ 129 h 534"/>
                <a:gd name="T80" fmla="*/ 507 w 560"/>
                <a:gd name="T81" fmla="*/ 132 h 534"/>
                <a:gd name="T82" fmla="*/ 515 w 560"/>
                <a:gd name="T83" fmla="*/ 160 h 534"/>
                <a:gd name="T84" fmla="*/ 406 w 560"/>
                <a:gd name="T85" fmla="*/ 269 h 534"/>
                <a:gd name="T86" fmla="*/ 296 w 560"/>
                <a:gd name="T87" fmla="*/ 256 h 534"/>
                <a:gd name="T88" fmla="*/ 277 w 560"/>
                <a:gd name="T89" fmla="*/ 220 h 534"/>
                <a:gd name="T90" fmla="*/ 276 w 560"/>
                <a:gd name="T91" fmla="*/ 176 h 534"/>
                <a:gd name="T92" fmla="*/ 287 w 560"/>
                <a:gd name="T93" fmla="*/ 169 h 534"/>
                <a:gd name="T94" fmla="*/ 496 w 560"/>
                <a:gd name="T95" fmla="*/ 12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0" h="534">
                  <a:moveTo>
                    <a:pt x="208" y="117"/>
                  </a:moveTo>
                  <a:lnTo>
                    <a:pt x="208" y="117"/>
                  </a:lnTo>
                  <a:cubicBezTo>
                    <a:pt x="144" y="129"/>
                    <a:pt x="90" y="140"/>
                    <a:pt x="60" y="143"/>
                  </a:cubicBezTo>
                  <a:cubicBezTo>
                    <a:pt x="40" y="144"/>
                    <a:pt x="24" y="144"/>
                    <a:pt x="19" y="134"/>
                  </a:cubicBezTo>
                  <a:cubicBezTo>
                    <a:pt x="17" y="129"/>
                    <a:pt x="14" y="123"/>
                    <a:pt x="13" y="115"/>
                  </a:cubicBezTo>
                  <a:cubicBezTo>
                    <a:pt x="12" y="108"/>
                    <a:pt x="9" y="106"/>
                    <a:pt x="6" y="107"/>
                  </a:cubicBezTo>
                  <a:cubicBezTo>
                    <a:pt x="1" y="108"/>
                    <a:pt x="0" y="112"/>
                    <a:pt x="1" y="119"/>
                  </a:cubicBezTo>
                  <a:cubicBezTo>
                    <a:pt x="5" y="141"/>
                    <a:pt x="14" y="176"/>
                    <a:pt x="16" y="186"/>
                  </a:cubicBezTo>
                  <a:cubicBezTo>
                    <a:pt x="18" y="194"/>
                    <a:pt x="23" y="235"/>
                    <a:pt x="30" y="267"/>
                  </a:cubicBezTo>
                  <a:cubicBezTo>
                    <a:pt x="31" y="275"/>
                    <a:pt x="34" y="278"/>
                    <a:pt x="39" y="277"/>
                  </a:cubicBezTo>
                  <a:cubicBezTo>
                    <a:pt x="42" y="276"/>
                    <a:pt x="44" y="274"/>
                    <a:pt x="43" y="269"/>
                  </a:cubicBezTo>
                  <a:cubicBezTo>
                    <a:pt x="42" y="263"/>
                    <a:pt x="41" y="250"/>
                    <a:pt x="40" y="242"/>
                  </a:cubicBezTo>
                  <a:cubicBezTo>
                    <a:pt x="40" y="225"/>
                    <a:pt x="54" y="219"/>
                    <a:pt x="74" y="213"/>
                  </a:cubicBezTo>
                  <a:cubicBezTo>
                    <a:pt x="102" y="205"/>
                    <a:pt x="157" y="194"/>
                    <a:pt x="221" y="182"/>
                  </a:cubicBezTo>
                  <a:lnTo>
                    <a:pt x="231" y="180"/>
                  </a:lnTo>
                  <a:cubicBezTo>
                    <a:pt x="235" y="179"/>
                    <a:pt x="236" y="181"/>
                    <a:pt x="237" y="183"/>
                  </a:cubicBezTo>
                  <a:lnTo>
                    <a:pt x="245" y="232"/>
                  </a:lnTo>
                  <a:cubicBezTo>
                    <a:pt x="246" y="235"/>
                    <a:pt x="246" y="239"/>
                    <a:pt x="242" y="242"/>
                  </a:cubicBezTo>
                  <a:cubicBezTo>
                    <a:pt x="233" y="252"/>
                    <a:pt x="191" y="286"/>
                    <a:pt x="157" y="315"/>
                  </a:cubicBezTo>
                  <a:cubicBezTo>
                    <a:pt x="110" y="356"/>
                    <a:pt x="82" y="384"/>
                    <a:pt x="71" y="410"/>
                  </a:cubicBezTo>
                  <a:cubicBezTo>
                    <a:pt x="64" y="427"/>
                    <a:pt x="63" y="441"/>
                    <a:pt x="69" y="472"/>
                  </a:cubicBezTo>
                  <a:lnTo>
                    <a:pt x="79" y="524"/>
                  </a:lnTo>
                  <a:cubicBezTo>
                    <a:pt x="80" y="531"/>
                    <a:pt x="83" y="534"/>
                    <a:pt x="88" y="533"/>
                  </a:cubicBezTo>
                  <a:cubicBezTo>
                    <a:pt x="91" y="533"/>
                    <a:pt x="93" y="530"/>
                    <a:pt x="92" y="526"/>
                  </a:cubicBezTo>
                  <a:cubicBezTo>
                    <a:pt x="91" y="521"/>
                    <a:pt x="91" y="516"/>
                    <a:pt x="91" y="510"/>
                  </a:cubicBezTo>
                  <a:cubicBezTo>
                    <a:pt x="92" y="501"/>
                    <a:pt x="92" y="478"/>
                    <a:pt x="126" y="439"/>
                  </a:cubicBezTo>
                  <a:cubicBezTo>
                    <a:pt x="163" y="398"/>
                    <a:pt x="217" y="348"/>
                    <a:pt x="284" y="284"/>
                  </a:cubicBezTo>
                  <a:cubicBezTo>
                    <a:pt x="352" y="329"/>
                    <a:pt x="402" y="337"/>
                    <a:pt x="453" y="327"/>
                  </a:cubicBezTo>
                  <a:cubicBezTo>
                    <a:pt x="499" y="319"/>
                    <a:pt x="530" y="290"/>
                    <a:pt x="540" y="272"/>
                  </a:cubicBezTo>
                  <a:cubicBezTo>
                    <a:pt x="560" y="237"/>
                    <a:pt x="557" y="199"/>
                    <a:pt x="550" y="165"/>
                  </a:cubicBezTo>
                  <a:cubicBezTo>
                    <a:pt x="547" y="148"/>
                    <a:pt x="536" y="106"/>
                    <a:pt x="533" y="87"/>
                  </a:cubicBezTo>
                  <a:cubicBezTo>
                    <a:pt x="531" y="76"/>
                    <a:pt x="526" y="41"/>
                    <a:pt x="520" y="11"/>
                  </a:cubicBezTo>
                  <a:cubicBezTo>
                    <a:pt x="519" y="3"/>
                    <a:pt x="517" y="0"/>
                    <a:pt x="512" y="0"/>
                  </a:cubicBezTo>
                  <a:cubicBezTo>
                    <a:pt x="507" y="1"/>
                    <a:pt x="506" y="5"/>
                    <a:pt x="507" y="11"/>
                  </a:cubicBezTo>
                  <a:cubicBezTo>
                    <a:pt x="509" y="19"/>
                    <a:pt x="510" y="28"/>
                    <a:pt x="509" y="33"/>
                  </a:cubicBezTo>
                  <a:cubicBezTo>
                    <a:pt x="508" y="52"/>
                    <a:pt x="498" y="59"/>
                    <a:pt x="475" y="64"/>
                  </a:cubicBezTo>
                  <a:cubicBezTo>
                    <a:pt x="453" y="70"/>
                    <a:pt x="434" y="73"/>
                    <a:pt x="329" y="94"/>
                  </a:cubicBezTo>
                  <a:lnTo>
                    <a:pt x="208" y="117"/>
                  </a:lnTo>
                  <a:close/>
                  <a:moveTo>
                    <a:pt x="496" y="129"/>
                  </a:moveTo>
                  <a:lnTo>
                    <a:pt x="496" y="129"/>
                  </a:lnTo>
                  <a:cubicBezTo>
                    <a:pt x="502" y="128"/>
                    <a:pt x="505" y="128"/>
                    <a:pt x="507" y="132"/>
                  </a:cubicBezTo>
                  <a:cubicBezTo>
                    <a:pt x="510" y="137"/>
                    <a:pt x="513" y="147"/>
                    <a:pt x="515" y="160"/>
                  </a:cubicBezTo>
                  <a:cubicBezTo>
                    <a:pt x="522" y="193"/>
                    <a:pt x="504" y="250"/>
                    <a:pt x="406" y="269"/>
                  </a:cubicBezTo>
                  <a:cubicBezTo>
                    <a:pt x="349" y="280"/>
                    <a:pt x="314" y="270"/>
                    <a:pt x="296" y="256"/>
                  </a:cubicBezTo>
                  <a:cubicBezTo>
                    <a:pt x="285" y="248"/>
                    <a:pt x="281" y="242"/>
                    <a:pt x="277" y="220"/>
                  </a:cubicBezTo>
                  <a:cubicBezTo>
                    <a:pt x="274" y="206"/>
                    <a:pt x="273" y="189"/>
                    <a:pt x="276" y="176"/>
                  </a:cubicBezTo>
                  <a:cubicBezTo>
                    <a:pt x="277" y="172"/>
                    <a:pt x="279" y="171"/>
                    <a:pt x="287" y="169"/>
                  </a:cubicBezTo>
                  <a:lnTo>
                    <a:pt x="496" y="12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7" name="Freeform 154"/>
            <p:cNvSpPr>
              <a:spLocks/>
            </p:cNvSpPr>
            <p:nvPr/>
          </p:nvSpPr>
          <p:spPr bwMode="auto">
            <a:xfrm>
              <a:off x="3770312" y="3808413"/>
              <a:ext cx="517525" cy="428625"/>
            </a:xfrm>
            <a:custGeom>
              <a:avLst/>
              <a:gdLst>
                <a:gd name="T0" fmla="*/ 236 w 542"/>
                <a:gd name="T1" fmla="*/ 55 h 450"/>
                <a:gd name="T2" fmla="*/ 236 w 542"/>
                <a:gd name="T3" fmla="*/ 55 h 450"/>
                <a:gd name="T4" fmla="*/ 50 w 542"/>
                <a:gd name="T5" fmla="*/ 104 h 450"/>
                <a:gd name="T6" fmla="*/ 0 w 542"/>
                <a:gd name="T7" fmla="*/ 228 h 450"/>
                <a:gd name="T8" fmla="*/ 50 w 542"/>
                <a:gd name="T9" fmla="*/ 345 h 450"/>
                <a:gd name="T10" fmla="*/ 261 w 542"/>
                <a:gd name="T11" fmla="*/ 400 h 450"/>
                <a:gd name="T12" fmla="*/ 336 w 542"/>
                <a:gd name="T13" fmla="*/ 400 h 450"/>
                <a:gd name="T14" fmla="*/ 485 w 542"/>
                <a:gd name="T15" fmla="*/ 402 h 450"/>
                <a:gd name="T16" fmla="*/ 525 w 542"/>
                <a:gd name="T17" fmla="*/ 423 h 450"/>
                <a:gd name="T18" fmla="*/ 527 w 542"/>
                <a:gd name="T19" fmla="*/ 440 h 450"/>
                <a:gd name="T20" fmla="*/ 533 w 542"/>
                <a:gd name="T21" fmla="*/ 450 h 450"/>
                <a:gd name="T22" fmla="*/ 539 w 542"/>
                <a:gd name="T23" fmla="*/ 438 h 450"/>
                <a:gd name="T24" fmla="*/ 538 w 542"/>
                <a:gd name="T25" fmla="*/ 374 h 450"/>
                <a:gd name="T26" fmla="*/ 540 w 542"/>
                <a:gd name="T27" fmla="*/ 310 h 450"/>
                <a:gd name="T28" fmla="*/ 534 w 542"/>
                <a:gd name="T29" fmla="*/ 298 h 450"/>
                <a:gd name="T30" fmla="*/ 527 w 542"/>
                <a:gd name="T31" fmla="*/ 307 h 450"/>
                <a:gd name="T32" fmla="*/ 525 w 542"/>
                <a:gd name="T33" fmla="*/ 328 h 450"/>
                <a:gd name="T34" fmla="*/ 485 w 542"/>
                <a:gd name="T35" fmla="*/ 351 h 450"/>
                <a:gd name="T36" fmla="*/ 336 w 542"/>
                <a:gd name="T37" fmla="*/ 352 h 450"/>
                <a:gd name="T38" fmla="*/ 249 w 542"/>
                <a:gd name="T39" fmla="*/ 351 h 450"/>
                <a:gd name="T40" fmla="*/ 75 w 542"/>
                <a:gd name="T41" fmla="*/ 317 h 450"/>
                <a:gd name="T42" fmla="*/ 37 w 542"/>
                <a:gd name="T43" fmla="*/ 240 h 450"/>
                <a:gd name="T44" fmla="*/ 67 w 542"/>
                <a:gd name="T45" fmla="*/ 170 h 450"/>
                <a:gd name="T46" fmla="*/ 239 w 542"/>
                <a:gd name="T47" fmla="*/ 127 h 450"/>
                <a:gd name="T48" fmla="*/ 338 w 542"/>
                <a:gd name="T49" fmla="*/ 128 h 450"/>
                <a:gd name="T50" fmla="*/ 486 w 542"/>
                <a:gd name="T51" fmla="*/ 130 h 450"/>
                <a:gd name="T52" fmla="*/ 526 w 542"/>
                <a:gd name="T53" fmla="*/ 151 h 450"/>
                <a:gd name="T54" fmla="*/ 528 w 542"/>
                <a:gd name="T55" fmla="*/ 167 h 450"/>
                <a:gd name="T56" fmla="*/ 535 w 542"/>
                <a:gd name="T57" fmla="*/ 176 h 450"/>
                <a:gd name="T58" fmla="*/ 541 w 542"/>
                <a:gd name="T59" fmla="*/ 164 h 450"/>
                <a:gd name="T60" fmla="*/ 539 w 542"/>
                <a:gd name="T61" fmla="*/ 95 h 450"/>
                <a:gd name="T62" fmla="*/ 542 w 542"/>
                <a:gd name="T63" fmla="*/ 13 h 450"/>
                <a:gd name="T64" fmla="*/ 536 w 542"/>
                <a:gd name="T65" fmla="*/ 0 h 450"/>
                <a:gd name="T66" fmla="*/ 529 w 542"/>
                <a:gd name="T67" fmla="*/ 10 h 450"/>
                <a:gd name="T68" fmla="*/ 527 w 542"/>
                <a:gd name="T69" fmla="*/ 32 h 450"/>
                <a:gd name="T70" fmla="*/ 487 w 542"/>
                <a:gd name="T71" fmla="*/ 56 h 450"/>
                <a:gd name="T72" fmla="*/ 338 w 542"/>
                <a:gd name="T73" fmla="*/ 56 h 450"/>
                <a:gd name="T74" fmla="*/ 236 w 542"/>
                <a:gd name="T75" fmla="*/ 5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2" h="450">
                  <a:moveTo>
                    <a:pt x="236" y="55"/>
                  </a:moveTo>
                  <a:lnTo>
                    <a:pt x="236" y="55"/>
                  </a:lnTo>
                  <a:cubicBezTo>
                    <a:pt x="134" y="55"/>
                    <a:pt x="82" y="76"/>
                    <a:pt x="50" y="104"/>
                  </a:cubicBezTo>
                  <a:cubicBezTo>
                    <a:pt x="3" y="145"/>
                    <a:pt x="1" y="199"/>
                    <a:pt x="0" y="228"/>
                  </a:cubicBezTo>
                  <a:cubicBezTo>
                    <a:pt x="0" y="265"/>
                    <a:pt x="8" y="305"/>
                    <a:pt x="50" y="345"/>
                  </a:cubicBezTo>
                  <a:cubicBezTo>
                    <a:pt x="100" y="393"/>
                    <a:pt x="183" y="399"/>
                    <a:pt x="261" y="400"/>
                  </a:cubicBezTo>
                  <a:lnTo>
                    <a:pt x="336" y="400"/>
                  </a:lnTo>
                  <a:cubicBezTo>
                    <a:pt x="443" y="401"/>
                    <a:pt x="462" y="401"/>
                    <a:pt x="485" y="402"/>
                  </a:cubicBezTo>
                  <a:cubicBezTo>
                    <a:pt x="509" y="404"/>
                    <a:pt x="521" y="408"/>
                    <a:pt x="525" y="423"/>
                  </a:cubicBezTo>
                  <a:cubicBezTo>
                    <a:pt x="526" y="430"/>
                    <a:pt x="527" y="434"/>
                    <a:pt x="527" y="440"/>
                  </a:cubicBezTo>
                  <a:cubicBezTo>
                    <a:pt x="527" y="447"/>
                    <a:pt x="528" y="450"/>
                    <a:pt x="533" y="450"/>
                  </a:cubicBezTo>
                  <a:cubicBezTo>
                    <a:pt x="538" y="450"/>
                    <a:pt x="539" y="446"/>
                    <a:pt x="539" y="438"/>
                  </a:cubicBezTo>
                  <a:cubicBezTo>
                    <a:pt x="539" y="416"/>
                    <a:pt x="537" y="381"/>
                    <a:pt x="538" y="374"/>
                  </a:cubicBezTo>
                  <a:cubicBezTo>
                    <a:pt x="538" y="374"/>
                    <a:pt x="540" y="338"/>
                    <a:pt x="540" y="310"/>
                  </a:cubicBezTo>
                  <a:cubicBezTo>
                    <a:pt x="540" y="302"/>
                    <a:pt x="539" y="298"/>
                    <a:pt x="534" y="298"/>
                  </a:cubicBezTo>
                  <a:cubicBezTo>
                    <a:pt x="529" y="298"/>
                    <a:pt x="527" y="301"/>
                    <a:pt x="527" y="307"/>
                  </a:cubicBezTo>
                  <a:cubicBezTo>
                    <a:pt x="527" y="314"/>
                    <a:pt x="527" y="323"/>
                    <a:pt x="525" y="328"/>
                  </a:cubicBezTo>
                  <a:cubicBezTo>
                    <a:pt x="520" y="346"/>
                    <a:pt x="509" y="350"/>
                    <a:pt x="485" y="351"/>
                  </a:cubicBezTo>
                  <a:cubicBezTo>
                    <a:pt x="463" y="352"/>
                    <a:pt x="443" y="352"/>
                    <a:pt x="336" y="352"/>
                  </a:cubicBezTo>
                  <a:lnTo>
                    <a:pt x="249" y="351"/>
                  </a:lnTo>
                  <a:cubicBezTo>
                    <a:pt x="176" y="351"/>
                    <a:pt x="113" y="349"/>
                    <a:pt x="75" y="317"/>
                  </a:cubicBezTo>
                  <a:cubicBezTo>
                    <a:pt x="47" y="295"/>
                    <a:pt x="37" y="264"/>
                    <a:pt x="37" y="240"/>
                  </a:cubicBezTo>
                  <a:cubicBezTo>
                    <a:pt x="38" y="221"/>
                    <a:pt x="41" y="195"/>
                    <a:pt x="67" y="170"/>
                  </a:cubicBezTo>
                  <a:cubicBezTo>
                    <a:pt x="95" y="142"/>
                    <a:pt x="138" y="126"/>
                    <a:pt x="239" y="127"/>
                  </a:cubicBezTo>
                  <a:lnTo>
                    <a:pt x="338" y="128"/>
                  </a:lnTo>
                  <a:cubicBezTo>
                    <a:pt x="444" y="128"/>
                    <a:pt x="464" y="128"/>
                    <a:pt x="486" y="130"/>
                  </a:cubicBezTo>
                  <a:cubicBezTo>
                    <a:pt x="511" y="131"/>
                    <a:pt x="523" y="136"/>
                    <a:pt x="526" y="151"/>
                  </a:cubicBezTo>
                  <a:cubicBezTo>
                    <a:pt x="528" y="157"/>
                    <a:pt x="528" y="161"/>
                    <a:pt x="528" y="167"/>
                  </a:cubicBezTo>
                  <a:cubicBezTo>
                    <a:pt x="528" y="173"/>
                    <a:pt x="530" y="176"/>
                    <a:pt x="535" y="176"/>
                  </a:cubicBezTo>
                  <a:cubicBezTo>
                    <a:pt x="539" y="176"/>
                    <a:pt x="541" y="172"/>
                    <a:pt x="541" y="164"/>
                  </a:cubicBezTo>
                  <a:cubicBezTo>
                    <a:pt x="541" y="144"/>
                    <a:pt x="539" y="108"/>
                    <a:pt x="539" y="95"/>
                  </a:cubicBezTo>
                  <a:cubicBezTo>
                    <a:pt x="539" y="78"/>
                    <a:pt x="542" y="43"/>
                    <a:pt x="542" y="13"/>
                  </a:cubicBezTo>
                  <a:cubicBezTo>
                    <a:pt x="542" y="4"/>
                    <a:pt x="541" y="0"/>
                    <a:pt x="536" y="0"/>
                  </a:cubicBezTo>
                  <a:cubicBezTo>
                    <a:pt x="531" y="0"/>
                    <a:pt x="529" y="4"/>
                    <a:pt x="529" y="10"/>
                  </a:cubicBezTo>
                  <a:cubicBezTo>
                    <a:pt x="529" y="18"/>
                    <a:pt x="528" y="27"/>
                    <a:pt x="527" y="32"/>
                  </a:cubicBezTo>
                  <a:cubicBezTo>
                    <a:pt x="522" y="50"/>
                    <a:pt x="511" y="55"/>
                    <a:pt x="487" y="56"/>
                  </a:cubicBezTo>
                  <a:cubicBezTo>
                    <a:pt x="464" y="57"/>
                    <a:pt x="445" y="56"/>
                    <a:pt x="338" y="56"/>
                  </a:cubicBezTo>
                  <a:lnTo>
                    <a:pt x="236" y="5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8" name="Freeform 155"/>
            <p:cNvSpPr>
              <a:spLocks/>
            </p:cNvSpPr>
            <p:nvPr/>
          </p:nvSpPr>
          <p:spPr bwMode="auto">
            <a:xfrm>
              <a:off x="3644900" y="4259263"/>
              <a:ext cx="609600" cy="544512"/>
            </a:xfrm>
            <a:custGeom>
              <a:avLst/>
              <a:gdLst>
                <a:gd name="T0" fmla="*/ 192 w 640"/>
                <a:gd name="T1" fmla="*/ 63 h 570"/>
                <a:gd name="T2" fmla="*/ 192 w 640"/>
                <a:gd name="T3" fmla="*/ 63 h 570"/>
                <a:gd name="T4" fmla="*/ 144 w 640"/>
                <a:gd name="T5" fmla="*/ 28 h 570"/>
                <a:gd name="T6" fmla="*/ 146 w 640"/>
                <a:gd name="T7" fmla="*/ 11 h 570"/>
                <a:gd name="T8" fmla="*/ 143 w 640"/>
                <a:gd name="T9" fmla="*/ 1 h 570"/>
                <a:gd name="T10" fmla="*/ 133 w 640"/>
                <a:gd name="T11" fmla="*/ 9 h 570"/>
                <a:gd name="T12" fmla="*/ 122 w 640"/>
                <a:gd name="T13" fmla="*/ 63 h 570"/>
                <a:gd name="T14" fmla="*/ 106 w 640"/>
                <a:gd name="T15" fmla="*/ 120 h 570"/>
                <a:gd name="T16" fmla="*/ 110 w 640"/>
                <a:gd name="T17" fmla="*/ 135 h 570"/>
                <a:gd name="T18" fmla="*/ 117 w 640"/>
                <a:gd name="T19" fmla="*/ 128 h 570"/>
                <a:gd name="T20" fmla="*/ 126 w 640"/>
                <a:gd name="T21" fmla="*/ 106 h 570"/>
                <a:gd name="T22" fmla="*/ 152 w 640"/>
                <a:gd name="T23" fmla="*/ 95 h 570"/>
                <a:gd name="T24" fmla="*/ 184 w 640"/>
                <a:gd name="T25" fmla="*/ 104 h 570"/>
                <a:gd name="T26" fmla="*/ 448 w 640"/>
                <a:gd name="T27" fmla="*/ 199 h 570"/>
                <a:gd name="T28" fmla="*/ 447 w 640"/>
                <a:gd name="T29" fmla="*/ 201 h 570"/>
                <a:gd name="T30" fmla="*/ 282 w 640"/>
                <a:gd name="T31" fmla="*/ 221 h 570"/>
                <a:gd name="T32" fmla="*/ 112 w 640"/>
                <a:gd name="T33" fmla="*/ 246 h 570"/>
                <a:gd name="T34" fmla="*/ 74 w 640"/>
                <a:gd name="T35" fmla="*/ 257 h 570"/>
                <a:gd name="T36" fmla="*/ 107 w 640"/>
                <a:gd name="T37" fmla="*/ 286 h 570"/>
                <a:gd name="T38" fmla="*/ 387 w 640"/>
                <a:gd name="T39" fmla="*/ 481 h 570"/>
                <a:gd name="T40" fmla="*/ 387 w 640"/>
                <a:gd name="T41" fmla="*/ 483 h 570"/>
                <a:gd name="T42" fmla="*/ 79 w 640"/>
                <a:gd name="T43" fmla="*/ 442 h 570"/>
                <a:gd name="T44" fmla="*/ 50 w 640"/>
                <a:gd name="T45" fmla="*/ 432 h 570"/>
                <a:gd name="T46" fmla="*/ 44 w 640"/>
                <a:gd name="T47" fmla="*/ 425 h 570"/>
                <a:gd name="T48" fmla="*/ 33 w 640"/>
                <a:gd name="T49" fmla="*/ 439 h 570"/>
                <a:gd name="T50" fmla="*/ 2 w 640"/>
                <a:gd name="T51" fmla="*/ 548 h 570"/>
                <a:gd name="T52" fmla="*/ 6 w 640"/>
                <a:gd name="T53" fmla="*/ 564 h 570"/>
                <a:gd name="T54" fmla="*/ 12 w 640"/>
                <a:gd name="T55" fmla="*/ 557 h 570"/>
                <a:gd name="T56" fmla="*/ 28 w 640"/>
                <a:gd name="T57" fmla="*/ 524 h 570"/>
                <a:gd name="T58" fmla="*/ 103 w 640"/>
                <a:gd name="T59" fmla="*/ 515 h 570"/>
                <a:gd name="T60" fmla="*/ 536 w 640"/>
                <a:gd name="T61" fmla="*/ 568 h 570"/>
                <a:gd name="T62" fmla="*/ 560 w 640"/>
                <a:gd name="T63" fmla="*/ 563 h 570"/>
                <a:gd name="T64" fmla="*/ 546 w 640"/>
                <a:gd name="T65" fmla="*/ 547 h 570"/>
                <a:gd name="T66" fmla="*/ 193 w 640"/>
                <a:gd name="T67" fmla="*/ 304 h 570"/>
                <a:gd name="T68" fmla="*/ 614 w 640"/>
                <a:gd name="T69" fmla="*/ 249 h 570"/>
                <a:gd name="T70" fmla="*/ 639 w 640"/>
                <a:gd name="T71" fmla="*/ 239 h 570"/>
                <a:gd name="T72" fmla="*/ 623 w 640"/>
                <a:gd name="T73" fmla="*/ 226 h 570"/>
                <a:gd name="T74" fmla="*/ 192 w 640"/>
                <a:gd name="T75" fmla="*/ 6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0" h="570">
                  <a:moveTo>
                    <a:pt x="192" y="63"/>
                  </a:moveTo>
                  <a:lnTo>
                    <a:pt x="192" y="63"/>
                  </a:lnTo>
                  <a:cubicBezTo>
                    <a:pt x="170" y="55"/>
                    <a:pt x="144" y="44"/>
                    <a:pt x="144" y="28"/>
                  </a:cubicBezTo>
                  <a:cubicBezTo>
                    <a:pt x="144" y="19"/>
                    <a:pt x="145" y="15"/>
                    <a:pt x="146" y="11"/>
                  </a:cubicBezTo>
                  <a:cubicBezTo>
                    <a:pt x="147" y="5"/>
                    <a:pt x="147" y="2"/>
                    <a:pt x="143" y="1"/>
                  </a:cubicBezTo>
                  <a:cubicBezTo>
                    <a:pt x="137" y="0"/>
                    <a:pt x="135" y="4"/>
                    <a:pt x="133" y="9"/>
                  </a:cubicBezTo>
                  <a:cubicBezTo>
                    <a:pt x="129" y="26"/>
                    <a:pt x="125" y="53"/>
                    <a:pt x="122" y="63"/>
                  </a:cubicBezTo>
                  <a:cubicBezTo>
                    <a:pt x="120" y="73"/>
                    <a:pt x="112" y="97"/>
                    <a:pt x="106" y="120"/>
                  </a:cubicBezTo>
                  <a:cubicBezTo>
                    <a:pt x="104" y="128"/>
                    <a:pt x="104" y="134"/>
                    <a:pt x="110" y="135"/>
                  </a:cubicBezTo>
                  <a:cubicBezTo>
                    <a:pt x="114" y="136"/>
                    <a:pt x="116" y="132"/>
                    <a:pt x="117" y="128"/>
                  </a:cubicBezTo>
                  <a:cubicBezTo>
                    <a:pt x="119" y="123"/>
                    <a:pt x="121" y="115"/>
                    <a:pt x="126" y="106"/>
                  </a:cubicBezTo>
                  <a:cubicBezTo>
                    <a:pt x="131" y="97"/>
                    <a:pt x="139" y="92"/>
                    <a:pt x="152" y="95"/>
                  </a:cubicBezTo>
                  <a:cubicBezTo>
                    <a:pt x="163" y="98"/>
                    <a:pt x="172" y="100"/>
                    <a:pt x="184" y="104"/>
                  </a:cubicBezTo>
                  <a:lnTo>
                    <a:pt x="448" y="199"/>
                  </a:lnTo>
                  <a:lnTo>
                    <a:pt x="447" y="201"/>
                  </a:lnTo>
                  <a:cubicBezTo>
                    <a:pt x="392" y="208"/>
                    <a:pt x="298" y="220"/>
                    <a:pt x="282" y="221"/>
                  </a:cubicBezTo>
                  <a:cubicBezTo>
                    <a:pt x="262" y="223"/>
                    <a:pt x="147" y="240"/>
                    <a:pt x="112" y="246"/>
                  </a:cubicBezTo>
                  <a:cubicBezTo>
                    <a:pt x="90" y="250"/>
                    <a:pt x="75" y="252"/>
                    <a:pt x="74" y="257"/>
                  </a:cubicBezTo>
                  <a:cubicBezTo>
                    <a:pt x="72" y="262"/>
                    <a:pt x="78" y="266"/>
                    <a:pt x="107" y="286"/>
                  </a:cubicBezTo>
                  <a:lnTo>
                    <a:pt x="387" y="481"/>
                  </a:lnTo>
                  <a:lnTo>
                    <a:pt x="387" y="483"/>
                  </a:lnTo>
                  <a:lnTo>
                    <a:pt x="79" y="442"/>
                  </a:lnTo>
                  <a:cubicBezTo>
                    <a:pt x="59" y="440"/>
                    <a:pt x="51" y="436"/>
                    <a:pt x="50" y="432"/>
                  </a:cubicBezTo>
                  <a:cubicBezTo>
                    <a:pt x="49" y="428"/>
                    <a:pt x="47" y="425"/>
                    <a:pt x="44" y="425"/>
                  </a:cubicBezTo>
                  <a:cubicBezTo>
                    <a:pt x="40" y="424"/>
                    <a:pt x="37" y="426"/>
                    <a:pt x="33" y="439"/>
                  </a:cubicBezTo>
                  <a:cubicBezTo>
                    <a:pt x="25" y="460"/>
                    <a:pt x="5" y="535"/>
                    <a:pt x="2" y="548"/>
                  </a:cubicBezTo>
                  <a:cubicBezTo>
                    <a:pt x="0" y="556"/>
                    <a:pt x="0" y="563"/>
                    <a:pt x="6" y="564"/>
                  </a:cubicBezTo>
                  <a:cubicBezTo>
                    <a:pt x="10" y="565"/>
                    <a:pt x="11" y="562"/>
                    <a:pt x="12" y="557"/>
                  </a:cubicBezTo>
                  <a:cubicBezTo>
                    <a:pt x="14" y="550"/>
                    <a:pt x="18" y="539"/>
                    <a:pt x="28" y="524"/>
                  </a:cubicBezTo>
                  <a:cubicBezTo>
                    <a:pt x="38" y="510"/>
                    <a:pt x="59" y="509"/>
                    <a:pt x="103" y="515"/>
                  </a:cubicBezTo>
                  <a:lnTo>
                    <a:pt x="536" y="568"/>
                  </a:lnTo>
                  <a:cubicBezTo>
                    <a:pt x="551" y="570"/>
                    <a:pt x="559" y="568"/>
                    <a:pt x="560" y="563"/>
                  </a:cubicBezTo>
                  <a:cubicBezTo>
                    <a:pt x="561" y="558"/>
                    <a:pt x="556" y="554"/>
                    <a:pt x="546" y="547"/>
                  </a:cubicBezTo>
                  <a:lnTo>
                    <a:pt x="193" y="304"/>
                  </a:lnTo>
                  <a:lnTo>
                    <a:pt x="614" y="249"/>
                  </a:lnTo>
                  <a:cubicBezTo>
                    <a:pt x="634" y="246"/>
                    <a:pt x="638" y="244"/>
                    <a:pt x="639" y="239"/>
                  </a:cubicBezTo>
                  <a:cubicBezTo>
                    <a:pt x="640" y="235"/>
                    <a:pt x="635" y="230"/>
                    <a:pt x="623" y="226"/>
                  </a:cubicBezTo>
                  <a:lnTo>
                    <a:pt x="192" y="6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9" name="Freeform 156"/>
            <p:cNvSpPr>
              <a:spLocks/>
            </p:cNvSpPr>
            <p:nvPr/>
          </p:nvSpPr>
          <p:spPr bwMode="auto">
            <a:xfrm>
              <a:off x="3254375" y="5311775"/>
              <a:ext cx="577850" cy="550863"/>
            </a:xfrm>
            <a:custGeom>
              <a:avLst/>
              <a:gdLst>
                <a:gd name="T0" fmla="*/ 335 w 606"/>
                <a:gd name="T1" fmla="*/ 81 h 577"/>
                <a:gd name="T2" fmla="*/ 335 w 606"/>
                <a:gd name="T3" fmla="*/ 81 h 577"/>
                <a:gd name="T4" fmla="*/ 159 w 606"/>
                <a:gd name="T5" fmla="*/ 2 h 577"/>
                <a:gd name="T6" fmla="*/ 43 w 606"/>
                <a:gd name="T7" fmla="*/ 68 h 577"/>
                <a:gd name="T8" fmla="*/ 8 w 606"/>
                <a:gd name="T9" fmla="*/ 190 h 577"/>
                <a:gd name="T10" fmla="*/ 138 w 606"/>
                <a:gd name="T11" fmla="*/ 365 h 577"/>
                <a:gd name="T12" fmla="*/ 196 w 606"/>
                <a:gd name="T13" fmla="*/ 412 h 577"/>
                <a:gd name="T14" fmla="*/ 311 w 606"/>
                <a:gd name="T15" fmla="*/ 507 h 577"/>
                <a:gd name="T16" fmla="*/ 329 w 606"/>
                <a:gd name="T17" fmla="*/ 549 h 577"/>
                <a:gd name="T18" fmla="*/ 320 w 606"/>
                <a:gd name="T19" fmla="*/ 563 h 577"/>
                <a:gd name="T20" fmla="*/ 319 w 606"/>
                <a:gd name="T21" fmla="*/ 574 h 577"/>
                <a:gd name="T22" fmla="*/ 331 w 606"/>
                <a:gd name="T23" fmla="*/ 569 h 577"/>
                <a:gd name="T24" fmla="*/ 370 w 606"/>
                <a:gd name="T25" fmla="*/ 518 h 577"/>
                <a:gd name="T26" fmla="*/ 412 w 606"/>
                <a:gd name="T27" fmla="*/ 470 h 577"/>
                <a:gd name="T28" fmla="*/ 415 w 606"/>
                <a:gd name="T29" fmla="*/ 456 h 577"/>
                <a:gd name="T30" fmla="*/ 404 w 606"/>
                <a:gd name="T31" fmla="*/ 460 h 577"/>
                <a:gd name="T32" fmla="*/ 389 w 606"/>
                <a:gd name="T33" fmla="*/ 474 h 577"/>
                <a:gd name="T34" fmla="*/ 343 w 606"/>
                <a:gd name="T35" fmla="*/ 468 h 577"/>
                <a:gd name="T36" fmla="*/ 227 w 606"/>
                <a:gd name="T37" fmla="*/ 375 h 577"/>
                <a:gd name="T38" fmla="*/ 159 w 606"/>
                <a:gd name="T39" fmla="*/ 319 h 577"/>
                <a:gd name="T40" fmla="*/ 45 w 606"/>
                <a:gd name="T41" fmla="*/ 184 h 577"/>
                <a:gd name="T42" fmla="*/ 64 w 606"/>
                <a:gd name="T43" fmla="*/ 100 h 577"/>
                <a:gd name="T44" fmla="*/ 131 w 606"/>
                <a:gd name="T45" fmla="*/ 64 h 577"/>
                <a:gd name="T46" fmla="*/ 292 w 606"/>
                <a:gd name="T47" fmla="*/ 139 h 577"/>
                <a:gd name="T48" fmla="*/ 369 w 606"/>
                <a:gd name="T49" fmla="*/ 201 h 577"/>
                <a:gd name="T50" fmla="*/ 483 w 606"/>
                <a:gd name="T51" fmla="*/ 296 h 577"/>
                <a:gd name="T52" fmla="*/ 501 w 606"/>
                <a:gd name="T53" fmla="*/ 337 h 577"/>
                <a:gd name="T54" fmla="*/ 492 w 606"/>
                <a:gd name="T55" fmla="*/ 351 h 577"/>
                <a:gd name="T56" fmla="*/ 492 w 606"/>
                <a:gd name="T57" fmla="*/ 362 h 577"/>
                <a:gd name="T58" fmla="*/ 504 w 606"/>
                <a:gd name="T59" fmla="*/ 356 h 577"/>
                <a:gd name="T60" fmla="*/ 546 w 606"/>
                <a:gd name="T61" fmla="*/ 302 h 577"/>
                <a:gd name="T62" fmla="*/ 600 w 606"/>
                <a:gd name="T63" fmla="*/ 239 h 577"/>
                <a:gd name="T64" fmla="*/ 603 w 606"/>
                <a:gd name="T65" fmla="*/ 226 h 577"/>
                <a:gd name="T66" fmla="*/ 592 w 606"/>
                <a:gd name="T67" fmla="*/ 229 h 577"/>
                <a:gd name="T68" fmla="*/ 576 w 606"/>
                <a:gd name="T69" fmla="*/ 245 h 577"/>
                <a:gd name="T70" fmla="*/ 530 w 606"/>
                <a:gd name="T71" fmla="*/ 238 h 577"/>
                <a:gd name="T72" fmla="*/ 414 w 606"/>
                <a:gd name="T73" fmla="*/ 145 h 577"/>
                <a:gd name="T74" fmla="*/ 335 w 606"/>
                <a:gd name="T75" fmla="*/ 81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6" h="577">
                  <a:moveTo>
                    <a:pt x="335" y="81"/>
                  </a:moveTo>
                  <a:lnTo>
                    <a:pt x="335" y="81"/>
                  </a:lnTo>
                  <a:cubicBezTo>
                    <a:pt x="256" y="16"/>
                    <a:pt x="202" y="0"/>
                    <a:pt x="159" y="2"/>
                  </a:cubicBezTo>
                  <a:cubicBezTo>
                    <a:pt x="97" y="4"/>
                    <a:pt x="61" y="45"/>
                    <a:pt x="43" y="68"/>
                  </a:cubicBezTo>
                  <a:cubicBezTo>
                    <a:pt x="20" y="96"/>
                    <a:pt x="0" y="132"/>
                    <a:pt x="8" y="190"/>
                  </a:cubicBezTo>
                  <a:cubicBezTo>
                    <a:pt x="17" y="259"/>
                    <a:pt x="78" y="316"/>
                    <a:pt x="138" y="365"/>
                  </a:cubicBezTo>
                  <a:lnTo>
                    <a:pt x="196" y="412"/>
                  </a:lnTo>
                  <a:cubicBezTo>
                    <a:pt x="279" y="480"/>
                    <a:pt x="294" y="492"/>
                    <a:pt x="311" y="507"/>
                  </a:cubicBezTo>
                  <a:cubicBezTo>
                    <a:pt x="329" y="524"/>
                    <a:pt x="336" y="535"/>
                    <a:pt x="329" y="549"/>
                  </a:cubicBezTo>
                  <a:cubicBezTo>
                    <a:pt x="326" y="555"/>
                    <a:pt x="324" y="558"/>
                    <a:pt x="320" y="563"/>
                  </a:cubicBezTo>
                  <a:cubicBezTo>
                    <a:pt x="316" y="568"/>
                    <a:pt x="315" y="571"/>
                    <a:pt x="319" y="574"/>
                  </a:cubicBezTo>
                  <a:cubicBezTo>
                    <a:pt x="323" y="577"/>
                    <a:pt x="326" y="575"/>
                    <a:pt x="331" y="569"/>
                  </a:cubicBezTo>
                  <a:cubicBezTo>
                    <a:pt x="345" y="552"/>
                    <a:pt x="366" y="523"/>
                    <a:pt x="370" y="518"/>
                  </a:cubicBezTo>
                  <a:cubicBezTo>
                    <a:pt x="370" y="518"/>
                    <a:pt x="394" y="492"/>
                    <a:pt x="412" y="470"/>
                  </a:cubicBezTo>
                  <a:cubicBezTo>
                    <a:pt x="417" y="463"/>
                    <a:pt x="419" y="460"/>
                    <a:pt x="415" y="456"/>
                  </a:cubicBezTo>
                  <a:cubicBezTo>
                    <a:pt x="411" y="453"/>
                    <a:pt x="408" y="455"/>
                    <a:pt x="404" y="460"/>
                  </a:cubicBezTo>
                  <a:cubicBezTo>
                    <a:pt x="400" y="465"/>
                    <a:pt x="393" y="472"/>
                    <a:pt x="389" y="474"/>
                  </a:cubicBezTo>
                  <a:cubicBezTo>
                    <a:pt x="374" y="485"/>
                    <a:pt x="362" y="482"/>
                    <a:pt x="343" y="468"/>
                  </a:cubicBezTo>
                  <a:cubicBezTo>
                    <a:pt x="325" y="454"/>
                    <a:pt x="310" y="442"/>
                    <a:pt x="227" y="375"/>
                  </a:cubicBezTo>
                  <a:lnTo>
                    <a:pt x="159" y="319"/>
                  </a:lnTo>
                  <a:cubicBezTo>
                    <a:pt x="103" y="274"/>
                    <a:pt x="55" y="232"/>
                    <a:pt x="45" y="184"/>
                  </a:cubicBezTo>
                  <a:cubicBezTo>
                    <a:pt x="37" y="149"/>
                    <a:pt x="49" y="119"/>
                    <a:pt x="64" y="100"/>
                  </a:cubicBezTo>
                  <a:cubicBezTo>
                    <a:pt x="76" y="85"/>
                    <a:pt x="95" y="67"/>
                    <a:pt x="131" y="64"/>
                  </a:cubicBezTo>
                  <a:cubicBezTo>
                    <a:pt x="170" y="60"/>
                    <a:pt x="214" y="75"/>
                    <a:pt x="292" y="139"/>
                  </a:cubicBezTo>
                  <a:lnTo>
                    <a:pt x="369" y="201"/>
                  </a:lnTo>
                  <a:cubicBezTo>
                    <a:pt x="451" y="268"/>
                    <a:pt x="467" y="281"/>
                    <a:pt x="483" y="296"/>
                  </a:cubicBezTo>
                  <a:cubicBezTo>
                    <a:pt x="502" y="312"/>
                    <a:pt x="508" y="323"/>
                    <a:pt x="501" y="337"/>
                  </a:cubicBezTo>
                  <a:cubicBezTo>
                    <a:pt x="498" y="343"/>
                    <a:pt x="496" y="346"/>
                    <a:pt x="492" y="351"/>
                  </a:cubicBezTo>
                  <a:cubicBezTo>
                    <a:pt x="489" y="355"/>
                    <a:pt x="488" y="359"/>
                    <a:pt x="492" y="362"/>
                  </a:cubicBezTo>
                  <a:cubicBezTo>
                    <a:pt x="495" y="365"/>
                    <a:pt x="499" y="363"/>
                    <a:pt x="504" y="356"/>
                  </a:cubicBezTo>
                  <a:cubicBezTo>
                    <a:pt x="517" y="341"/>
                    <a:pt x="538" y="312"/>
                    <a:pt x="546" y="302"/>
                  </a:cubicBezTo>
                  <a:cubicBezTo>
                    <a:pt x="557" y="289"/>
                    <a:pt x="581" y="262"/>
                    <a:pt x="600" y="239"/>
                  </a:cubicBezTo>
                  <a:cubicBezTo>
                    <a:pt x="605" y="233"/>
                    <a:pt x="606" y="229"/>
                    <a:pt x="603" y="226"/>
                  </a:cubicBezTo>
                  <a:cubicBezTo>
                    <a:pt x="599" y="223"/>
                    <a:pt x="596" y="224"/>
                    <a:pt x="592" y="229"/>
                  </a:cubicBezTo>
                  <a:cubicBezTo>
                    <a:pt x="587" y="235"/>
                    <a:pt x="580" y="242"/>
                    <a:pt x="576" y="245"/>
                  </a:cubicBezTo>
                  <a:cubicBezTo>
                    <a:pt x="561" y="256"/>
                    <a:pt x="549" y="252"/>
                    <a:pt x="530" y="238"/>
                  </a:cubicBezTo>
                  <a:cubicBezTo>
                    <a:pt x="512" y="225"/>
                    <a:pt x="497" y="213"/>
                    <a:pt x="414" y="145"/>
                  </a:cubicBezTo>
                  <a:lnTo>
                    <a:pt x="335" y="8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0" name="Freeform 157"/>
            <p:cNvSpPr>
              <a:spLocks/>
            </p:cNvSpPr>
            <p:nvPr/>
          </p:nvSpPr>
          <p:spPr bwMode="auto">
            <a:xfrm>
              <a:off x="2836862" y="5567363"/>
              <a:ext cx="593725" cy="676275"/>
            </a:xfrm>
            <a:custGeom>
              <a:avLst/>
              <a:gdLst>
                <a:gd name="T0" fmla="*/ 503 w 623"/>
                <a:gd name="T1" fmla="*/ 361 h 708"/>
                <a:gd name="T2" fmla="*/ 503 w 623"/>
                <a:gd name="T3" fmla="*/ 361 h 708"/>
                <a:gd name="T4" fmla="*/ 501 w 623"/>
                <a:gd name="T5" fmla="*/ 362 h 708"/>
                <a:gd name="T6" fmla="*/ 287 w 623"/>
                <a:gd name="T7" fmla="*/ 307 h 708"/>
                <a:gd name="T8" fmla="*/ 29 w 623"/>
                <a:gd name="T9" fmla="*/ 249 h 708"/>
                <a:gd name="T10" fmla="*/ 4 w 623"/>
                <a:gd name="T11" fmla="*/ 249 h 708"/>
                <a:gd name="T12" fmla="*/ 12 w 623"/>
                <a:gd name="T13" fmla="*/ 270 h 708"/>
                <a:gd name="T14" fmla="*/ 283 w 623"/>
                <a:gd name="T15" fmla="*/ 620 h 708"/>
                <a:gd name="T16" fmla="*/ 304 w 623"/>
                <a:gd name="T17" fmla="*/ 680 h 708"/>
                <a:gd name="T18" fmla="*/ 292 w 623"/>
                <a:gd name="T19" fmla="*/ 692 h 708"/>
                <a:gd name="T20" fmla="*/ 288 w 623"/>
                <a:gd name="T21" fmla="*/ 703 h 708"/>
                <a:gd name="T22" fmla="*/ 302 w 623"/>
                <a:gd name="T23" fmla="*/ 700 h 708"/>
                <a:gd name="T24" fmla="*/ 344 w 623"/>
                <a:gd name="T25" fmla="*/ 664 h 708"/>
                <a:gd name="T26" fmla="*/ 398 w 623"/>
                <a:gd name="T27" fmla="*/ 624 h 708"/>
                <a:gd name="T28" fmla="*/ 406 w 623"/>
                <a:gd name="T29" fmla="*/ 610 h 708"/>
                <a:gd name="T30" fmla="*/ 395 w 623"/>
                <a:gd name="T31" fmla="*/ 610 h 708"/>
                <a:gd name="T32" fmla="*/ 369 w 623"/>
                <a:gd name="T33" fmla="*/ 626 h 708"/>
                <a:gd name="T34" fmla="*/ 314 w 623"/>
                <a:gd name="T35" fmla="*/ 588 h 708"/>
                <a:gd name="T36" fmla="*/ 114 w 623"/>
                <a:gd name="T37" fmla="*/ 345 h 708"/>
                <a:gd name="T38" fmla="*/ 116 w 623"/>
                <a:gd name="T39" fmla="*/ 343 h 708"/>
                <a:gd name="T40" fmla="*/ 312 w 623"/>
                <a:gd name="T41" fmla="*/ 392 h 708"/>
                <a:gd name="T42" fmla="*/ 589 w 623"/>
                <a:gd name="T43" fmla="*/ 459 h 708"/>
                <a:gd name="T44" fmla="*/ 618 w 623"/>
                <a:gd name="T45" fmla="*/ 464 h 708"/>
                <a:gd name="T46" fmla="*/ 609 w 623"/>
                <a:gd name="T47" fmla="*/ 440 h 708"/>
                <a:gd name="T48" fmla="*/ 355 w 623"/>
                <a:gd name="T49" fmla="*/ 112 h 708"/>
                <a:gd name="T50" fmla="*/ 314 w 623"/>
                <a:gd name="T51" fmla="*/ 33 h 708"/>
                <a:gd name="T52" fmla="*/ 332 w 623"/>
                <a:gd name="T53" fmla="*/ 15 h 708"/>
                <a:gd name="T54" fmla="*/ 335 w 623"/>
                <a:gd name="T55" fmla="*/ 5 h 708"/>
                <a:gd name="T56" fmla="*/ 321 w 623"/>
                <a:gd name="T57" fmla="*/ 7 h 708"/>
                <a:gd name="T58" fmla="*/ 275 w 623"/>
                <a:gd name="T59" fmla="*/ 47 h 708"/>
                <a:gd name="T60" fmla="*/ 219 w 623"/>
                <a:gd name="T61" fmla="*/ 88 h 708"/>
                <a:gd name="T62" fmla="*/ 214 w 623"/>
                <a:gd name="T63" fmla="*/ 102 h 708"/>
                <a:gd name="T64" fmla="*/ 224 w 623"/>
                <a:gd name="T65" fmla="*/ 100 h 708"/>
                <a:gd name="T66" fmla="*/ 250 w 623"/>
                <a:gd name="T67" fmla="*/ 86 h 708"/>
                <a:gd name="T68" fmla="*/ 314 w 623"/>
                <a:gd name="T69" fmla="*/ 135 h 708"/>
                <a:gd name="T70" fmla="*/ 503 w 623"/>
                <a:gd name="T71" fmla="*/ 361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3" h="708">
                  <a:moveTo>
                    <a:pt x="503" y="361"/>
                  </a:moveTo>
                  <a:lnTo>
                    <a:pt x="503" y="361"/>
                  </a:lnTo>
                  <a:lnTo>
                    <a:pt x="501" y="362"/>
                  </a:lnTo>
                  <a:cubicBezTo>
                    <a:pt x="485" y="358"/>
                    <a:pt x="382" y="328"/>
                    <a:pt x="287" y="307"/>
                  </a:cubicBezTo>
                  <a:cubicBezTo>
                    <a:pt x="196" y="287"/>
                    <a:pt x="83" y="260"/>
                    <a:pt x="29" y="249"/>
                  </a:cubicBezTo>
                  <a:cubicBezTo>
                    <a:pt x="19" y="247"/>
                    <a:pt x="9" y="245"/>
                    <a:pt x="4" y="249"/>
                  </a:cubicBezTo>
                  <a:cubicBezTo>
                    <a:pt x="0" y="252"/>
                    <a:pt x="2" y="258"/>
                    <a:pt x="12" y="270"/>
                  </a:cubicBezTo>
                  <a:lnTo>
                    <a:pt x="283" y="620"/>
                  </a:lnTo>
                  <a:cubicBezTo>
                    <a:pt x="307" y="652"/>
                    <a:pt x="313" y="666"/>
                    <a:pt x="304" y="680"/>
                  </a:cubicBezTo>
                  <a:cubicBezTo>
                    <a:pt x="300" y="686"/>
                    <a:pt x="296" y="689"/>
                    <a:pt x="292" y="692"/>
                  </a:cubicBezTo>
                  <a:cubicBezTo>
                    <a:pt x="287" y="696"/>
                    <a:pt x="285" y="700"/>
                    <a:pt x="288" y="703"/>
                  </a:cubicBezTo>
                  <a:cubicBezTo>
                    <a:pt x="291" y="708"/>
                    <a:pt x="296" y="705"/>
                    <a:pt x="302" y="700"/>
                  </a:cubicBezTo>
                  <a:cubicBezTo>
                    <a:pt x="323" y="683"/>
                    <a:pt x="339" y="668"/>
                    <a:pt x="344" y="664"/>
                  </a:cubicBezTo>
                  <a:cubicBezTo>
                    <a:pt x="353" y="657"/>
                    <a:pt x="375" y="642"/>
                    <a:pt x="398" y="624"/>
                  </a:cubicBezTo>
                  <a:cubicBezTo>
                    <a:pt x="405" y="619"/>
                    <a:pt x="409" y="614"/>
                    <a:pt x="406" y="610"/>
                  </a:cubicBezTo>
                  <a:cubicBezTo>
                    <a:pt x="403" y="606"/>
                    <a:pt x="400" y="606"/>
                    <a:pt x="395" y="610"/>
                  </a:cubicBezTo>
                  <a:cubicBezTo>
                    <a:pt x="388" y="615"/>
                    <a:pt x="378" y="624"/>
                    <a:pt x="369" y="626"/>
                  </a:cubicBezTo>
                  <a:cubicBezTo>
                    <a:pt x="354" y="629"/>
                    <a:pt x="342" y="621"/>
                    <a:pt x="314" y="588"/>
                  </a:cubicBezTo>
                  <a:lnTo>
                    <a:pt x="114" y="345"/>
                  </a:lnTo>
                  <a:lnTo>
                    <a:pt x="116" y="343"/>
                  </a:lnTo>
                  <a:cubicBezTo>
                    <a:pt x="131" y="346"/>
                    <a:pt x="253" y="378"/>
                    <a:pt x="312" y="392"/>
                  </a:cubicBezTo>
                  <a:cubicBezTo>
                    <a:pt x="440" y="420"/>
                    <a:pt x="578" y="457"/>
                    <a:pt x="589" y="459"/>
                  </a:cubicBezTo>
                  <a:cubicBezTo>
                    <a:pt x="604" y="463"/>
                    <a:pt x="614" y="467"/>
                    <a:pt x="618" y="464"/>
                  </a:cubicBezTo>
                  <a:cubicBezTo>
                    <a:pt x="623" y="460"/>
                    <a:pt x="618" y="451"/>
                    <a:pt x="609" y="440"/>
                  </a:cubicBezTo>
                  <a:lnTo>
                    <a:pt x="355" y="112"/>
                  </a:lnTo>
                  <a:cubicBezTo>
                    <a:pt x="317" y="64"/>
                    <a:pt x="306" y="47"/>
                    <a:pt x="314" y="33"/>
                  </a:cubicBezTo>
                  <a:cubicBezTo>
                    <a:pt x="318" y="26"/>
                    <a:pt x="326" y="19"/>
                    <a:pt x="332" y="15"/>
                  </a:cubicBezTo>
                  <a:cubicBezTo>
                    <a:pt x="336" y="11"/>
                    <a:pt x="338" y="8"/>
                    <a:pt x="335" y="5"/>
                  </a:cubicBezTo>
                  <a:cubicBezTo>
                    <a:pt x="331" y="0"/>
                    <a:pt x="327" y="3"/>
                    <a:pt x="321" y="7"/>
                  </a:cubicBezTo>
                  <a:cubicBezTo>
                    <a:pt x="298" y="25"/>
                    <a:pt x="279" y="43"/>
                    <a:pt x="275" y="47"/>
                  </a:cubicBezTo>
                  <a:cubicBezTo>
                    <a:pt x="267" y="53"/>
                    <a:pt x="248" y="66"/>
                    <a:pt x="219" y="88"/>
                  </a:cubicBezTo>
                  <a:cubicBezTo>
                    <a:pt x="213" y="93"/>
                    <a:pt x="210" y="97"/>
                    <a:pt x="214" y="102"/>
                  </a:cubicBezTo>
                  <a:cubicBezTo>
                    <a:pt x="216" y="105"/>
                    <a:pt x="220" y="104"/>
                    <a:pt x="224" y="100"/>
                  </a:cubicBezTo>
                  <a:cubicBezTo>
                    <a:pt x="231" y="95"/>
                    <a:pt x="240" y="89"/>
                    <a:pt x="250" y="86"/>
                  </a:cubicBezTo>
                  <a:cubicBezTo>
                    <a:pt x="262" y="83"/>
                    <a:pt x="279" y="92"/>
                    <a:pt x="314" y="135"/>
                  </a:cubicBezTo>
                  <a:lnTo>
                    <a:pt x="503" y="36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1" name="Freeform 158"/>
            <p:cNvSpPr>
              <a:spLocks/>
            </p:cNvSpPr>
            <p:nvPr/>
          </p:nvSpPr>
          <p:spPr bwMode="auto">
            <a:xfrm>
              <a:off x="2619375" y="5846763"/>
              <a:ext cx="398462" cy="515937"/>
            </a:xfrm>
            <a:custGeom>
              <a:avLst/>
              <a:gdLst>
                <a:gd name="T0" fmla="*/ 213 w 417"/>
                <a:gd name="T1" fmla="*/ 199 h 540"/>
                <a:gd name="T2" fmla="*/ 213 w 417"/>
                <a:gd name="T3" fmla="*/ 199 h 540"/>
                <a:gd name="T4" fmla="*/ 141 w 417"/>
                <a:gd name="T5" fmla="*/ 65 h 540"/>
                <a:gd name="T6" fmla="*/ 138 w 417"/>
                <a:gd name="T7" fmla="*/ 26 h 540"/>
                <a:gd name="T8" fmla="*/ 154 w 417"/>
                <a:gd name="T9" fmla="*/ 14 h 540"/>
                <a:gd name="T10" fmla="*/ 159 w 417"/>
                <a:gd name="T11" fmla="*/ 5 h 540"/>
                <a:gd name="T12" fmla="*/ 146 w 417"/>
                <a:gd name="T13" fmla="*/ 4 h 540"/>
                <a:gd name="T14" fmla="*/ 85 w 417"/>
                <a:gd name="T15" fmla="*/ 41 h 540"/>
                <a:gd name="T16" fmla="*/ 8 w 417"/>
                <a:gd name="T17" fmla="*/ 82 h 540"/>
                <a:gd name="T18" fmla="*/ 2 w 417"/>
                <a:gd name="T19" fmla="*/ 93 h 540"/>
                <a:gd name="T20" fmla="*/ 13 w 417"/>
                <a:gd name="T21" fmla="*/ 94 h 540"/>
                <a:gd name="T22" fmla="*/ 39 w 417"/>
                <a:gd name="T23" fmla="*/ 82 h 540"/>
                <a:gd name="T24" fmla="*/ 75 w 417"/>
                <a:gd name="T25" fmla="*/ 101 h 540"/>
                <a:gd name="T26" fmla="*/ 153 w 417"/>
                <a:gd name="T27" fmla="*/ 234 h 540"/>
                <a:gd name="T28" fmla="*/ 214 w 417"/>
                <a:gd name="T29" fmla="*/ 341 h 540"/>
                <a:gd name="T30" fmla="*/ 286 w 417"/>
                <a:gd name="T31" fmla="*/ 471 h 540"/>
                <a:gd name="T32" fmla="*/ 287 w 417"/>
                <a:gd name="T33" fmla="*/ 516 h 540"/>
                <a:gd name="T34" fmla="*/ 274 w 417"/>
                <a:gd name="T35" fmla="*/ 526 h 540"/>
                <a:gd name="T36" fmla="*/ 269 w 417"/>
                <a:gd name="T37" fmla="*/ 537 h 540"/>
                <a:gd name="T38" fmla="*/ 282 w 417"/>
                <a:gd name="T39" fmla="*/ 536 h 540"/>
                <a:gd name="T40" fmla="*/ 341 w 417"/>
                <a:gd name="T41" fmla="*/ 500 h 540"/>
                <a:gd name="T42" fmla="*/ 406 w 417"/>
                <a:gd name="T43" fmla="*/ 466 h 540"/>
                <a:gd name="T44" fmla="*/ 415 w 417"/>
                <a:gd name="T45" fmla="*/ 455 h 540"/>
                <a:gd name="T46" fmla="*/ 403 w 417"/>
                <a:gd name="T47" fmla="*/ 453 h 540"/>
                <a:gd name="T48" fmla="*/ 384 w 417"/>
                <a:gd name="T49" fmla="*/ 461 h 540"/>
                <a:gd name="T50" fmla="*/ 348 w 417"/>
                <a:gd name="T51" fmla="*/ 436 h 540"/>
                <a:gd name="T52" fmla="*/ 274 w 417"/>
                <a:gd name="T53" fmla="*/ 307 h 540"/>
                <a:gd name="T54" fmla="*/ 213 w 417"/>
                <a:gd name="T55" fmla="*/ 19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7" h="540">
                  <a:moveTo>
                    <a:pt x="213" y="199"/>
                  </a:moveTo>
                  <a:lnTo>
                    <a:pt x="213" y="199"/>
                  </a:lnTo>
                  <a:cubicBezTo>
                    <a:pt x="180" y="140"/>
                    <a:pt x="153" y="92"/>
                    <a:pt x="141" y="65"/>
                  </a:cubicBezTo>
                  <a:cubicBezTo>
                    <a:pt x="132" y="46"/>
                    <a:pt x="129" y="34"/>
                    <a:pt x="138" y="26"/>
                  </a:cubicBezTo>
                  <a:cubicBezTo>
                    <a:pt x="141" y="23"/>
                    <a:pt x="146" y="18"/>
                    <a:pt x="154" y="14"/>
                  </a:cubicBezTo>
                  <a:cubicBezTo>
                    <a:pt x="160" y="11"/>
                    <a:pt x="161" y="8"/>
                    <a:pt x="159" y="5"/>
                  </a:cubicBezTo>
                  <a:cubicBezTo>
                    <a:pt x="156" y="0"/>
                    <a:pt x="152" y="0"/>
                    <a:pt x="146" y="4"/>
                  </a:cubicBezTo>
                  <a:cubicBezTo>
                    <a:pt x="126" y="15"/>
                    <a:pt x="96" y="34"/>
                    <a:pt x="85" y="41"/>
                  </a:cubicBezTo>
                  <a:cubicBezTo>
                    <a:pt x="72" y="48"/>
                    <a:pt x="40" y="64"/>
                    <a:pt x="8" y="82"/>
                  </a:cubicBezTo>
                  <a:cubicBezTo>
                    <a:pt x="2" y="85"/>
                    <a:pt x="0" y="89"/>
                    <a:pt x="2" y="93"/>
                  </a:cubicBezTo>
                  <a:cubicBezTo>
                    <a:pt x="4" y="96"/>
                    <a:pt x="7" y="97"/>
                    <a:pt x="13" y="94"/>
                  </a:cubicBezTo>
                  <a:cubicBezTo>
                    <a:pt x="20" y="90"/>
                    <a:pt x="31" y="85"/>
                    <a:pt x="39" y="82"/>
                  </a:cubicBezTo>
                  <a:cubicBezTo>
                    <a:pt x="55" y="76"/>
                    <a:pt x="65" y="85"/>
                    <a:pt x="75" y="101"/>
                  </a:cubicBezTo>
                  <a:cubicBezTo>
                    <a:pt x="92" y="126"/>
                    <a:pt x="119" y="174"/>
                    <a:pt x="153" y="234"/>
                  </a:cubicBezTo>
                  <a:lnTo>
                    <a:pt x="214" y="341"/>
                  </a:lnTo>
                  <a:cubicBezTo>
                    <a:pt x="266" y="434"/>
                    <a:pt x="276" y="451"/>
                    <a:pt x="286" y="471"/>
                  </a:cubicBezTo>
                  <a:cubicBezTo>
                    <a:pt x="297" y="493"/>
                    <a:pt x="299" y="506"/>
                    <a:pt x="287" y="516"/>
                  </a:cubicBezTo>
                  <a:cubicBezTo>
                    <a:pt x="282" y="521"/>
                    <a:pt x="279" y="523"/>
                    <a:pt x="274" y="526"/>
                  </a:cubicBezTo>
                  <a:cubicBezTo>
                    <a:pt x="269" y="529"/>
                    <a:pt x="267" y="532"/>
                    <a:pt x="269" y="537"/>
                  </a:cubicBezTo>
                  <a:cubicBezTo>
                    <a:pt x="272" y="540"/>
                    <a:pt x="276" y="539"/>
                    <a:pt x="282" y="536"/>
                  </a:cubicBezTo>
                  <a:cubicBezTo>
                    <a:pt x="301" y="525"/>
                    <a:pt x="329" y="507"/>
                    <a:pt x="341" y="500"/>
                  </a:cubicBezTo>
                  <a:cubicBezTo>
                    <a:pt x="355" y="492"/>
                    <a:pt x="387" y="477"/>
                    <a:pt x="406" y="466"/>
                  </a:cubicBezTo>
                  <a:cubicBezTo>
                    <a:pt x="413" y="462"/>
                    <a:pt x="417" y="458"/>
                    <a:pt x="415" y="455"/>
                  </a:cubicBezTo>
                  <a:cubicBezTo>
                    <a:pt x="412" y="450"/>
                    <a:pt x="408" y="450"/>
                    <a:pt x="403" y="453"/>
                  </a:cubicBezTo>
                  <a:cubicBezTo>
                    <a:pt x="397" y="456"/>
                    <a:pt x="391" y="459"/>
                    <a:pt x="384" y="461"/>
                  </a:cubicBezTo>
                  <a:cubicBezTo>
                    <a:pt x="372" y="464"/>
                    <a:pt x="361" y="456"/>
                    <a:pt x="348" y="436"/>
                  </a:cubicBezTo>
                  <a:cubicBezTo>
                    <a:pt x="336" y="417"/>
                    <a:pt x="327" y="400"/>
                    <a:pt x="274" y="307"/>
                  </a:cubicBezTo>
                  <a:lnTo>
                    <a:pt x="213" y="19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2" name="Freeform 159"/>
            <p:cNvSpPr>
              <a:spLocks/>
            </p:cNvSpPr>
            <p:nvPr/>
          </p:nvSpPr>
          <p:spPr bwMode="auto">
            <a:xfrm>
              <a:off x="2354262" y="6032500"/>
              <a:ext cx="423863" cy="561975"/>
            </a:xfrm>
            <a:custGeom>
              <a:avLst/>
              <a:gdLst>
                <a:gd name="T0" fmla="*/ 72 w 444"/>
                <a:gd name="T1" fmla="*/ 35 h 589"/>
                <a:gd name="T2" fmla="*/ 72 w 444"/>
                <a:gd name="T3" fmla="*/ 35 h 589"/>
                <a:gd name="T4" fmla="*/ 37 w 444"/>
                <a:gd name="T5" fmla="*/ 2 h 589"/>
                <a:gd name="T6" fmla="*/ 31 w 444"/>
                <a:gd name="T7" fmla="*/ 60 h 589"/>
                <a:gd name="T8" fmla="*/ 35 w 444"/>
                <a:gd name="T9" fmla="*/ 286 h 589"/>
                <a:gd name="T10" fmla="*/ 38 w 444"/>
                <a:gd name="T11" fmla="*/ 488 h 589"/>
                <a:gd name="T12" fmla="*/ 30 w 444"/>
                <a:gd name="T13" fmla="*/ 558 h 589"/>
                <a:gd name="T14" fmla="*/ 8 w 444"/>
                <a:gd name="T15" fmla="*/ 575 h 589"/>
                <a:gd name="T16" fmla="*/ 1 w 444"/>
                <a:gd name="T17" fmla="*/ 584 h 589"/>
                <a:gd name="T18" fmla="*/ 15 w 444"/>
                <a:gd name="T19" fmla="*/ 586 h 589"/>
                <a:gd name="T20" fmla="*/ 63 w 444"/>
                <a:gd name="T21" fmla="*/ 566 h 589"/>
                <a:gd name="T22" fmla="*/ 119 w 444"/>
                <a:gd name="T23" fmla="*/ 548 h 589"/>
                <a:gd name="T24" fmla="*/ 132 w 444"/>
                <a:gd name="T25" fmla="*/ 536 h 589"/>
                <a:gd name="T26" fmla="*/ 121 w 444"/>
                <a:gd name="T27" fmla="*/ 534 h 589"/>
                <a:gd name="T28" fmla="*/ 99 w 444"/>
                <a:gd name="T29" fmla="*/ 538 h 589"/>
                <a:gd name="T30" fmla="*/ 87 w 444"/>
                <a:gd name="T31" fmla="*/ 528 h 589"/>
                <a:gd name="T32" fmla="*/ 83 w 444"/>
                <a:gd name="T33" fmla="*/ 502 h 589"/>
                <a:gd name="T34" fmla="*/ 66 w 444"/>
                <a:gd name="T35" fmla="*/ 136 h 589"/>
                <a:gd name="T36" fmla="*/ 68 w 444"/>
                <a:gd name="T37" fmla="*/ 135 h 589"/>
                <a:gd name="T38" fmla="*/ 269 w 444"/>
                <a:gd name="T39" fmla="*/ 401 h 589"/>
                <a:gd name="T40" fmla="*/ 299 w 444"/>
                <a:gd name="T41" fmla="*/ 447 h 589"/>
                <a:gd name="T42" fmla="*/ 299 w 444"/>
                <a:gd name="T43" fmla="*/ 463 h 589"/>
                <a:gd name="T44" fmla="*/ 280 w 444"/>
                <a:gd name="T45" fmla="*/ 475 h 589"/>
                <a:gd name="T46" fmla="*/ 275 w 444"/>
                <a:gd name="T47" fmla="*/ 484 h 589"/>
                <a:gd name="T48" fmla="*/ 289 w 444"/>
                <a:gd name="T49" fmla="*/ 485 h 589"/>
                <a:gd name="T50" fmla="*/ 353 w 444"/>
                <a:gd name="T51" fmla="*/ 459 h 589"/>
                <a:gd name="T52" fmla="*/ 430 w 444"/>
                <a:gd name="T53" fmla="*/ 433 h 589"/>
                <a:gd name="T54" fmla="*/ 442 w 444"/>
                <a:gd name="T55" fmla="*/ 422 h 589"/>
                <a:gd name="T56" fmla="*/ 433 w 444"/>
                <a:gd name="T57" fmla="*/ 419 h 589"/>
                <a:gd name="T58" fmla="*/ 412 w 444"/>
                <a:gd name="T59" fmla="*/ 424 h 589"/>
                <a:gd name="T60" fmla="*/ 353 w 444"/>
                <a:gd name="T61" fmla="*/ 388 h 589"/>
                <a:gd name="T62" fmla="*/ 72 w 444"/>
                <a:gd name="T63" fmla="*/ 3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4" h="589">
                  <a:moveTo>
                    <a:pt x="72" y="35"/>
                  </a:moveTo>
                  <a:lnTo>
                    <a:pt x="72" y="35"/>
                  </a:lnTo>
                  <a:cubicBezTo>
                    <a:pt x="51" y="8"/>
                    <a:pt x="44" y="0"/>
                    <a:pt x="37" y="2"/>
                  </a:cubicBezTo>
                  <a:cubicBezTo>
                    <a:pt x="30" y="5"/>
                    <a:pt x="31" y="17"/>
                    <a:pt x="31" y="60"/>
                  </a:cubicBezTo>
                  <a:cubicBezTo>
                    <a:pt x="32" y="97"/>
                    <a:pt x="33" y="178"/>
                    <a:pt x="35" y="286"/>
                  </a:cubicBezTo>
                  <a:cubicBezTo>
                    <a:pt x="36" y="378"/>
                    <a:pt x="35" y="419"/>
                    <a:pt x="38" y="488"/>
                  </a:cubicBezTo>
                  <a:cubicBezTo>
                    <a:pt x="39" y="535"/>
                    <a:pt x="35" y="550"/>
                    <a:pt x="30" y="558"/>
                  </a:cubicBezTo>
                  <a:cubicBezTo>
                    <a:pt x="24" y="569"/>
                    <a:pt x="13" y="573"/>
                    <a:pt x="8" y="575"/>
                  </a:cubicBezTo>
                  <a:cubicBezTo>
                    <a:pt x="2" y="577"/>
                    <a:pt x="0" y="580"/>
                    <a:pt x="1" y="584"/>
                  </a:cubicBezTo>
                  <a:cubicBezTo>
                    <a:pt x="3" y="589"/>
                    <a:pt x="8" y="589"/>
                    <a:pt x="15" y="586"/>
                  </a:cubicBezTo>
                  <a:cubicBezTo>
                    <a:pt x="30" y="580"/>
                    <a:pt x="54" y="569"/>
                    <a:pt x="63" y="566"/>
                  </a:cubicBezTo>
                  <a:cubicBezTo>
                    <a:pt x="70" y="564"/>
                    <a:pt x="93" y="557"/>
                    <a:pt x="119" y="548"/>
                  </a:cubicBezTo>
                  <a:cubicBezTo>
                    <a:pt x="129" y="544"/>
                    <a:pt x="134" y="541"/>
                    <a:pt x="132" y="536"/>
                  </a:cubicBezTo>
                  <a:cubicBezTo>
                    <a:pt x="130" y="531"/>
                    <a:pt x="126" y="532"/>
                    <a:pt x="121" y="534"/>
                  </a:cubicBezTo>
                  <a:cubicBezTo>
                    <a:pt x="114" y="536"/>
                    <a:pt x="106" y="538"/>
                    <a:pt x="99" y="538"/>
                  </a:cubicBezTo>
                  <a:cubicBezTo>
                    <a:pt x="93" y="538"/>
                    <a:pt x="89" y="533"/>
                    <a:pt x="87" y="528"/>
                  </a:cubicBezTo>
                  <a:cubicBezTo>
                    <a:pt x="85" y="522"/>
                    <a:pt x="83" y="512"/>
                    <a:pt x="83" y="502"/>
                  </a:cubicBezTo>
                  <a:cubicBezTo>
                    <a:pt x="79" y="454"/>
                    <a:pt x="70" y="217"/>
                    <a:pt x="66" y="136"/>
                  </a:cubicBezTo>
                  <a:lnTo>
                    <a:pt x="68" y="135"/>
                  </a:lnTo>
                  <a:lnTo>
                    <a:pt x="269" y="401"/>
                  </a:lnTo>
                  <a:cubicBezTo>
                    <a:pt x="285" y="422"/>
                    <a:pt x="296" y="438"/>
                    <a:pt x="299" y="447"/>
                  </a:cubicBezTo>
                  <a:cubicBezTo>
                    <a:pt x="302" y="453"/>
                    <a:pt x="302" y="458"/>
                    <a:pt x="299" y="463"/>
                  </a:cubicBezTo>
                  <a:cubicBezTo>
                    <a:pt x="296" y="468"/>
                    <a:pt x="289" y="472"/>
                    <a:pt x="280" y="475"/>
                  </a:cubicBezTo>
                  <a:cubicBezTo>
                    <a:pt x="276" y="477"/>
                    <a:pt x="273" y="479"/>
                    <a:pt x="275" y="484"/>
                  </a:cubicBezTo>
                  <a:cubicBezTo>
                    <a:pt x="276" y="488"/>
                    <a:pt x="283" y="488"/>
                    <a:pt x="289" y="485"/>
                  </a:cubicBezTo>
                  <a:cubicBezTo>
                    <a:pt x="315" y="475"/>
                    <a:pt x="340" y="464"/>
                    <a:pt x="353" y="459"/>
                  </a:cubicBezTo>
                  <a:cubicBezTo>
                    <a:pt x="371" y="453"/>
                    <a:pt x="402" y="443"/>
                    <a:pt x="430" y="433"/>
                  </a:cubicBezTo>
                  <a:cubicBezTo>
                    <a:pt x="438" y="430"/>
                    <a:pt x="444" y="427"/>
                    <a:pt x="442" y="422"/>
                  </a:cubicBezTo>
                  <a:cubicBezTo>
                    <a:pt x="440" y="418"/>
                    <a:pt x="438" y="417"/>
                    <a:pt x="433" y="419"/>
                  </a:cubicBezTo>
                  <a:cubicBezTo>
                    <a:pt x="429" y="420"/>
                    <a:pt x="420" y="423"/>
                    <a:pt x="412" y="424"/>
                  </a:cubicBezTo>
                  <a:cubicBezTo>
                    <a:pt x="390" y="424"/>
                    <a:pt x="379" y="420"/>
                    <a:pt x="353" y="388"/>
                  </a:cubicBezTo>
                  <a:lnTo>
                    <a:pt x="72" y="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3" name="Freeform 160"/>
            <p:cNvSpPr>
              <a:spLocks/>
            </p:cNvSpPr>
            <p:nvPr/>
          </p:nvSpPr>
          <p:spPr bwMode="auto">
            <a:xfrm>
              <a:off x="1895475" y="6113463"/>
              <a:ext cx="339725" cy="544512"/>
            </a:xfrm>
            <a:custGeom>
              <a:avLst/>
              <a:gdLst>
                <a:gd name="T0" fmla="*/ 247 w 356"/>
                <a:gd name="T1" fmla="*/ 208 h 570"/>
                <a:gd name="T2" fmla="*/ 247 w 356"/>
                <a:gd name="T3" fmla="*/ 208 h 570"/>
                <a:gd name="T4" fmla="*/ 226 w 356"/>
                <a:gd name="T5" fmla="*/ 60 h 570"/>
                <a:gd name="T6" fmla="*/ 236 w 356"/>
                <a:gd name="T7" fmla="*/ 19 h 570"/>
                <a:gd name="T8" fmla="*/ 255 w 356"/>
                <a:gd name="T9" fmla="*/ 13 h 570"/>
                <a:gd name="T10" fmla="*/ 263 w 356"/>
                <a:gd name="T11" fmla="*/ 6 h 570"/>
                <a:gd name="T12" fmla="*/ 251 w 356"/>
                <a:gd name="T13" fmla="*/ 1 h 570"/>
                <a:gd name="T14" fmla="*/ 181 w 356"/>
                <a:gd name="T15" fmla="*/ 14 h 570"/>
                <a:gd name="T16" fmla="*/ 27 w 356"/>
                <a:gd name="T17" fmla="*/ 35 h 570"/>
                <a:gd name="T18" fmla="*/ 0 w 356"/>
                <a:gd name="T19" fmla="*/ 58 h 570"/>
                <a:gd name="T20" fmla="*/ 6 w 356"/>
                <a:gd name="T21" fmla="*/ 136 h 570"/>
                <a:gd name="T22" fmla="*/ 12 w 356"/>
                <a:gd name="T23" fmla="*/ 148 h 570"/>
                <a:gd name="T24" fmla="*/ 17 w 356"/>
                <a:gd name="T25" fmla="*/ 137 h 570"/>
                <a:gd name="T26" fmla="*/ 33 w 356"/>
                <a:gd name="T27" fmla="*/ 81 h 570"/>
                <a:gd name="T28" fmla="*/ 84 w 356"/>
                <a:gd name="T29" fmla="*/ 64 h 570"/>
                <a:gd name="T30" fmla="*/ 160 w 356"/>
                <a:gd name="T31" fmla="*/ 112 h 570"/>
                <a:gd name="T32" fmla="*/ 177 w 356"/>
                <a:gd name="T33" fmla="*/ 219 h 570"/>
                <a:gd name="T34" fmla="*/ 186 w 356"/>
                <a:gd name="T35" fmla="*/ 274 h 570"/>
                <a:gd name="T36" fmla="*/ 184 w 356"/>
                <a:gd name="T37" fmla="*/ 281 h 570"/>
                <a:gd name="T38" fmla="*/ 105 w 356"/>
                <a:gd name="T39" fmla="*/ 292 h 570"/>
                <a:gd name="T40" fmla="*/ 70 w 356"/>
                <a:gd name="T41" fmla="*/ 270 h 570"/>
                <a:gd name="T42" fmla="*/ 63 w 356"/>
                <a:gd name="T43" fmla="*/ 246 h 570"/>
                <a:gd name="T44" fmla="*/ 57 w 356"/>
                <a:gd name="T45" fmla="*/ 240 h 570"/>
                <a:gd name="T46" fmla="*/ 55 w 356"/>
                <a:gd name="T47" fmla="*/ 254 h 570"/>
                <a:gd name="T48" fmla="*/ 60 w 356"/>
                <a:gd name="T49" fmla="*/ 301 h 570"/>
                <a:gd name="T50" fmla="*/ 64 w 356"/>
                <a:gd name="T51" fmla="*/ 352 h 570"/>
                <a:gd name="T52" fmla="*/ 69 w 356"/>
                <a:gd name="T53" fmla="*/ 357 h 570"/>
                <a:gd name="T54" fmla="*/ 76 w 356"/>
                <a:gd name="T55" fmla="*/ 347 h 570"/>
                <a:gd name="T56" fmla="*/ 101 w 356"/>
                <a:gd name="T57" fmla="*/ 332 h 570"/>
                <a:gd name="T58" fmla="*/ 189 w 356"/>
                <a:gd name="T59" fmla="*/ 316 h 570"/>
                <a:gd name="T60" fmla="*/ 194 w 356"/>
                <a:gd name="T61" fmla="*/ 323 h 570"/>
                <a:gd name="T62" fmla="*/ 223 w 356"/>
                <a:gd name="T63" fmla="*/ 498 h 570"/>
                <a:gd name="T64" fmla="*/ 220 w 356"/>
                <a:gd name="T65" fmla="*/ 506 h 570"/>
                <a:gd name="T66" fmla="*/ 141 w 356"/>
                <a:gd name="T67" fmla="*/ 516 h 570"/>
                <a:gd name="T68" fmla="*/ 100 w 356"/>
                <a:gd name="T69" fmla="*/ 497 h 570"/>
                <a:gd name="T70" fmla="*/ 93 w 356"/>
                <a:gd name="T71" fmla="*/ 473 h 570"/>
                <a:gd name="T72" fmla="*/ 86 w 356"/>
                <a:gd name="T73" fmla="*/ 464 h 570"/>
                <a:gd name="T74" fmla="*/ 82 w 356"/>
                <a:gd name="T75" fmla="*/ 472 h 570"/>
                <a:gd name="T76" fmla="*/ 86 w 356"/>
                <a:gd name="T77" fmla="*/ 518 h 570"/>
                <a:gd name="T78" fmla="*/ 89 w 356"/>
                <a:gd name="T79" fmla="*/ 564 h 570"/>
                <a:gd name="T80" fmla="*/ 94 w 356"/>
                <a:gd name="T81" fmla="*/ 570 h 570"/>
                <a:gd name="T82" fmla="*/ 102 w 356"/>
                <a:gd name="T83" fmla="*/ 565 h 570"/>
                <a:gd name="T84" fmla="*/ 125 w 356"/>
                <a:gd name="T85" fmla="*/ 557 h 570"/>
                <a:gd name="T86" fmla="*/ 264 w 356"/>
                <a:gd name="T87" fmla="*/ 534 h 570"/>
                <a:gd name="T88" fmla="*/ 344 w 356"/>
                <a:gd name="T89" fmla="*/ 523 h 570"/>
                <a:gd name="T90" fmla="*/ 355 w 356"/>
                <a:gd name="T91" fmla="*/ 515 h 570"/>
                <a:gd name="T92" fmla="*/ 344 w 356"/>
                <a:gd name="T93" fmla="*/ 510 h 570"/>
                <a:gd name="T94" fmla="*/ 322 w 356"/>
                <a:gd name="T95" fmla="*/ 512 h 570"/>
                <a:gd name="T96" fmla="*/ 292 w 356"/>
                <a:gd name="T97" fmla="*/ 476 h 570"/>
                <a:gd name="T98" fmla="*/ 267 w 356"/>
                <a:gd name="T99" fmla="*/ 330 h 570"/>
                <a:gd name="T100" fmla="*/ 247 w 356"/>
                <a:gd name="T101" fmla="*/ 208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6" h="570">
                  <a:moveTo>
                    <a:pt x="247" y="208"/>
                  </a:moveTo>
                  <a:lnTo>
                    <a:pt x="247" y="208"/>
                  </a:lnTo>
                  <a:cubicBezTo>
                    <a:pt x="237" y="144"/>
                    <a:pt x="228" y="89"/>
                    <a:pt x="226" y="60"/>
                  </a:cubicBezTo>
                  <a:cubicBezTo>
                    <a:pt x="225" y="39"/>
                    <a:pt x="225" y="24"/>
                    <a:pt x="236" y="19"/>
                  </a:cubicBezTo>
                  <a:cubicBezTo>
                    <a:pt x="240" y="17"/>
                    <a:pt x="247" y="14"/>
                    <a:pt x="255" y="13"/>
                  </a:cubicBezTo>
                  <a:cubicBezTo>
                    <a:pt x="262" y="12"/>
                    <a:pt x="264" y="10"/>
                    <a:pt x="263" y="6"/>
                  </a:cubicBezTo>
                  <a:cubicBezTo>
                    <a:pt x="262" y="1"/>
                    <a:pt x="258" y="0"/>
                    <a:pt x="251" y="1"/>
                  </a:cubicBezTo>
                  <a:cubicBezTo>
                    <a:pt x="229" y="5"/>
                    <a:pt x="194" y="12"/>
                    <a:pt x="181" y="14"/>
                  </a:cubicBezTo>
                  <a:cubicBezTo>
                    <a:pt x="149" y="20"/>
                    <a:pt x="111" y="22"/>
                    <a:pt x="27" y="35"/>
                  </a:cubicBezTo>
                  <a:cubicBezTo>
                    <a:pt x="6" y="39"/>
                    <a:pt x="1" y="40"/>
                    <a:pt x="0" y="58"/>
                  </a:cubicBezTo>
                  <a:cubicBezTo>
                    <a:pt x="0" y="73"/>
                    <a:pt x="3" y="120"/>
                    <a:pt x="6" y="136"/>
                  </a:cubicBezTo>
                  <a:cubicBezTo>
                    <a:pt x="7" y="143"/>
                    <a:pt x="8" y="149"/>
                    <a:pt x="12" y="148"/>
                  </a:cubicBezTo>
                  <a:cubicBezTo>
                    <a:pt x="16" y="147"/>
                    <a:pt x="17" y="144"/>
                    <a:pt x="17" y="137"/>
                  </a:cubicBezTo>
                  <a:cubicBezTo>
                    <a:pt x="16" y="108"/>
                    <a:pt x="20" y="92"/>
                    <a:pt x="33" y="81"/>
                  </a:cubicBezTo>
                  <a:cubicBezTo>
                    <a:pt x="46" y="71"/>
                    <a:pt x="69" y="67"/>
                    <a:pt x="84" y="64"/>
                  </a:cubicBezTo>
                  <a:cubicBezTo>
                    <a:pt x="140" y="55"/>
                    <a:pt x="151" y="64"/>
                    <a:pt x="160" y="112"/>
                  </a:cubicBezTo>
                  <a:cubicBezTo>
                    <a:pt x="164" y="132"/>
                    <a:pt x="174" y="196"/>
                    <a:pt x="177" y="219"/>
                  </a:cubicBezTo>
                  <a:lnTo>
                    <a:pt x="186" y="274"/>
                  </a:lnTo>
                  <a:cubicBezTo>
                    <a:pt x="187" y="278"/>
                    <a:pt x="187" y="281"/>
                    <a:pt x="184" y="281"/>
                  </a:cubicBezTo>
                  <a:cubicBezTo>
                    <a:pt x="171" y="283"/>
                    <a:pt x="116" y="292"/>
                    <a:pt x="105" y="292"/>
                  </a:cubicBezTo>
                  <a:cubicBezTo>
                    <a:pt x="84" y="293"/>
                    <a:pt x="75" y="283"/>
                    <a:pt x="70" y="270"/>
                  </a:cubicBezTo>
                  <a:cubicBezTo>
                    <a:pt x="67" y="261"/>
                    <a:pt x="65" y="252"/>
                    <a:pt x="63" y="246"/>
                  </a:cubicBezTo>
                  <a:cubicBezTo>
                    <a:pt x="63" y="242"/>
                    <a:pt x="61" y="239"/>
                    <a:pt x="57" y="240"/>
                  </a:cubicBezTo>
                  <a:cubicBezTo>
                    <a:pt x="52" y="241"/>
                    <a:pt x="54" y="249"/>
                    <a:pt x="55" y="254"/>
                  </a:cubicBezTo>
                  <a:cubicBezTo>
                    <a:pt x="55" y="259"/>
                    <a:pt x="59" y="287"/>
                    <a:pt x="60" y="301"/>
                  </a:cubicBezTo>
                  <a:cubicBezTo>
                    <a:pt x="64" y="336"/>
                    <a:pt x="63" y="348"/>
                    <a:pt x="64" y="352"/>
                  </a:cubicBezTo>
                  <a:cubicBezTo>
                    <a:pt x="64" y="356"/>
                    <a:pt x="66" y="357"/>
                    <a:pt x="69" y="357"/>
                  </a:cubicBezTo>
                  <a:cubicBezTo>
                    <a:pt x="71" y="357"/>
                    <a:pt x="73" y="353"/>
                    <a:pt x="76" y="347"/>
                  </a:cubicBezTo>
                  <a:cubicBezTo>
                    <a:pt x="80" y="339"/>
                    <a:pt x="88" y="335"/>
                    <a:pt x="101" y="332"/>
                  </a:cubicBezTo>
                  <a:cubicBezTo>
                    <a:pt x="113" y="328"/>
                    <a:pt x="177" y="318"/>
                    <a:pt x="189" y="316"/>
                  </a:cubicBezTo>
                  <a:cubicBezTo>
                    <a:pt x="193" y="315"/>
                    <a:pt x="194" y="318"/>
                    <a:pt x="194" y="323"/>
                  </a:cubicBezTo>
                  <a:lnTo>
                    <a:pt x="223" y="498"/>
                  </a:lnTo>
                  <a:cubicBezTo>
                    <a:pt x="224" y="503"/>
                    <a:pt x="223" y="505"/>
                    <a:pt x="220" y="506"/>
                  </a:cubicBezTo>
                  <a:cubicBezTo>
                    <a:pt x="209" y="507"/>
                    <a:pt x="151" y="516"/>
                    <a:pt x="141" y="516"/>
                  </a:cubicBezTo>
                  <a:cubicBezTo>
                    <a:pt x="113" y="516"/>
                    <a:pt x="106" y="509"/>
                    <a:pt x="100" y="497"/>
                  </a:cubicBezTo>
                  <a:cubicBezTo>
                    <a:pt x="96" y="489"/>
                    <a:pt x="93" y="477"/>
                    <a:pt x="93" y="473"/>
                  </a:cubicBezTo>
                  <a:cubicBezTo>
                    <a:pt x="92" y="466"/>
                    <a:pt x="90" y="463"/>
                    <a:pt x="86" y="464"/>
                  </a:cubicBezTo>
                  <a:cubicBezTo>
                    <a:pt x="82" y="464"/>
                    <a:pt x="82" y="469"/>
                    <a:pt x="82" y="472"/>
                  </a:cubicBezTo>
                  <a:cubicBezTo>
                    <a:pt x="82" y="481"/>
                    <a:pt x="86" y="511"/>
                    <a:pt x="86" y="518"/>
                  </a:cubicBezTo>
                  <a:cubicBezTo>
                    <a:pt x="90" y="550"/>
                    <a:pt x="88" y="559"/>
                    <a:pt x="89" y="564"/>
                  </a:cubicBezTo>
                  <a:cubicBezTo>
                    <a:pt x="90" y="567"/>
                    <a:pt x="91" y="570"/>
                    <a:pt x="94" y="570"/>
                  </a:cubicBezTo>
                  <a:cubicBezTo>
                    <a:pt x="96" y="569"/>
                    <a:pt x="99" y="567"/>
                    <a:pt x="102" y="565"/>
                  </a:cubicBezTo>
                  <a:cubicBezTo>
                    <a:pt x="106" y="563"/>
                    <a:pt x="115" y="561"/>
                    <a:pt x="125" y="557"/>
                  </a:cubicBezTo>
                  <a:cubicBezTo>
                    <a:pt x="136" y="555"/>
                    <a:pt x="246" y="537"/>
                    <a:pt x="264" y="534"/>
                  </a:cubicBezTo>
                  <a:cubicBezTo>
                    <a:pt x="279" y="532"/>
                    <a:pt x="314" y="528"/>
                    <a:pt x="344" y="523"/>
                  </a:cubicBezTo>
                  <a:cubicBezTo>
                    <a:pt x="352" y="522"/>
                    <a:pt x="356" y="520"/>
                    <a:pt x="355" y="515"/>
                  </a:cubicBezTo>
                  <a:cubicBezTo>
                    <a:pt x="354" y="510"/>
                    <a:pt x="350" y="509"/>
                    <a:pt x="344" y="510"/>
                  </a:cubicBezTo>
                  <a:cubicBezTo>
                    <a:pt x="337" y="512"/>
                    <a:pt x="327" y="512"/>
                    <a:pt x="322" y="512"/>
                  </a:cubicBezTo>
                  <a:cubicBezTo>
                    <a:pt x="303" y="510"/>
                    <a:pt x="297" y="500"/>
                    <a:pt x="292" y="476"/>
                  </a:cubicBezTo>
                  <a:cubicBezTo>
                    <a:pt x="287" y="454"/>
                    <a:pt x="284" y="435"/>
                    <a:pt x="267" y="330"/>
                  </a:cubicBezTo>
                  <a:lnTo>
                    <a:pt x="247" y="20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4" name="Freeform 161"/>
            <p:cNvSpPr>
              <a:spLocks noEditPoints="1"/>
            </p:cNvSpPr>
            <p:nvPr/>
          </p:nvSpPr>
          <p:spPr bwMode="auto">
            <a:xfrm>
              <a:off x="1436687" y="6154738"/>
              <a:ext cx="415925" cy="514350"/>
            </a:xfrm>
            <a:custGeom>
              <a:avLst/>
              <a:gdLst>
                <a:gd name="T0" fmla="*/ 383 w 435"/>
                <a:gd name="T1" fmla="*/ 211 h 539"/>
                <a:gd name="T2" fmla="*/ 383 w 435"/>
                <a:gd name="T3" fmla="*/ 211 h 539"/>
                <a:gd name="T4" fmla="*/ 388 w 435"/>
                <a:gd name="T5" fmla="*/ 61 h 539"/>
                <a:gd name="T6" fmla="*/ 405 w 435"/>
                <a:gd name="T7" fmla="*/ 23 h 539"/>
                <a:gd name="T8" fmla="*/ 426 w 435"/>
                <a:gd name="T9" fmla="*/ 21 h 539"/>
                <a:gd name="T10" fmla="*/ 435 w 435"/>
                <a:gd name="T11" fmla="*/ 15 h 539"/>
                <a:gd name="T12" fmla="*/ 424 w 435"/>
                <a:gd name="T13" fmla="*/ 8 h 539"/>
                <a:gd name="T14" fmla="*/ 355 w 435"/>
                <a:gd name="T15" fmla="*/ 9 h 539"/>
                <a:gd name="T16" fmla="*/ 273 w 435"/>
                <a:gd name="T17" fmla="*/ 5 h 539"/>
                <a:gd name="T18" fmla="*/ 261 w 435"/>
                <a:gd name="T19" fmla="*/ 12 h 539"/>
                <a:gd name="T20" fmla="*/ 268 w 435"/>
                <a:gd name="T21" fmla="*/ 18 h 539"/>
                <a:gd name="T22" fmla="*/ 295 w 435"/>
                <a:gd name="T23" fmla="*/ 21 h 539"/>
                <a:gd name="T24" fmla="*/ 316 w 435"/>
                <a:gd name="T25" fmla="*/ 60 h 539"/>
                <a:gd name="T26" fmla="*/ 316 w 435"/>
                <a:gd name="T27" fmla="*/ 210 h 539"/>
                <a:gd name="T28" fmla="*/ 316 w 435"/>
                <a:gd name="T29" fmla="*/ 220 h 539"/>
                <a:gd name="T30" fmla="*/ 311 w 435"/>
                <a:gd name="T31" fmla="*/ 225 h 539"/>
                <a:gd name="T32" fmla="*/ 263 w 435"/>
                <a:gd name="T33" fmla="*/ 223 h 539"/>
                <a:gd name="T34" fmla="*/ 253 w 435"/>
                <a:gd name="T35" fmla="*/ 218 h 539"/>
                <a:gd name="T36" fmla="*/ 199 w 435"/>
                <a:gd name="T37" fmla="*/ 120 h 539"/>
                <a:gd name="T38" fmla="*/ 124 w 435"/>
                <a:gd name="T39" fmla="*/ 15 h 539"/>
                <a:gd name="T40" fmla="*/ 64 w 435"/>
                <a:gd name="T41" fmla="*/ 1 h 539"/>
                <a:gd name="T42" fmla="*/ 11 w 435"/>
                <a:gd name="T43" fmla="*/ 0 h 539"/>
                <a:gd name="T44" fmla="*/ 0 w 435"/>
                <a:gd name="T45" fmla="*/ 7 h 539"/>
                <a:gd name="T46" fmla="*/ 7 w 435"/>
                <a:gd name="T47" fmla="*/ 12 h 539"/>
                <a:gd name="T48" fmla="*/ 23 w 435"/>
                <a:gd name="T49" fmla="*/ 15 h 539"/>
                <a:gd name="T50" fmla="*/ 84 w 435"/>
                <a:gd name="T51" fmla="*/ 64 h 539"/>
                <a:gd name="T52" fmla="*/ 203 w 435"/>
                <a:gd name="T53" fmla="*/ 251 h 539"/>
                <a:gd name="T54" fmla="*/ 126 w 435"/>
                <a:gd name="T55" fmla="*/ 406 h 539"/>
                <a:gd name="T56" fmla="*/ 162 w 435"/>
                <a:gd name="T57" fmla="*/ 503 h 539"/>
                <a:gd name="T58" fmla="*/ 264 w 435"/>
                <a:gd name="T59" fmla="*/ 535 h 539"/>
                <a:gd name="T60" fmla="*/ 344 w 435"/>
                <a:gd name="T61" fmla="*/ 535 h 539"/>
                <a:gd name="T62" fmla="*/ 420 w 435"/>
                <a:gd name="T63" fmla="*/ 538 h 539"/>
                <a:gd name="T64" fmla="*/ 433 w 435"/>
                <a:gd name="T65" fmla="*/ 532 h 539"/>
                <a:gd name="T66" fmla="*/ 424 w 435"/>
                <a:gd name="T67" fmla="*/ 526 h 539"/>
                <a:gd name="T68" fmla="*/ 402 w 435"/>
                <a:gd name="T69" fmla="*/ 523 h 539"/>
                <a:gd name="T70" fmla="*/ 378 w 435"/>
                <a:gd name="T71" fmla="*/ 483 h 539"/>
                <a:gd name="T72" fmla="*/ 380 w 435"/>
                <a:gd name="T73" fmla="*/ 334 h 539"/>
                <a:gd name="T74" fmla="*/ 383 w 435"/>
                <a:gd name="T75" fmla="*/ 211 h 539"/>
                <a:gd name="T76" fmla="*/ 311 w 435"/>
                <a:gd name="T77" fmla="*/ 491 h 539"/>
                <a:gd name="T78" fmla="*/ 311 w 435"/>
                <a:gd name="T79" fmla="*/ 491 h 539"/>
                <a:gd name="T80" fmla="*/ 306 w 435"/>
                <a:gd name="T81" fmla="*/ 500 h 539"/>
                <a:gd name="T82" fmla="*/ 276 w 435"/>
                <a:gd name="T83" fmla="*/ 503 h 539"/>
                <a:gd name="T84" fmla="*/ 192 w 435"/>
                <a:gd name="T85" fmla="*/ 373 h 539"/>
                <a:gd name="T86" fmla="*/ 228 w 435"/>
                <a:gd name="T87" fmla="*/ 268 h 539"/>
                <a:gd name="T88" fmla="*/ 268 w 435"/>
                <a:gd name="T89" fmla="*/ 257 h 539"/>
                <a:gd name="T90" fmla="*/ 310 w 435"/>
                <a:gd name="T91" fmla="*/ 265 h 539"/>
                <a:gd name="T92" fmla="*/ 315 w 435"/>
                <a:gd name="T93" fmla="*/ 277 h 539"/>
                <a:gd name="T94" fmla="*/ 311 w 435"/>
                <a:gd name="T95" fmla="*/ 491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5" h="539">
                  <a:moveTo>
                    <a:pt x="383" y="211"/>
                  </a:moveTo>
                  <a:lnTo>
                    <a:pt x="383" y="211"/>
                  </a:lnTo>
                  <a:cubicBezTo>
                    <a:pt x="384" y="146"/>
                    <a:pt x="385" y="91"/>
                    <a:pt x="388" y="61"/>
                  </a:cubicBezTo>
                  <a:cubicBezTo>
                    <a:pt x="391" y="41"/>
                    <a:pt x="394" y="26"/>
                    <a:pt x="405" y="23"/>
                  </a:cubicBezTo>
                  <a:cubicBezTo>
                    <a:pt x="410" y="22"/>
                    <a:pt x="417" y="20"/>
                    <a:pt x="426" y="21"/>
                  </a:cubicBezTo>
                  <a:cubicBezTo>
                    <a:pt x="432" y="21"/>
                    <a:pt x="435" y="19"/>
                    <a:pt x="435" y="15"/>
                  </a:cubicBezTo>
                  <a:cubicBezTo>
                    <a:pt x="435" y="10"/>
                    <a:pt x="431" y="8"/>
                    <a:pt x="424" y="8"/>
                  </a:cubicBezTo>
                  <a:cubicBezTo>
                    <a:pt x="401" y="8"/>
                    <a:pt x="366" y="9"/>
                    <a:pt x="355" y="9"/>
                  </a:cubicBezTo>
                  <a:cubicBezTo>
                    <a:pt x="347" y="9"/>
                    <a:pt x="305" y="6"/>
                    <a:pt x="273" y="5"/>
                  </a:cubicBezTo>
                  <a:cubicBezTo>
                    <a:pt x="265" y="5"/>
                    <a:pt x="261" y="7"/>
                    <a:pt x="261" y="12"/>
                  </a:cubicBezTo>
                  <a:cubicBezTo>
                    <a:pt x="261" y="15"/>
                    <a:pt x="263" y="17"/>
                    <a:pt x="268" y="18"/>
                  </a:cubicBezTo>
                  <a:cubicBezTo>
                    <a:pt x="275" y="18"/>
                    <a:pt x="287" y="19"/>
                    <a:pt x="295" y="21"/>
                  </a:cubicBezTo>
                  <a:cubicBezTo>
                    <a:pt x="312" y="24"/>
                    <a:pt x="315" y="40"/>
                    <a:pt x="316" y="60"/>
                  </a:cubicBezTo>
                  <a:cubicBezTo>
                    <a:pt x="319" y="89"/>
                    <a:pt x="318" y="145"/>
                    <a:pt x="316" y="210"/>
                  </a:cubicBezTo>
                  <a:lnTo>
                    <a:pt x="316" y="220"/>
                  </a:lnTo>
                  <a:cubicBezTo>
                    <a:pt x="316" y="224"/>
                    <a:pt x="314" y="225"/>
                    <a:pt x="311" y="225"/>
                  </a:cubicBezTo>
                  <a:lnTo>
                    <a:pt x="263" y="223"/>
                  </a:lnTo>
                  <a:cubicBezTo>
                    <a:pt x="259" y="223"/>
                    <a:pt x="255" y="222"/>
                    <a:pt x="253" y="218"/>
                  </a:cubicBezTo>
                  <a:cubicBezTo>
                    <a:pt x="246" y="207"/>
                    <a:pt x="221" y="159"/>
                    <a:pt x="199" y="120"/>
                  </a:cubicBezTo>
                  <a:cubicBezTo>
                    <a:pt x="169" y="65"/>
                    <a:pt x="148" y="32"/>
                    <a:pt x="124" y="15"/>
                  </a:cubicBezTo>
                  <a:cubicBezTo>
                    <a:pt x="110" y="5"/>
                    <a:pt x="96" y="2"/>
                    <a:pt x="64" y="1"/>
                  </a:cubicBezTo>
                  <a:lnTo>
                    <a:pt x="11" y="0"/>
                  </a:lnTo>
                  <a:cubicBezTo>
                    <a:pt x="4" y="0"/>
                    <a:pt x="0" y="1"/>
                    <a:pt x="0" y="7"/>
                  </a:cubicBezTo>
                  <a:cubicBezTo>
                    <a:pt x="0" y="10"/>
                    <a:pt x="2" y="12"/>
                    <a:pt x="7" y="12"/>
                  </a:cubicBezTo>
                  <a:cubicBezTo>
                    <a:pt x="11" y="13"/>
                    <a:pt x="16" y="13"/>
                    <a:pt x="23" y="15"/>
                  </a:cubicBezTo>
                  <a:cubicBezTo>
                    <a:pt x="31" y="17"/>
                    <a:pt x="54" y="23"/>
                    <a:pt x="84" y="64"/>
                  </a:cubicBezTo>
                  <a:cubicBezTo>
                    <a:pt x="117" y="108"/>
                    <a:pt x="154" y="171"/>
                    <a:pt x="203" y="251"/>
                  </a:cubicBezTo>
                  <a:cubicBezTo>
                    <a:pt x="145" y="307"/>
                    <a:pt x="127" y="354"/>
                    <a:pt x="126" y="406"/>
                  </a:cubicBezTo>
                  <a:cubicBezTo>
                    <a:pt x="125" y="453"/>
                    <a:pt x="146" y="490"/>
                    <a:pt x="162" y="503"/>
                  </a:cubicBezTo>
                  <a:cubicBezTo>
                    <a:pt x="192" y="530"/>
                    <a:pt x="229" y="535"/>
                    <a:pt x="264" y="535"/>
                  </a:cubicBezTo>
                  <a:cubicBezTo>
                    <a:pt x="282" y="536"/>
                    <a:pt x="325" y="534"/>
                    <a:pt x="344" y="535"/>
                  </a:cubicBezTo>
                  <a:cubicBezTo>
                    <a:pt x="355" y="535"/>
                    <a:pt x="391" y="538"/>
                    <a:pt x="420" y="538"/>
                  </a:cubicBezTo>
                  <a:cubicBezTo>
                    <a:pt x="429" y="539"/>
                    <a:pt x="433" y="537"/>
                    <a:pt x="433" y="532"/>
                  </a:cubicBezTo>
                  <a:cubicBezTo>
                    <a:pt x="433" y="527"/>
                    <a:pt x="430" y="526"/>
                    <a:pt x="424" y="526"/>
                  </a:cubicBezTo>
                  <a:cubicBezTo>
                    <a:pt x="416" y="526"/>
                    <a:pt x="406" y="525"/>
                    <a:pt x="402" y="523"/>
                  </a:cubicBezTo>
                  <a:cubicBezTo>
                    <a:pt x="383" y="518"/>
                    <a:pt x="379" y="507"/>
                    <a:pt x="378" y="483"/>
                  </a:cubicBezTo>
                  <a:cubicBezTo>
                    <a:pt x="378" y="460"/>
                    <a:pt x="378" y="441"/>
                    <a:pt x="380" y="334"/>
                  </a:cubicBezTo>
                  <a:lnTo>
                    <a:pt x="383" y="211"/>
                  </a:lnTo>
                  <a:close/>
                  <a:moveTo>
                    <a:pt x="311" y="491"/>
                  </a:moveTo>
                  <a:lnTo>
                    <a:pt x="311" y="491"/>
                  </a:lnTo>
                  <a:cubicBezTo>
                    <a:pt x="311" y="496"/>
                    <a:pt x="310" y="499"/>
                    <a:pt x="306" y="500"/>
                  </a:cubicBezTo>
                  <a:cubicBezTo>
                    <a:pt x="300" y="502"/>
                    <a:pt x="290" y="503"/>
                    <a:pt x="276" y="503"/>
                  </a:cubicBezTo>
                  <a:cubicBezTo>
                    <a:pt x="243" y="502"/>
                    <a:pt x="190" y="472"/>
                    <a:pt x="192" y="373"/>
                  </a:cubicBezTo>
                  <a:cubicBezTo>
                    <a:pt x="194" y="315"/>
                    <a:pt x="210" y="283"/>
                    <a:pt x="228" y="268"/>
                  </a:cubicBezTo>
                  <a:cubicBezTo>
                    <a:pt x="238" y="259"/>
                    <a:pt x="245" y="256"/>
                    <a:pt x="268" y="257"/>
                  </a:cubicBezTo>
                  <a:cubicBezTo>
                    <a:pt x="282" y="257"/>
                    <a:pt x="298" y="260"/>
                    <a:pt x="310" y="265"/>
                  </a:cubicBezTo>
                  <a:cubicBezTo>
                    <a:pt x="314" y="267"/>
                    <a:pt x="315" y="270"/>
                    <a:pt x="315" y="277"/>
                  </a:cubicBezTo>
                  <a:lnTo>
                    <a:pt x="311" y="49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5" name="Freeform 162"/>
            <p:cNvSpPr>
              <a:spLocks/>
            </p:cNvSpPr>
            <p:nvPr/>
          </p:nvSpPr>
          <p:spPr bwMode="auto">
            <a:xfrm>
              <a:off x="1100137" y="6129338"/>
              <a:ext cx="306388" cy="525462"/>
            </a:xfrm>
            <a:custGeom>
              <a:avLst/>
              <a:gdLst>
                <a:gd name="T0" fmla="*/ 235 w 321"/>
                <a:gd name="T1" fmla="*/ 6 h 551"/>
                <a:gd name="T2" fmla="*/ 235 w 321"/>
                <a:gd name="T3" fmla="*/ 6 h 551"/>
                <a:gd name="T4" fmla="*/ 142 w 321"/>
                <a:gd name="T5" fmla="*/ 16 h 551"/>
                <a:gd name="T6" fmla="*/ 66 w 321"/>
                <a:gd name="T7" fmla="*/ 125 h 551"/>
                <a:gd name="T8" fmla="*/ 121 w 321"/>
                <a:gd name="T9" fmla="*/ 319 h 551"/>
                <a:gd name="T10" fmla="*/ 133 w 321"/>
                <a:gd name="T11" fmla="*/ 337 h 551"/>
                <a:gd name="T12" fmla="*/ 171 w 321"/>
                <a:gd name="T13" fmla="*/ 447 h 551"/>
                <a:gd name="T14" fmla="*/ 92 w 321"/>
                <a:gd name="T15" fmla="*/ 505 h 551"/>
                <a:gd name="T16" fmla="*/ 38 w 321"/>
                <a:gd name="T17" fmla="*/ 459 h 551"/>
                <a:gd name="T18" fmla="*/ 33 w 321"/>
                <a:gd name="T19" fmla="*/ 411 h 551"/>
                <a:gd name="T20" fmla="*/ 30 w 321"/>
                <a:gd name="T21" fmla="*/ 397 h 551"/>
                <a:gd name="T22" fmla="*/ 20 w 321"/>
                <a:gd name="T23" fmla="*/ 417 h 551"/>
                <a:gd name="T24" fmla="*/ 1 w 321"/>
                <a:gd name="T25" fmla="*/ 499 h 551"/>
                <a:gd name="T26" fmla="*/ 7 w 321"/>
                <a:gd name="T27" fmla="*/ 509 h 551"/>
                <a:gd name="T28" fmla="*/ 78 w 321"/>
                <a:gd name="T29" fmla="*/ 535 h 551"/>
                <a:gd name="T30" fmla="*/ 231 w 321"/>
                <a:gd name="T31" fmla="*/ 431 h 551"/>
                <a:gd name="T32" fmla="*/ 183 w 321"/>
                <a:gd name="T33" fmla="*/ 252 h 551"/>
                <a:gd name="T34" fmla="*/ 163 w 321"/>
                <a:gd name="T35" fmla="*/ 222 h 551"/>
                <a:gd name="T36" fmla="*/ 131 w 321"/>
                <a:gd name="T37" fmla="*/ 101 h 551"/>
                <a:gd name="T38" fmla="*/ 221 w 321"/>
                <a:gd name="T39" fmla="*/ 37 h 551"/>
                <a:gd name="T40" fmla="*/ 286 w 321"/>
                <a:gd name="T41" fmla="*/ 123 h 551"/>
                <a:gd name="T42" fmla="*/ 283 w 321"/>
                <a:gd name="T43" fmla="*/ 159 h 551"/>
                <a:gd name="T44" fmla="*/ 286 w 321"/>
                <a:gd name="T45" fmla="*/ 172 h 551"/>
                <a:gd name="T46" fmla="*/ 297 w 321"/>
                <a:gd name="T47" fmla="*/ 155 h 551"/>
                <a:gd name="T48" fmla="*/ 318 w 321"/>
                <a:gd name="T49" fmla="*/ 66 h 551"/>
                <a:gd name="T50" fmla="*/ 312 w 321"/>
                <a:gd name="T51" fmla="*/ 40 h 551"/>
                <a:gd name="T52" fmla="*/ 235 w 321"/>
                <a:gd name="T5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551">
                  <a:moveTo>
                    <a:pt x="235" y="6"/>
                  </a:moveTo>
                  <a:lnTo>
                    <a:pt x="235" y="6"/>
                  </a:lnTo>
                  <a:cubicBezTo>
                    <a:pt x="206" y="0"/>
                    <a:pt x="174" y="0"/>
                    <a:pt x="142" y="16"/>
                  </a:cubicBezTo>
                  <a:cubicBezTo>
                    <a:pt x="96" y="41"/>
                    <a:pt x="74" y="85"/>
                    <a:pt x="66" y="125"/>
                  </a:cubicBezTo>
                  <a:cubicBezTo>
                    <a:pt x="53" y="191"/>
                    <a:pt x="68" y="242"/>
                    <a:pt x="121" y="319"/>
                  </a:cubicBezTo>
                  <a:lnTo>
                    <a:pt x="133" y="337"/>
                  </a:lnTo>
                  <a:cubicBezTo>
                    <a:pt x="170" y="389"/>
                    <a:pt x="178" y="416"/>
                    <a:pt x="171" y="447"/>
                  </a:cubicBezTo>
                  <a:cubicBezTo>
                    <a:pt x="163" y="489"/>
                    <a:pt x="132" y="513"/>
                    <a:pt x="92" y="505"/>
                  </a:cubicBezTo>
                  <a:cubicBezTo>
                    <a:pt x="56" y="498"/>
                    <a:pt x="44" y="474"/>
                    <a:pt x="38" y="459"/>
                  </a:cubicBezTo>
                  <a:cubicBezTo>
                    <a:pt x="31" y="439"/>
                    <a:pt x="32" y="417"/>
                    <a:pt x="33" y="411"/>
                  </a:cubicBezTo>
                  <a:cubicBezTo>
                    <a:pt x="35" y="403"/>
                    <a:pt x="34" y="398"/>
                    <a:pt x="30" y="397"/>
                  </a:cubicBezTo>
                  <a:cubicBezTo>
                    <a:pt x="26" y="396"/>
                    <a:pt x="23" y="402"/>
                    <a:pt x="20" y="417"/>
                  </a:cubicBezTo>
                  <a:cubicBezTo>
                    <a:pt x="9" y="470"/>
                    <a:pt x="3" y="490"/>
                    <a:pt x="1" y="499"/>
                  </a:cubicBezTo>
                  <a:cubicBezTo>
                    <a:pt x="0" y="504"/>
                    <a:pt x="3" y="506"/>
                    <a:pt x="7" y="509"/>
                  </a:cubicBezTo>
                  <a:cubicBezTo>
                    <a:pt x="21" y="516"/>
                    <a:pt x="42" y="528"/>
                    <a:pt x="78" y="535"/>
                  </a:cubicBezTo>
                  <a:cubicBezTo>
                    <a:pt x="154" y="551"/>
                    <a:pt x="216" y="507"/>
                    <a:pt x="231" y="431"/>
                  </a:cubicBezTo>
                  <a:cubicBezTo>
                    <a:pt x="243" y="375"/>
                    <a:pt x="232" y="323"/>
                    <a:pt x="183" y="252"/>
                  </a:cubicBezTo>
                  <a:lnTo>
                    <a:pt x="163" y="222"/>
                  </a:lnTo>
                  <a:cubicBezTo>
                    <a:pt x="126" y="168"/>
                    <a:pt x="124" y="134"/>
                    <a:pt x="131" y="101"/>
                  </a:cubicBezTo>
                  <a:cubicBezTo>
                    <a:pt x="139" y="64"/>
                    <a:pt x="171" y="27"/>
                    <a:pt x="221" y="37"/>
                  </a:cubicBezTo>
                  <a:cubicBezTo>
                    <a:pt x="255" y="44"/>
                    <a:pt x="284" y="69"/>
                    <a:pt x="286" y="123"/>
                  </a:cubicBezTo>
                  <a:cubicBezTo>
                    <a:pt x="286" y="135"/>
                    <a:pt x="285" y="150"/>
                    <a:pt x="283" y="159"/>
                  </a:cubicBezTo>
                  <a:cubicBezTo>
                    <a:pt x="282" y="164"/>
                    <a:pt x="282" y="171"/>
                    <a:pt x="286" y="172"/>
                  </a:cubicBezTo>
                  <a:cubicBezTo>
                    <a:pt x="291" y="172"/>
                    <a:pt x="294" y="165"/>
                    <a:pt x="297" y="155"/>
                  </a:cubicBezTo>
                  <a:cubicBezTo>
                    <a:pt x="299" y="144"/>
                    <a:pt x="310" y="103"/>
                    <a:pt x="318" y="66"/>
                  </a:cubicBezTo>
                  <a:cubicBezTo>
                    <a:pt x="321" y="50"/>
                    <a:pt x="320" y="47"/>
                    <a:pt x="312" y="40"/>
                  </a:cubicBezTo>
                  <a:cubicBezTo>
                    <a:pt x="291" y="22"/>
                    <a:pt x="267" y="12"/>
                    <a:pt x="235" y="6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6" name="Freeform 163"/>
            <p:cNvSpPr>
              <a:spLocks/>
            </p:cNvSpPr>
            <p:nvPr/>
          </p:nvSpPr>
          <p:spPr bwMode="auto">
            <a:xfrm>
              <a:off x="796925" y="6029325"/>
              <a:ext cx="315912" cy="533400"/>
            </a:xfrm>
            <a:custGeom>
              <a:avLst/>
              <a:gdLst>
                <a:gd name="T0" fmla="*/ 219 w 332"/>
                <a:gd name="T1" fmla="*/ 235 h 558"/>
                <a:gd name="T2" fmla="*/ 219 w 332"/>
                <a:gd name="T3" fmla="*/ 235 h 558"/>
                <a:gd name="T4" fmla="*/ 273 w 332"/>
                <a:gd name="T5" fmla="*/ 91 h 558"/>
                <a:gd name="T6" fmla="*/ 300 w 332"/>
                <a:gd name="T7" fmla="*/ 64 h 558"/>
                <a:gd name="T8" fmla="*/ 320 w 332"/>
                <a:gd name="T9" fmla="*/ 68 h 558"/>
                <a:gd name="T10" fmla="*/ 330 w 332"/>
                <a:gd name="T11" fmla="*/ 66 h 558"/>
                <a:gd name="T12" fmla="*/ 322 w 332"/>
                <a:gd name="T13" fmla="*/ 55 h 558"/>
                <a:gd name="T14" fmla="*/ 255 w 332"/>
                <a:gd name="T15" fmla="*/ 34 h 558"/>
                <a:gd name="T16" fmla="*/ 173 w 332"/>
                <a:gd name="T17" fmla="*/ 2 h 558"/>
                <a:gd name="T18" fmla="*/ 160 w 332"/>
                <a:gd name="T19" fmla="*/ 5 h 558"/>
                <a:gd name="T20" fmla="*/ 167 w 332"/>
                <a:gd name="T21" fmla="*/ 14 h 558"/>
                <a:gd name="T22" fmla="*/ 193 w 332"/>
                <a:gd name="T23" fmla="*/ 26 h 558"/>
                <a:gd name="T24" fmla="*/ 203 w 332"/>
                <a:gd name="T25" fmla="*/ 66 h 558"/>
                <a:gd name="T26" fmla="*/ 154 w 332"/>
                <a:gd name="T27" fmla="*/ 211 h 558"/>
                <a:gd name="T28" fmla="*/ 112 w 332"/>
                <a:gd name="T29" fmla="*/ 328 h 558"/>
                <a:gd name="T30" fmla="*/ 62 w 332"/>
                <a:gd name="T31" fmla="*/ 468 h 558"/>
                <a:gd name="T32" fmla="*/ 29 w 332"/>
                <a:gd name="T33" fmla="*/ 498 h 558"/>
                <a:gd name="T34" fmla="*/ 12 w 332"/>
                <a:gd name="T35" fmla="*/ 495 h 558"/>
                <a:gd name="T36" fmla="*/ 1 w 332"/>
                <a:gd name="T37" fmla="*/ 498 h 558"/>
                <a:gd name="T38" fmla="*/ 11 w 332"/>
                <a:gd name="T39" fmla="*/ 508 h 558"/>
                <a:gd name="T40" fmla="*/ 76 w 332"/>
                <a:gd name="T41" fmla="*/ 528 h 558"/>
                <a:gd name="T42" fmla="*/ 144 w 332"/>
                <a:gd name="T43" fmla="*/ 555 h 558"/>
                <a:gd name="T44" fmla="*/ 158 w 332"/>
                <a:gd name="T45" fmla="*/ 554 h 558"/>
                <a:gd name="T46" fmla="*/ 152 w 332"/>
                <a:gd name="T47" fmla="*/ 544 h 558"/>
                <a:gd name="T48" fmla="*/ 134 w 332"/>
                <a:gd name="T49" fmla="*/ 535 h 558"/>
                <a:gd name="T50" fmla="*/ 129 w 332"/>
                <a:gd name="T51" fmla="*/ 492 h 558"/>
                <a:gd name="T52" fmla="*/ 178 w 332"/>
                <a:gd name="T53" fmla="*/ 351 h 558"/>
                <a:gd name="T54" fmla="*/ 219 w 332"/>
                <a:gd name="T55" fmla="*/ 23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2" h="558">
                  <a:moveTo>
                    <a:pt x="219" y="235"/>
                  </a:moveTo>
                  <a:lnTo>
                    <a:pt x="219" y="235"/>
                  </a:lnTo>
                  <a:cubicBezTo>
                    <a:pt x="242" y="170"/>
                    <a:pt x="260" y="118"/>
                    <a:pt x="273" y="91"/>
                  </a:cubicBezTo>
                  <a:cubicBezTo>
                    <a:pt x="281" y="73"/>
                    <a:pt x="288" y="63"/>
                    <a:pt x="300" y="64"/>
                  </a:cubicBezTo>
                  <a:cubicBezTo>
                    <a:pt x="305" y="64"/>
                    <a:pt x="312" y="65"/>
                    <a:pt x="320" y="68"/>
                  </a:cubicBezTo>
                  <a:cubicBezTo>
                    <a:pt x="326" y="70"/>
                    <a:pt x="329" y="69"/>
                    <a:pt x="330" y="66"/>
                  </a:cubicBezTo>
                  <a:cubicBezTo>
                    <a:pt x="332" y="61"/>
                    <a:pt x="329" y="58"/>
                    <a:pt x="322" y="55"/>
                  </a:cubicBezTo>
                  <a:cubicBezTo>
                    <a:pt x="301" y="48"/>
                    <a:pt x="267" y="38"/>
                    <a:pt x="255" y="34"/>
                  </a:cubicBezTo>
                  <a:cubicBezTo>
                    <a:pt x="240" y="28"/>
                    <a:pt x="208" y="15"/>
                    <a:pt x="173" y="2"/>
                  </a:cubicBezTo>
                  <a:cubicBezTo>
                    <a:pt x="167" y="0"/>
                    <a:pt x="162" y="1"/>
                    <a:pt x="160" y="5"/>
                  </a:cubicBezTo>
                  <a:cubicBezTo>
                    <a:pt x="159" y="9"/>
                    <a:pt x="161" y="12"/>
                    <a:pt x="167" y="14"/>
                  </a:cubicBezTo>
                  <a:cubicBezTo>
                    <a:pt x="175" y="16"/>
                    <a:pt x="186" y="22"/>
                    <a:pt x="193" y="26"/>
                  </a:cubicBezTo>
                  <a:cubicBezTo>
                    <a:pt x="208" y="34"/>
                    <a:pt x="208" y="47"/>
                    <a:pt x="203" y="66"/>
                  </a:cubicBezTo>
                  <a:cubicBezTo>
                    <a:pt x="195" y="95"/>
                    <a:pt x="176" y="147"/>
                    <a:pt x="154" y="211"/>
                  </a:cubicBezTo>
                  <a:lnTo>
                    <a:pt x="112" y="328"/>
                  </a:lnTo>
                  <a:cubicBezTo>
                    <a:pt x="77" y="428"/>
                    <a:pt x="70" y="447"/>
                    <a:pt x="62" y="468"/>
                  </a:cubicBezTo>
                  <a:cubicBezTo>
                    <a:pt x="52" y="490"/>
                    <a:pt x="44" y="500"/>
                    <a:pt x="29" y="498"/>
                  </a:cubicBezTo>
                  <a:cubicBezTo>
                    <a:pt x="22" y="497"/>
                    <a:pt x="17" y="497"/>
                    <a:pt x="12" y="495"/>
                  </a:cubicBezTo>
                  <a:cubicBezTo>
                    <a:pt x="7" y="493"/>
                    <a:pt x="3" y="493"/>
                    <a:pt x="1" y="498"/>
                  </a:cubicBezTo>
                  <a:cubicBezTo>
                    <a:pt x="0" y="502"/>
                    <a:pt x="4" y="505"/>
                    <a:pt x="11" y="508"/>
                  </a:cubicBezTo>
                  <a:cubicBezTo>
                    <a:pt x="31" y="515"/>
                    <a:pt x="63" y="524"/>
                    <a:pt x="76" y="528"/>
                  </a:cubicBezTo>
                  <a:cubicBezTo>
                    <a:pt x="91" y="534"/>
                    <a:pt x="124" y="548"/>
                    <a:pt x="144" y="555"/>
                  </a:cubicBezTo>
                  <a:cubicBezTo>
                    <a:pt x="152" y="558"/>
                    <a:pt x="157" y="558"/>
                    <a:pt x="158" y="554"/>
                  </a:cubicBezTo>
                  <a:cubicBezTo>
                    <a:pt x="160" y="549"/>
                    <a:pt x="158" y="546"/>
                    <a:pt x="152" y="544"/>
                  </a:cubicBezTo>
                  <a:cubicBezTo>
                    <a:pt x="146" y="542"/>
                    <a:pt x="139" y="539"/>
                    <a:pt x="134" y="535"/>
                  </a:cubicBezTo>
                  <a:cubicBezTo>
                    <a:pt x="124" y="528"/>
                    <a:pt x="122" y="514"/>
                    <a:pt x="129" y="492"/>
                  </a:cubicBezTo>
                  <a:cubicBezTo>
                    <a:pt x="136" y="470"/>
                    <a:pt x="142" y="451"/>
                    <a:pt x="178" y="351"/>
                  </a:cubicBezTo>
                  <a:lnTo>
                    <a:pt x="219" y="2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7" name="Freeform 164"/>
            <p:cNvSpPr>
              <a:spLocks/>
            </p:cNvSpPr>
            <p:nvPr/>
          </p:nvSpPr>
          <p:spPr bwMode="auto">
            <a:xfrm>
              <a:off x="319087" y="5878513"/>
              <a:ext cx="461963" cy="577850"/>
            </a:xfrm>
            <a:custGeom>
              <a:avLst/>
              <a:gdLst>
                <a:gd name="T0" fmla="*/ 348 w 484"/>
                <a:gd name="T1" fmla="*/ 240 h 605"/>
                <a:gd name="T2" fmla="*/ 348 w 484"/>
                <a:gd name="T3" fmla="*/ 240 h 605"/>
                <a:gd name="T4" fmla="*/ 419 w 484"/>
                <a:gd name="T5" fmla="*/ 108 h 605"/>
                <a:gd name="T6" fmla="*/ 452 w 484"/>
                <a:gd name="T7" fmla="*/ 81 h 605"/>
                <a:gd name="T8" fmla="*/ 471 w 484"/>
                <a:gd name="T9" fmla="*/ 88 h 605"/>
                <a:gd name="T10" fmla="*/ 481 w 484"/>
                <a:gd name="T11" fmla="*/ 87 h 605"/>
                <a:gd name="T12" fmla="*/ 475 w 484"/>
                <a:gd name="T13" fmla="*/ 76 h 605"/>
                <a:gd name="T14" fmla="*/ 411 w 484"/>
                <a:gd name="T15" fmla="*/ 45 h 605"/>
                <a:gd name="T16" fmla="*/ 333 w 484"/>
                <a:gd name="T17" fmla="*/ 3 h 605"/>
                <a:gd name="T18" fmla="*/ 321 w 484"/>
                <a:gd name="T19" fmla="*/ 4 h 605"/>
                <a:gd name="T20" fmla="*/ 326 w 484"/>
                <a:gd name="T21" fmla="*/ 13 h 605"/>
                <a:gd name="T22" fmla="*/ 350 w 484"/>
                <a:gd name="T23" fmla="*/ 29 h 605"/>
                <a:gd name="T24" fmla="*/ 352 w 484"/>
                <a:gd name="T25" fmla="*/ 73 h 605"/>
                <a:gd name="T26" fmla="*/ 286 w 484"/>
                <a:gd name="T27" fmla="*/ 207 h 605"/>
                <a:gd name="T28" fmla="*/ 154 w 484"/>
                <a:gd name="T29" fmla="*/ 463 h 605"/>
                <a:gd name="T30" fmla="*/ 92 w 484"/>
                <a:gd name="T31" fmla="*/ 429 h 605"/>
                <a:gd name="T32" fmla="*/ 51 w 484"/>
                <a:gd name="T33" fmla="*/ 363 h 605"/>
                <a:gd name="T34" fmla="*/ 54 w 484"/>
                <a:gd name="T35" fmla="*/ 356 h 605"/>
                <a:gd name="T36" fmla="*/ 55 w 484"/>
                <a:gd name="T37" fmla="*/ 341 h 605"/>
                <a:gd name="T38" fmla="*/ 45 w 484"/>
                <a:gd name="T39" fmla="*/ 348 h 605"/>
                <a:gd name="T40" fmla="*/ 7 w 484"/>
                <a:gd name="T41" fmla="*/ 420 h 605"/>
                <a:gd name="T42" fmla="*/ 4 w 484"/>
                <a:gd name="T43" fmla="*/ 435 h 605"/>
                <a:gd name="T44" fmla="*/ 55 w 484"/>
                <a:gd name="T45" fmla="*/ 454 h 605"/>
                <a:gd name="T46" fmla="*/ 252 w 484"/>
                <a:gd name="T47" fmla="*/ 556 h 605"/>
                <a:gd name="T48" fmla="*/ 300 w 484"/>
                <a:gd name="T49" fmla="*/ 585 h 605"/>
                <a:gd name="T50" fmla="*/ 318 w 484"/>
                <a:gd name="T51" fmla="*/ 603 h 605"/>
                <a:gd name="T52" fmla="*/ 330 w 484"/>
                <a:gd name="T53" fmla="*/ 594 h 605"/>
                <a:gd name="T54" fmla="*/ 378 w 484"/>
                <a:gd name="T55" fmla="*/ 528 h 605"/>
                <a:gd name="T56" fmla="*/ 378 w 484"/>
                <a:gd name="T57" fmla="*/ 516 h 605"/>
                <a:gd name="T58" fmla="*/ 369 w 484"/>
                <a:gd name="T59" fmla="*/ 521 h 605"/>
                <a:gd name="T60" fmla="*/ 349 w 484"/>
                <a:gd name="T61" fmla="*/ 538 h 605"/>
                <a:gd name="T62" fmla="*/ 292 w 484"/>
                <a:gd name="T63" fmla="*/ 531 h 605"/>
                <a:gd name="T64" fmla="*/ 216 w 484"/>
                <a:gd name="T65" fmla="*/ 495 h 605"/>
                <a:gd name="T66" fmla="*/ 348 w 484"/>
                <a:gd name="T67" fmla="*/ 24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4" h="605">
                  <a:moveTo>
                    <a:pt x="348" y="240"/>
                  </a:moveTo>
                  <a:lnTo>
                    <a:pt x="348" y="240"/>
                  </a:lnTo>
                  <a:cubicBezTo>
                    <a:pt x="378" y="182"/>
                    <a:pt x="403" y="133"/>
                    <a:pt x="419" y="108"/>
                  </a:cubicBezTo>
                  <a:cubicBezTo>
                    <a:pt x="430" y="91"/>
                    <a:pt x="440" y="79"/>
                    <a:pt x="452" y="81"/>
                  </a:cubicBezTo>
                  <a:cubicBezTo>
                    <a:pt x="457" y="83"/>
                    <a:pt x="463" y="84"/>
                    <a:pt x="471" y="88"/>
                  </a:cubicBezTo>
                  <a:cubicBezTo>
                    <a:pt x="477" y="91"/>
                    <a:pt x="480" y="91"/>
                    <a:pt x="481" y="87"/>
                  </a:cubicBezTo>
                  <a:cubicBezTo>
                    <a:pt x="484" y="83"/>
                    <a:pt x="481" y="79"/>
                    <a:pt x="475" y="76"/>
                  </a:cubicBezTo>
                  <a:cubicBezTo>
                    <a:pt x="455" y="66"/>
                    <a:pt x="422" y="51"/>
                    <a:pt x="411" y="45"/>
                  </a:cubicBezTo>
                  <a:cubicBezTo>
                    <a:pt x="397" y="38"/>
                    <a:pt x="366" y="20"/>
                    <a:pt x="333" y="3"/>
                  </a:cubicBezTo>
                  <a:cubicBezTo>
                    <a:pt x="328" y="0"/>
                    <a:pt x="323" y="0"/>
                    <a:pt x="321" y="4"/>
                  </a:cubicBezTo>
                  <a:cubicBezTo>
                    <a:pt x="319" y="7"/>
                    <a:pt x="321" y="11"/>
                    <a:pt x="326" y="13"/>
                  </a:cubicBezTo>
                  <a:cubicBezTo>
                    <a:pt x="334" y="17"/>
                    <a:pt x="344" y="24"/>
                    <a:pt x="350" y="29"/>
                  </a:cubicBezTo>
                  <a:cubicBezTo>
                    <a:pt x="364" y="39"/>
                    <a:pt x="360" y="55"/>
                    <a:pt x="352" y="73"/>
                  </a:cubicBezTo>
                  <a:cubicBezTo>
                    <a:pt x="341" y="101"/>
                    <a:pt x="316" y="150"/>
                    <a:pt x="286" y="207"/>
                  </a:cubicBezTo>
                  <a:lnTo>
                    <a:pt x="154" y="463"/>
                  </a:lnTo>
                  <a:lnTo>
                    <a:pt x="92" y="429"/>
                  </a:lnTo>
                  <a:cubicBezTo>
                    <a:pt x="48" y="404"/>
                    <a:pt x="44" y="380"/>
                    <a:pt x="51" y="363"/>
                  </a:cubicBezTo>
                  <a:lnTo>
                    <a:pt x="54" y="356"/>
                  </a:lnTo>
                  <a:cubicBezTo>
                    <a:pt x="58" y="346"/>
                    <a:pt x="59" y="343"/>
                    <a:pt x="55" y="341"/>
                  </a:cubicBezTo>
                  <a:cubicBezTo>
                    <a:pt x="52" y="339"/>
                    <a:pt x="49" y="342"/>
                    <a:pt x="45" y="348"/>
                  </a:cubicBezTo>
                  <a:cubicBezTo>
                    <a:pt x="37" y="365"/>
                    <a:pt x="13" y="407"/>
                    <a:pt x="7" y="420"/>
                  </a:cubicBezTo>
                  <a:cubicBezTo>
                    <a:pt x="2" y="429"/>
                    <a:pt x="0" y="433"/>
                    <a:pt x="4" y="435"/>
                  </a:cubicBezTo>
                  <a:cubicBezTo>
                    <a:pt x="8" y="437"/>
                    <a:pt x="23" y="437"/>
                    <a:pt x="55" y="454"/>
                  </a:cubicBezTo>
                  <a:lnTo>
                    <a:pt x="252" y="556"/>
                  </a:lnTo>
                  <a:cubicBezTo>
                    <a:pt x="269" y="564"/>
                    <a:pt x="287" y="575"/>
                    <a:pt x="300" y="585"/>
                  </a:cubicBezTo>
                  <a:cubicBezTo>
                    <a:pt x="312" y="592"/>
                    <a:pt x="314" y="601"/>
                    <a:pt x="318" y="603"/>
                  </a:cubicBezTo>
                  <a:cubicBezTo>
                    <a:pt x="321" y="605"/>
                    <a:pt x="324" y="602"/>
                    <a:pt x="330" y="594"/>
                  </a:cubicBezTo>
                  <a:cubicBezTo>
                    <a:pt x="334" y="590"/>
                    <a:pt x="372" y="538"/>
                    <a:pt x="378" y="528"/>
                  </a:cubicBezTo>
                  <a:cubicBezTo>
                    <a:pt x="381" y="521"/>
                    <a:pt x="382" y="518"/>
                    <a:pt x="378" y="516"/>
                  </a:cubicBezTo>
                  <a:cubicBezTo>
                    <a:pt x="375" y="514"/>
                    <a:pt x="373" y="516"/>
                    <a:pt x="369" y="521"/>
                  </a:cubicBezTo>
                  <a:cubicBezTo>
                    <a:pt x="365" y="525"/>
                    <a:pt x="359" y="531"/>
                    <a:pt x="349" y="538"/>
                  </a:cubicBezTo>
                  <a:cubicBezTo>
                    <a:pt x="335" y="548"/>
                    <a:pt x="321" y="545"/>
                    <a:pt x="292" y="531"/>
                  </a:cubicBezTo>
                  <a:lnTo>
                    <a:pt x="216" y="495"/>
                  </a:lnTo>
                  <a:lnTo>
                    <a:pt x="348" y="24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8" name="Freeform 165"/>
            <p:cNvSpPr>
              <a:spLocks noEditPoints="1"/>
            </p:cNvSpPr>
            <p:nvPr/>
          </p:nvSpPr>
          <p:spPr bwMode="auto">
            <a:xfrm>
              <a:off x="74612" y="5583238"/>
              <a:ext cx="498475" cy="547687"/>
            </a:xfrm>
            <a:custGeom>
              <a:avLst/>
              <a:gdLst>
                <a:gd name="T0" fmla="*/ 193 w 522"/>
                <a:gd name="T1" fmla="*/ 258 h 574"/>
                <a:gd name="T2" fmla="*/ 193 w 522"/>
                <a:gd name="T3" fmla="*/ 258 h 574"/>
                <a:gd name="T4" fmla="*/ 192 w 522"/>
                <a:gd name="T5" fmla="*/ 250 h 574"/>
                <a:gd name="T6" fmla="*/ 249 w 522"/>
                <a:gd name="T7" fmla="*/ 106 h 574"/>
                <a:gd name="T8" fmla="*/ 263 w 522"/>
                <a:gd name="T9" fmla="*/ 97 h 574"/>
                <a:gd name="T10" fmla="*/ 273 w 522"/>
                <a:gd name="T11" fmla="*/ 97 h 574"/>
                <a:gd name="T12" fmla="*/ 264 w 522"/>
                <a:gd name="T13" fmla="*/ 82 h 574"/>
                <a:gd name="T14" fmla="*/ 182 w 522"/>
                <a:gd name="T15" fmla="*/ 15 h 574"/>
                <a:gd name="T16" fmla="*/ 157 w 522"/>
                <a:gd name="T17" fmla="*/ 4 h 574"/>
                <a:gd name="T18" fmla="*/ 159 w 522"/>
                <a:gd name="T19" fmla="*/ 13 h 574"/>
                <a:gd name="T20" fmla="*/ 176 w 522"/>
                <a:gd name="T21" fmla="*/ 30 h 574"/>
                <a:gd name="T22" fmla="*/ 167 w 522"/>
                <a:gd name="T23" fmla="*/ 120 h 574"/>
                <a:gd name="T24" fmla="*/ 7 w 522"/>
                <a:gd name="T25" fmla="*/ 545 h 574"/>
                <a:gd name="T26" fmla="*/ 4 w 522"/>
                <a:gd name="T27" fmla="*/ 571 h 574"/>
                <a:gd name="T28" fmla="*/ 34 w 522"/>
                <a:gd name="T29" fmla="*/ 559 h 574"/>
                <a:gd name="T30" fmla="*/ 419 w 522"/>
                <a:gd name="T31" fmla="*/ 302 h 574"/>
                <a:gd name="T32" fmla="*/ 495 w 522"/>
                <a:gd name="T33" fmla="*/ 282 h 574"/>
                <a:gd name="T34" fmla="*/ 510 w 522"/>
                <a:gd name="T35" fmla="*/ 292 h 574"/>
                <a:gd name="T36" fmla="*/ 518 w 522"/>
                <a:gd name="T37" fmla="*/ 292 h 574"/>
                <a:gd name="T38" fmla="*/ 514 w 522"/>
                <a:gd name="T39" fmla="*/ 280 h 574"/>
                <a:gd name="T40" fmla="*/ 461 w 522"/>
                <a:gd name="T41" fmla="*/ 240 h 574"/>
                <a:gd name="T42" fmla="*/ 416 w 522"/>
                <a:gd name="T43" fmla="*/ 201 h 574"/>
                <a:gd name="T44" fmla="*/ 404 w 522"/>
                <a:gd name="T45" fmla="*/ 201 h 574"/>
                <a:gd name="T46" fmla="*/ 407 w 522"/>
                <a:gd name="T47" fmla="*/ 210 h 574"/>
                <a:gd name="T48" fmla="*/ 414 w 522"/>
                <a:gd name="T49" fmla="*/ 216 h 574"/>
                <a:gd name="T50" fmla="*/ 418 w 522"/>
                <a:gd name="T51" fmla="*/ 247 h 574"/>
                <a:gd name="T52" fmla="*/ 385 w 522"/>
                <a:gd name="T53" fmla="*/ 275 h 574"/>
                <a:gd name="T54" fmla="*/ 298 w 522"/>
                <a:gd name="T55" fmla="*/ 334 h 574"/>
                <a:gd name="T56" fmla="*/ 291 w 522"/>
                <a:gd name="T57" fmla="*/ 336 h 574"/>
                <a:gd name="T58" fmla="*/ 193 w 522"/>
                <a:gd name="T59" fmla="*/ 258 h 574"/>
                <a:gd name="T60" fmla="*/ 260 w 522"/>
                <a:gd name="T61" fmla="*/ 356 h 574"/>
                <a:gd name="T62" fmla="*/ 260 w 522"/>
                <a:gd name="T63" fmla="*/ 356 h 574"/>
                <a:gd name="T64" fmla="*/ 259 w 522"/>
                <a:gd name="T65" fmla="*/ 361 h 574"/>
                <a:gd name="T66" fmla="*/ 111 w 522"/>
                <a:gd name="T67" fmla="*/ 464 h 574"/>
                <a:gd name="T68" fmla="*/ 105 w 522"/>
                <a:gd name="T69" fmla="*/ 467 h 574"/>
                <a:gd name="T70" fmla="*/ 106 w 522"/>
                <a:gd name="T71" fmla="*/ 460 h 574"/>
                <a:gd name="T72" fmla="*/ 175 w 522"/>
                <a:gd name="T73" fmla="*/ 293 h 574"/>
                <a:gd name="T74" fmla="*/ 180 w 522"/>
                <a:gd name="T75" fmla="*/ 292 h 574"/>
                <a:gd name="T76" fmla="*/ 260 w 522"/>
                <a:gd name="T77" fmla="*/ 35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2" h="574">
                  <a:moveTo>
                    <a:pt x="193" y="258"/>
                  </a:moveTo>
                  <a:lnTo>
                    <a:pt x="193" y="258"/>
                  </a:lnTo>
                  <a:cubicBezTo>
                    <a:pt x="191" y="256"/>
                    <a:pt x="191" y="254"/>
                    <a:pt x="192" y="250"/>
                  </a:cubicBezTo>
                  <a:lnTo>
                    <a:pt x="249" y="106"/>
                  </a:lnTo>
                  <a:cubicBezTo>
                    <a:pt x="252" y="98"/>
                    <a:pt x="259" y="95"/>
                    <a:pt x="263" y="97"/>
                  </a:cubicBezTo>
                  <a:cubicBezTo>
                    <a:pt x="268" y="100"/>
                    <a:pt x="271" y="100"/>
                    <a:pt x="273" y="97"/>
                  </a:cubicBezTo>
                  <a:cubicBezTo>
                    <a:pt x="276" y="93"/>
                    <a:pt x="271" y="89"/>
                    <a:pt x="264" y="82"/>
                  </a:cubicBezTo>
                  <a:cubicBezTo>
                    <a:pt x="229" y="53"/>
                    <a:pt x="197" y="27"/>
                    <a:pt x="182" y="15"/>
                  </a:cubicBezTo>
                  <a:cubicBezTo>
                    <a:pt x="165" y="2"/>
                    <a:pt x="161" y="0"/>
                    <a:pt x="157" y="4"/>
                  </a:cubicBezTo>
                  <a:cubicBezTo>
                    <a:pt x="154" y="8"/>
                    <a:pt x="156" y="10"/>
                    <a:pt x="159" y="13"/>
                  </a:cubicBezTo>
                  <a:cubicBezTo>
                    <a:pt x="165" y="17"/>
                    <a:pt x="171" y="23"/>
                    <a:pt x="176" y="30"/>
                  </a:cubicBezTo>
                  <a:cubicBezTo>
                    <a:pt x="183" y="40"/>
                    <a:pt x="190" y="58"/>
                    <a:pt x="167" y="120"/>
                  </a:cubicBezTo>
                  <a:cubicBezTo>
                    <a:pt x="129" y="226"/>
                    <a:pt x="21" y="506"/>
                    <a:pt x="7" y="545"/>
                  </a:cubicBezTo>
                  <a:cubicBezTo>
                    <a:pt x="1" y="561"/>
                    <a:pt x="0" y="568"/>
                    <a:pt x="4" y="571"/>
                  </a:cubicBezTo>
                  <a:cubicBezTo>
                    <a:pt x="8" y="574"/>
                    <a:pt x="16" y="570"/>
                    <a:pt x="34" y="559"/>
                  </a:cubicBezTo>
                  <a:lnTo>
                    <a:pt x="419" y="302"/>
                  </a:lnTo>
                  <a:cubicBezTo>
                    <a:pt x="449" y="281"/>
                    <a:pt x="472" y="269"/>
                    <a:pt x="495" y="282"/>
                  </a:cubicBezTo>
                  <a:cubicBezTo>
                    <a:pt x="499" y="284"/>
                    <a:pt x="506" y="289"/>
                    <a:pt x="510" y="292"/>
                  </a:cubicBezTo>
                  <a:cubicBezTo>
                    <a:pt x="513" y="295"/>
                    <a:pt x="516" y="295"/>
                    <a:pt x="518" y="292"/>
                  </a:cubicBezTo>
                  <a:cubicBezTo>
                    <a:pt x="522" y="287"/>
                    <a:pt x="520" y="284"/>
                    <a:pt x="514" y="280"/>
                  </a:cubicBezTo>
                  <a:cubicBezTo>
                    <a:pt x="492" y="261"/>
                    <a:pt x="466" y="244"/>
                    <a:pt x="461" y="240"/>
                  </a:cubicBezTo>
                  <a:cubicBezTo>
                    <a:pt x="448" y="229"/>
                    <a:pt x="430" y="212"/>
                    <a:pt x="416" y="201"/>
                  </a:cubicBezTo>
                  <a:cubicBezTo>
                    <a:pt x="411" y="197"/>
                    <a:pt x="408" y="196"/>
                    <a:pt x="404" y="201"/>
                  </a:cubicBezTo>
                  <a:cubicBezTo>
                    <a:pt x="402" y="204"/>
                    <a:pt x="402" y="206"/>
                    <a:pt x="407" y="210"/>
                  </a:cubicBezTo>
                  <a:lnTo>
                    <a:pt x="414" y="216"/>
                  </a:lnTo>
                  <a:cubicBezTo>
                    <a:pt x="428" y="226"/>
                    <a:pt x="426" y="237"/>
                    <a:pt x="418" y="247"/>
                  </a:cubicBezTo>
                  <a:cubicBezTo>
                    <a:pt x="413" y="253"/>
                    <a:pt x="400" y="265"/>
                    <a:pt x="385" y="275"/>
                  </a:cubicBezTo>
                  <a:lnTo>
                    <a:pt x="298" y="334"/>
                  </a:lnTo>
                  <a:cubicBezTo>
                    <a:pt x="295" y="337"/>
                    <a:pt x="293" y="337"/>
                    <a:pt x="291" y="336"/>
                  </a:cubicBezTo>
                  <a:lnTo>
                    <a:pt x="193" y="258"/>
                  </a:lnTo>
                  <a:close/>
                  <a:moveTo>
                    <a:pt x="260" y="356"/>
                  </a:moveTo>
                  <a:lnTo>
                    <a:pt x="260" y="356"/>
                  </a:lnTo>
                  <a:cubicBezTo>
                    <a:pt x="262" y="358"/>
                    <a:pt x="261" y="360"/>
                    <a:pt x="259" y="361"/>
                  </a:cubicBezTo>
                  <a:lnTo>
                    <a:pt x="111" y="464"/>
                  </a:lnTo>
                  <a:cubicBezTo>
                    <a:pt x="109" y="466"/>
                    <a:pt x="106" y="468"/>
                    <a:pt x="105" y="467"/>
                  </a:cubicBezTo>
                  <a:cubicBezTo>
                    <a:pt x="103" y="466"/>
                    <a:pt x="105" y="463"/>
                    <a:pt x="106" y="460"/>
                  </a:cubicBezTo>
                  <a:lnTo>
                    <a:pt x="175" y="293"/>
                  </a:lnTo>
                  <a:cubicBezTo>
                    <a:pt x="176" y="291"/>
                    <a:pt x="177" y="290"/>
                    <a:pt x="180" y="292"/>
                  </a:cubicBezTo>
                  <a:lnTo>
                    <a:pt x="260" y="35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9" name="Freeform 166"/>
            <p:cNvSpPr>
              <a:spLocks/>
            </p:cNvSpPr>
            <p:nvPr/>
          </p:nvSpPr>
          <p:spPr bwMode="auto">
            <a:xfrm>
              <a:off x="-306388" y="5445125"/>
              <a:ext cx="503238" cy="425450"/>
            </a:xfrm>
            <a:custGeom>
              <a:avLst/>
              <a:gdLst>
                <a:gd name="T0" fmla="*/ 485 w 528"/>
                <a:gd name="T1" fmla="*/ 55 h 446"/>
                <a:gd name="T2" fmla="*/ 485 w 528"/>
                <a:gd name="T3" fmla="*/ 55 h 446"/>
                <a:gd name="T4" fmla="*/ 404 w 528"/>
                <a:gd name="T5" fmla="*/ 8 h 446"/>
                <a:gd name="T6" fmla="*/ 279 w 528"/>
                <a:gd name="T7" fmla="*/ 50 h 446"/>
                <a:gd name="T8" fmla="*/ 207 w 528"/>
                <a:gd name="T9" fmla="*/ 238 h 446"/>
                <a:gd name="T10" fmla="*/ 207 w 528"/>
                <a:gd name="T11" fmla="*/ 260 h 446"/>
                <a:gd name="T12" fmla="*/ 171 w 528"/>
                <a:gd name="T13" fmla="*/ 372 h 446"/>
                <a:gd name="T14" fmla="*/ 73 w 528"/>
                <a:gd name="T15" fmla="*/ 370 h 446"/>
                <a:gd name="T16" fmla="*/ 57 w 528"/>
                <a:gd name="T17" fmla="*/ 302 h 446"/>
                <a:gd name="T18" fmla="*/ 82 w 528"/>
                <a:gd name="T19" fmla="*/ 260 h 446"/>
                <a:gd name="T20" fmla="*/ 88 w 528"/>
                <a:gd name="T21" fmla="*/ 247 h 446"/>
                <a:gd name="T22" fmla="*/ 68 w 528"/>
                <a:gd name="T23" fmla="*/ 257 h 446"/>
                <a:gd name="T24" fmla="*/ 4 w 528"/>
                <a:gd name="T25" fmla="*/ 311 h 446"/>
                <a:gd name="T26" fmla="*/ 3 w 528"/>
                <a:gd name="T27" fmla="*/ 323 h 446"/>
                <a:gd name="T28" fmla="*/ 44 w 528"/>
                <a:gd name="T29" fmla="*/ 386 h 446"/>
                <a:gd name="T30" fmla="*/ 229 w 528"/>
                <a:gd name="T31" fmla="*/ 394 h 446"/>
                <a:gd name="T32" fmla="*/ 297 w 528"/>
                <a:gd name="T33" fmla="*/ 221 h 446"/>
                <a:gd name="T34" fmla="*/ 299 w 528"/>
                <a:gd name="T35" fmla="*/ 185 h 446"/>
                <a:gd name="T36" fmla="*/ 345 w 528"/>
                <a:gd name="T37" fmla="*/ 69 h 446"/>
                <a:gd name="T38" fmla="*/ 454 w 528"/>
                <a:gd name="T39" fmla="*/ 72 h 446"/>
                <a:gd name="T40" fmla="*/ 455 w 528"/>
                <a:gd name="T41" fmla="*/ 179 h 446"/>
                <a:gd name="T42" fmla="*/ 432 w 528"/>
                <a:gd name="T43" fmla="*/ 207 h 446"/>
                <a:gd name="T44" fmla="*/ 427 w 528"/>
                <a:gd name="T45" fmla="*/ 219 h 446"/>
                <a:gd name="T46" fmla="*/ 445 w 528"/>
                <a:gd name="T47" fmla="*/ 212 h 446"/>
                <a:gd name="T48" fmla="*/ 515 w 528"/>
                <a:gd name="T49" fmla="*/ 152 h 446"/>
                <a:gd name="T50" fmla="*/ 526 w 528"/>
                <a:gd name="T51" fmla="*/ 129 h 446"/>
                <a:gd name="T52" fmla="*/ 485 w 528"/>
                <a:gd name="T53" fmla="*/ 5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8" h="446">
                  <a:moveTo>
                    <a:pt x="485" y="55"/>
                  </a:moveTo>
                  <a:lnTo>
                    <a:pt x="485" y="55"/>
                  </a:lnTo>
                  <a:cubicBezTo>
                    <a:pt x="465" y="33"/>
                    <a:pt x="439" y="14"/>
                    <a:pt x="404" y="8"/>
                  </a:cubicBezTo>
                  <a:cubicBezTo>
                    <a:pt x="352" y="0"/>
                    <a:pt x="309" y="23"/>
                    <a:pt x="279" y="50"/>
                  </a:cubicBezTo>
                  <a:cubicBezTo>
                    <a:pt x="229" y="95"/>
                    <a:pt x="211" y="145"/>
                    <a:pt x="207" y="238"/>
                  </a:cubicBezTo>
                  <a:lnTo>
                    <a:pt x="207" y="260"/>
                  </a:lnTo>
                  <a:cubicBezTo>
                    <a:pt x="205" y="324"/>
                    <a:pt x="195" y="350"/>
                    <a:pt x="171" y="372"/>
                  </a:cubicBezTo>
                  <a:cubicBezTo>
                    <a:pt x="140" y="400"/>
                    <a:pt x="100" y="401"/>
                    <a:pt x="73" y="370"/>
                  </a:cubicBezTo>
                  <a:cubicBezTo>
                    <a:pt x="48" y="343"/>
                    <a:pt x="53" y="317"/>
                    <a:pt x="57" y="302"/>
                  </a:cubicBezTo>
                  <a:cubicBezTo>
                    <a:pt x="63" y="281"/>
                    <a:pt x="77" y="264"/>
                    <a:pt x="82" y="260"/>
                  </a:cubicBezTo>
                  <a:cubicBezTo>
                    <a:pt x="88" y="254"/>
                    <a:pt x="90" y="250"/>
                    <a:pt x="88" y="247"/>
                  </a:cubicBezTo>
                  <a:cubicBezTo>
                    <a:pt x="85" y="244"/>
                    <a:pt x="79" y="246"/>
                    <a:pt x="68" y="257"/>
                  </a:cubicBezTo>
                  <a:cubicBezTo>
                    <a:pt x="27" y="293"/>
                    <a:pt x="11" y="305"/>
                    <a:pt x="4" y="311"/>
                  </a:cubicBezTo>
                  <a:cubicBezTo>
                    <a:pt x="0" y="314"/>
                    <a:pt x="0" y="318"/>
                    <a:pt x="3" y="323"/>
                  </a:cubicBezTo>
                  <a:cubicBezTo>
                    <a:pt x="9" y="337"/>
                    <a:pt x="19" y="359"/>
                    <a:pt x="44" y="386"/>
                  </a:cubicBezTo>
                  <a:cubicBezTo>
                    <a:pt x="96" y="444"/>
                    <a:pt x="172" y="446"/>
                    <a:pt x="229" y="394"/>
                  </a:cubicBezTo>
                  <a:cubicBezTo>
                    <a:pt x="271" y="356"/>
                    <a:pt x="294" y="308"/>
                    <a:pt x="297" y="221"/>
                  </a:cubicBezTo>
                  <a:lnTo>
                    <a:pt x="299" y="185"/>
                  </a:lnTo>
                  <a:cubicBezTo>
                    <a:pt x="301" y="121"/>
                    <a:pt x="320" y="92"/>
                    <a:pt x="345" y="69"/>
                  </a:cubicBezTo>
                  <a:cubicBezTo>
                    <a:pt x="372" y="45"/>
                    <a:pt x="421" y="34"/>
                    <a:pt x="454" y="72"/>
                  </a:cubicBezTo>
                  <a:cubicBezTo>
                    <a:pt x="478" y="98"/>
                    <a:pt x="486" y="135"/>
                    <a:pt x="455" y="179"/>
                  </a:cubicBezTo>
                  <a:cubicBezTo>
                    <a:pt x="448" y="189"/>
                    <a:pt x="439" y="201"/>
                    <a:pt x="432" y="207"/>
                  </a:cubicBezTo>
                  <a:cubicBezTo>
                    <a:pt x="428" y="210"/>
                    <a:pt x="424" y="215"/>
                    <a:pt x="427" y="219"/>
                  </a:cubicBezTo>
                  <a:cubicBezTo>
                    <a:pt x="430" y="222"/>
                    <a:pt x="437" y="218"/>
                    <a:pt x="445" y="212"/>
                  </a:cubicBezTo>
                  <a:cubicBezTo>
                    <a:pt x="454" y="205"/>
                    <a:pt x="487" y="178"/>
                    <a:pt x="515" y="152"/>
                  </a:cubicBezTo>
                  <a:cubicBezTo>
                    <a:pt x="527" y="142"/>
                    <a:pt x="528" y="138"/>
                    <a:pt x="526" y="129"/>
                  </a:cubicBezTo>
                  <a:cubicBezTo>
                    <a:pt x="520" y="102"/>
                    <a:pt x="507" y="80"/>
                    <a:pt x="485" y="55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0" name="Freeform 167"/>
            <p:cNvSpPr>
              <a:spLocks/>
            </p:cNvSpPr>
            <p:nvPr/>
          </p:nvSpPr>
          <p:spPr bwMode="auto">
            <a:xfrm>
              <a:off x="847725" y="2049464"/>
              <a:ext cx="428625" cy="142875"/>
            </a:xfrm>
            <a:custGeom>
              <a:avLst/>
              <a:gdLst>
                <a:gd name="T0" fmla="*/ 450 w 450"/>
                <a:gd name="T1" fmla="*/ 0 h 149"/>
                <a:gd name="T2" fmla="*/ 450 w 450"/>
                <a:gd name="T3" fmla="*/ 0 h 149"/>
                <a:gd name="T4" fmla="*/ 0 w 450"/>
                <a:gd name="T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0" h="149">
                  <a:moveTo>
                    <a:pt x="450" y="0"/>
                  </a:moveTo>
                  <a:lnTo>
                    <a:pt x="450" y="0"/>
                  </a:lnTo>
                  <a:cubicBezTo>
                    <a:pt x="293" y="32"/>
                    <a:pt x="142" y="83"/>
                    <a:pt x="0" y="149"/>
                  </a:cubicBezTo>
                </a:path>
              </a:pathLst>
            </a:custGeom>
            <a:grpFill/>
            <a:ln w="317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1" name="Freeform 168"/>
            <p:cNvSpPr>
              <a:spLocks/>
            </p:cNvSpPr>
            <p:nvPr/>
          </p:nvSpPr>
          <p:spPr bwMode="auto">
            <a:xfrm>
              <a:off x="1598612" y="1635126"/>
              <a:ext cx="66675" cy="19050"/>
            </a:xfrm>
            <a:custGeom>
              <a:avLst/>
              <a:gdLst>
                <a:gd name="T0" fmla="*/ 7 w 70"/>
                <a:gd name="T1" fmla="*/ 1 h 20"/>
                <a:gd name="T2" fmla="*/ 7 w 70"/>
                <a:gd name="T3" fmla="*/ 1 h 20"/>
                <a:gd name="T4" fmla="*/ 2 w 70"/>
                <a:gd name="T5" fmla="*/ 19 h 20"/>
                <a:gd name="T6" fmla="*/ 66 w 70"/>
                <a:gd name="T7" fmla="*/ 19 h 20"/>
                <a:gd name="T8" fmla="*/ 66 w 70"/>
                <a:gd name="T9" fmla="*/ 8 h 20"/>
                <a:gd name="T10" fmla="*/ 14 w 70"/>
                <a:gd name="T11" fmla="*/ 0 h 20"/>
                <a:gd name="T12" fmla="*/ 7 w 70"/>
                <a:gd name="T1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0">
                  <a:moveTo>
                    <a:pt x="7" y="1"/>
                  </a:moveTo>
                  <a:lnTo>
                    <a:pt x="7" y="1"/>
                  </a:lnTo>
                  <a:cubicBezTo>
                    <a:pt x="7" y="8"/>
                    <a:pt x="0" y="13"/>
                    <a:pt x="2" y="19"/>
                  </a:cubicBezTo>
                  <a:cubicBezTo>
                    <a:pt x="9" y="18"/>
                    <a:pt x="59" y="20"/>
                    <a:pt x="66" y="19"/>
                  </a:cubicBezTo>
                  <a:cubicBezTo>
                    <a:pt x="70" y="19"/>
                    <a:pt x="65" y="13"/>
                    <a:pt x="66" y="8"/>
                  </a:cubicBezTo>
                  <a:cubicBezTo>
                    <a:pt x="65" y="5"/>
                    <a:pt x="29" y="0"/>
                    <a:pt x="14" y="0"/>
                  </a:cubicBezTo>
                  <a:cubicBezTo>
                    <a:pt x="12" y="0"/>
                    <a:pt x="7" y="1"/>
                    <a:pt x="7" y="1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2" name="Freeform 169"/>
            <p:cNvSpPr>
              <a:spLocks/>
            </p:cNvSpPr>
            <p:nvPr/>
          </p:nvSpPr>
          <p:spPr bwMode="auto">
            <a:xfrm>
              <a:off x="1598612" y="1635126"/>
              <a:ext cx="66675" cy="19050"/>
            </a:xfrm>
            <a:custGeom>
              <a:avLst/>
              <a:gdLst>
                <a:gd name="T0" fmla="*/ 7 w 70"/>
                <a:gd name="T1" fmla="*/ 1 h 20"/>
                <a:gd name="T2" fmla="*/ 7 w 70"/>
                <a:gd name="T3" fmla="*/ 1 h 20"/>
                <a:gd name="T4" fmla="*/ 2 w 70"/>
                <a:gd name="T5" fmla="*/ 19 h 20"/>
                <a:gd name="T6" fmla="*/ 66 w 70"/>
                <a:gd name="T7" fmla="*/ 19 h 20"/>
                <a:gd name="T8" fmla="*/ 66 w 70"/>
                <a:gd name="T9" fmla="*/ 8 h 20"/>
                <a:gd name="T10" fmla="*/ 14 w 70"/>
                <a:gd name="T11" fmla="*/ 0 h 20"/>
                <a:gd name="T12" fmla="*/ 7 w 70"/>
                <a:gd name="T13" fmla="*/ 1 h 20"/>
                <a:gd name="T14" fmla="*/ 7 w 70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0">
                  <a:moveTo>
                    <a:pt x="7" y="1"/>
                  </a:moveTo>
                  <a:lnTo>
                    <a:pt x="7" y="1"/>
                  </a:lnTo>
                  <a:cubicBezTo>
                    <a:pt x="7" y="8"/>
                    <a:pt x="0" y="13"/>
                    <a:pt x="2" y="19"/>
                  </a:cubicBezTo>
                  <a:cubicBezTo>
                    <a:pt x="9" y="18"/>
                    <a:pt x="59" y="20"/>
                    <a:pt x="66" y="19"/>
                  </a:cubicBezTo>
                  <a:cubicBezTo>
                    <a:pt x="70" y="19"/>
                    <a:pt x="65" y="13"/>
                    <a:pt x="66" y="8"/>
                  </a:cubicBezTo>
                  <a:cubicBezTo>
                    <a:pt x="65" y="5"/>
                    <a:pt x="29" y="0"/>
                    <a:pt x="14" y="0"/>
                  </a:cubicBezTo>
                  <a:cubicBezTo>
                    <a:pt x="12" y="0"/>
                    <a:pt x="7" y="1"/>
                    <a:pt x="7" y="1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3" name="Freeform 170"/>
            <p:cNvSpPr>
              <a:spLocks/>
            </p:cNvSpPr>
            <p:nvPr/>
          </p:nvSpPr>
          <p:spPr bwMode="auto">
            <a:xfrm>
              <a:off x="-292100" y="2027239"/>
              <a:ext cx="3930650" cy="3962399"/>
            </a:xfrm>
            <a:custGeom>
              <a:avLst/>
              <a:gdLst>
                <a:gd name="T0" fmla="*/ 1076 w 4123"/>
                <a:gd name="T1" fmla="*/ 233 h 4149"/>
                <a:gd name="T2" fmla="*/ 1076 w 4123"/>
                <a:gd name="T3" fmla="*/ 233 h 4149"/>
                <a:gd name="T4" fmla="*/ 0 w 4123"/>
                <a:gd name="T5" fmla="*/ 2065 h 4149"/>
                <a:gd name="T6" fmla="*/ 2061 w 4123"/>
                <a:gd name="T7" fmla="*/ 4149 h 4149"/>
                <a:gd name="T8" fmla="*/ 4123 w 4123"/>
                <a:gd name="T9" fmla="*/ 2065 h 4149"/>
                <a:gd name="T10" fmla="*/ 2341 w 4123"/>
                <a:gd name="T11" fmla="*/ 0 h 4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3" h="4149">
                  <a:moveTo>
                    <a:pt x="1076" y="233"/>
                  </a:moveTo>
                  <a:lnTo>
                    <a:pt x="1076" y="233"/>
                  </a:lnTo>
                  <a:cubicBezTo>
                    <a:pt x="434" y="586"/>
                    <a:pt x="0" y="1274"/>
                    <a:pt x="0" y="2065"/>
                  </a:cubicBezTo>
                  <a:cubicBezTo>
                    <a:pt x="0" y="3216"/>
                    <a:pt x="922" y="4149"/>
                    <a:pt x="2061" y="4149"/>
                  </a:cubicBezTo>
                  <a:cubicBezTo>
                    <a:pt x="3200" y="4149"/>
                    <a:pt x="4123" y="3216"/>
                    <a:pt x="4123" y="2065"/>
                  </a:cubicBezTo>
                  <a:cubicBezTo>
                    <a:pt x="4123" y="1010"/>
                    <a:pt x="3347" y="138"/>
                    <a:pt x="2341" y="0"/>
                  </a:cubicBezTo>
                </a:path>
              </a:pathLst>
            </a:custGeom>
            <a:grpFill/>
            <a:ln w="317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4" name="Line 171"/>
            <p:cNvSpPr>
              <a:spLocks noChangeShapeType="1"/>
            </p:cNvSpPr>
            <p:nvPr/>
          </p:nvSpPr>
          <p:spPr bwMode="auto">
            <a:xfrm>
              <a:off x="2206625" y="1074739"/>
              <a:ext cx="0" cy="0"/>
            </a:xfrm>
            <a:prstGeom prst="line">
              <a:avLst/>
            </a:prstGeom>
            <a:grpFill/>
            <a:ln w="4286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5" name="Freeform 172"/>
            <p:cNvSpPr>
              <a:spLocks noEditPoints="1"/>
            </p:cNvSpPr>
            <p:nvPr/>
          </p:nvSpPr>
          <p:spPr bwMode="auto">
            <a:xfrm>
              <a:off x="60325" y="857251"/>
              <a:ext cx="3333750" cy="5137149"/>
            </a:xfrm>
            <a:custGeom>
              <a:avLst/>
              <a:gdLst>
                <a:gd name="T0" fmla="*/ 2098 w 3496"/>
                <a:gd name="T1" fmla="*/ 757 h 5379"/>
                <a:gd name="T2" fmla="*/ 687 w 3496"/>
                <a:gd name="T3" fmla="*/ 1718 h 5379"/>
                <a:gd name="T4" fmla="*/ 314 w 3496"/>
                <a:gd name="T5" fmla="*/ 4242 h 5379"/>
                <a:gd name="T6" fmla="*/ 1126 w 3496"/>
                <a:gd name="T7" fmla="*/ 4651 h 5379"/>
                <a:gd name="T8" fmla="*/ 1731 w 3496"/>
                <a:gd name="T9" fmla="*/ 5257 h 5379"/>
                <a:gd name="T10" fmla="*/ 1979 w 3496"/>
                <a:gd name="T11" fmla="*/ 4405 h 5379"/>
                <a:gd name="T12" fmla="*/ 2516 w 3496"/>
                <a:gd name="T13" fmla="*/ 4835 h 5379"/>
                <a:gd name="T14" fmla="*/ 3071 w 3496"/>
                <a:gd name="T15" fmla="*/ 4813 h 5379"/>
                <a:gd name="T16" fmla="*/ 2845 w 3496"/>
                <a:gd name="T17" fmla="*/ 3421 h 5379"/>
                <a:gd name="T18" fmla="*/ 3138 w 3496"/>
                <a:gd name="T19" fmla="*/ 3832 h 5379"/>
                <a:gd name="T20" fmla="*/ 2606 w 3496"/>
                <a:gd name="T21" fmla="*/ 3326 h 5379"/>
                <a:gd name="T22" fmla="*/ 1876 w 3496"/>
                <a:gd name="T23" fmla="*/ 3789 h 5379"/>
                <a:gd name="T24" fmla="*/ 2363 w 3496"/>
                <a:gd name="T25" fmla="*/ 2801 h 5379"/>
                <a:gd name="T26" fmla="*/ 1741 w 3496"/>
                <a:gd name="T27" fmla="*/ 1904 h 5379"/>
                <a:gd name="T28" fmla="*/ 1627 w 3496"/>
                <a:gd name="T29" fmla="*/ 1615 h 5379"/>
                <a:gd name="T30" fmla="*/ 1701 w 3496"/>
                <a:gd name="T31" fmla="*/ 1462 h 5379"/>
                <a:gd name="T32" fmla="*/ 2058 w 3496"/>
                <a:gd name="T33" fmla="*/ 546 h 5379"/>
                <a:gd name="T34" fmla="*/ 1959 w 3496"/>
                <a:gd name="T35" fmla="*/ 320 h 5379"/>
                <a:gd name="T36" fmla="*/ 1576 w 3496"/>
                <a:gd name="T37" fmla="*/ 422 h 5379"/>
                <a:gd name="T38" fmla="*/ 1279 w 3496"/>
                <a:gd name="T39" fmla="*/ 832 h 5379"/>
                <a:gd name="T40" fmla="*/ 1285 w 3496"/>
                <a:gd name="T41" fmla="*/ 743 h 5379"/>
                <a:gd name="T42" fmla="*/ 2035 w 3496"/>
                <a:gd name="T43" fmla="*/ 788 h 5379"/>
                <a:gd name="T44" fmla="*/ 1713 w 3496"/>
                <a:gd name="T45" fmla="*/ 1972 h 5379"/>
                <a:gd name="T46" fmla="*/ 752 w 3496"/>
                <a:gd name="T47" fmla="*/ 3617 h 5379"/>
                <a:gd name="T48" fmla="*/ 1400 w 3496"/>
                <a:gd name="T49" fmla="*/ 3517 h 5379"/>
                <a:gd name="T50" fmla="*/ 783 w 3496"/>
                <a:gd name="T51" fmla="*/ 3205 h 5379"/>
                <a:gd name="T52" fmla="*/ 1103 w 3496"/>
                <a:gd name="T53" fmla="*/ 2616 h 5379"/>
                <a:gd name="T54" fmla="*/ 939 w 3496"/>
                <a:gd name="T55" fmla="*/ 3393 h 5379"/>
                <a:gd name="T56" fmla="*/ 1329 w 3496"/>
                <a:gd name="T57" fmla="*/ 2896 h 5379"/>
                <a:gd name="T58" fmla="*/ 1487 w 3496"/>
                <a:gd name="T59" fmla="*/ 2772 h 5379"/>
                <a:gd name="T60" fmla="*/ 1991 w 3496"/>
                <a:gd name="T61" fmla="*/ 2675 h 5379"/>
                <a:gd name="T62" fmla="*/ 2545 w 3496"/>
                <a:gd name="T63" fmla="*/ 4545 h 5379"/>
                <a:gd name="T64" fmla="*/ 2018 w 3496"/>
                <a:gd name="T65" fmla="*/ 3861 h 5379"/>
                <a:gd name="T66" fmla="*/ 2017 w 3496"/>
                <a:gd name="T67" fmla="*/ 4245 h 5379"/>
                <a:gd name="T68" fmla="*/ 1173 w 3496"/>
                <a:gd name="T69" fmla="*/ 4586 h 5379"/>
                <a:gd name="T70" fmla="*/ 1043 w 3496"/>
                <a:gd name="T71" fmla="*/ 4734 h 5379"/>
                <a:gd name="T72" fmla="*/ 1600 w 3496"/>
                <a:gd name="T73" fmla="*/ 4175 h 5379"/>
                <a:gd name="T74" fmla="*/ 783 w 3496"/>
                <a:gd name="T75" fmla="*/ 4512 h 5379"/>
                <a:gd name="T76" fmla="*/ 335 w 3496"/>
                <a:gd name="T77" fmla="*/ 4153 h 5379"/>
                <a:gd name="T78" fmla="*/ 597 w 3496"/>
                <a:gd name="T79" fmla="*/ 2466 h 5379"/>
                <a:gd name="T80" fmla="*/ 573 w 3496"/>
                <a:gd name="T81" fmla="*/ 3078 h 5379"/>
                <a:gd name="T82" fmla="*/ 640 w 3496"/>
                <a:gd name="T83" fmla="*/ 3900 h 5379"/>
                <a:gd name="T84" fmla="*/ 1316 w 3496"/>
                <a:gd name="T85" fmla="*/ 3855 h 5379"/>
                <a:gd name="T86" fmla="*/ 407 w 3496"/>
                <a:gd name="T87" fmla="*/ 2397 h 5379"/>
                <a:gd name="T88" fmla="*/ 865 w 3496"/>
                <a:gd name="T89" fmla="*/ 2137 h 5379"/>
                <a:gd name="T90" fmla="*/ 840 w 3496"/>
                <a:gd name="T91" fmla="*/ 1590 h 5379"/>
                <a:gd name="T92" fmla="*/ 882 w 3496"/>
                <a:gd name="T93" fmla="*/ 1601 h 5379"/>
                <a:gd name="T94" fmla="*/ 1114 w 3496"/>
                <a:gd name="T95" fmla="*/ 2201 h 5379"/>
                <a:gd name="T96" fmla="*/ 1283 w 3496"/>
                <a:gd name="T97" fmla="*/ 307 h 5379"/>
                <a:gd name="T98" fmla="*/ 1664 w 3496"/>
                <a:gd name="T99" fmla="*/ 255 h 5379"/>
                <a:gd name="T100" fmla="*/ 2149 w 3496"/>
                <a:gd name="T101" fmla="*/ 295 h 5379"/>
                <a:gd name="T102" fmla="*/ 2101 w 3496"/>
                <a:gd name="T103" fmla="*/ 1578 h 5379"/>
                <a:gd name="T104" fmla="*/ 2877 w 3496"/>
                <a:gd name="T105" fmla="*/ 2426 h 5379"/>
                <a:gd name="T106" fmla="*/ 2384 w 3496"/>
                <a:gd name="T107" fmla="*/ 2927 h 5379"/>
                <a:gd name="T108" fmla="*/ 2197 w 3496"/>
                <a:gd name="T109" fmla="*/ 1528 h 5379"/>
                <a:gd name="T110" fmla="*/ 3263 w 3496"/>
                <a:gd name="T111" fmla="*/ 3493 h 5379"/>
                <a:gd name="T112" fmla="*/ 2870 w 3496"/>
                <a:gd name="T113" fmla="*/ 2768 h 5379"/>
                <a:gd name="T114" fmla="*/ 3265 w 3496"/>
                <a:gd name="T115" fmla="*/ 3495 h 5379"/>
                <a:gd name="T116" fmla="*/ 1563 w 3496"/>
                <a:gd name="T117" fmla="*/ 847 h 5379"/>
                <a:gd name="T118" fmla="*/ 1620 w 3496"/>
                <a:gd name="T119" fmla="*/ 740 h 5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96" h="5379">
                  <a:moveTo>
                    <a:pt x="3437" y="3632"/>
                  </a:moveTo>
                  <a:lnTo>
                    <a:pt x="3437" y="3632"/>
                  </a:lnTo>
                  <a:cubicBezTo>
                    <a:pt x="3337" y="3508"/>
                    <a:pt x="3279" y="3371"/>
                    <a:pt x="3231" y="3219"/>
                  </a:cubicBezTo>
                  <a:cubicBezTo>
                    <a:pt x="3200" y="3122"/>
                    <a:pt x="3176" y="3031"/>
                    <a:pt x="3173" y="2929"/>
                  </a:cubicBezTo>
                  <a:cubicBezTo>
                    <a:pt x="3171" y="2869"/>
                    <a:pt x="3162" y="2798"/>
                    <a:pt x="3128" y="2752"/>
                  </a:cubicBezTo>
                  <a:cubicBezTo>
                    <a:pt x="3081" y="2687"/>
                    <a:pt x="3061" y="2622"/>
                    <a:pt x="3058" y="2546"/>
                  </a:cubicBezTo>
                  <a:cubicBezTo>
                    <a:pt x="3057" y="2503"/>
                    <a:pt x="3047" y="2460"/>
                    <a:pt x="3036" y="2418"/>
                  </a:cubicBezTo>
                  <a:cubicBezTo>
                    <a:pt x="2963" y="2154"/>
                    <a:pt x="2816" y="1928"/>
                    <a:pt x="2670" y="1701"/>
                  </a:cubicBezTo>
                  <a:cubicBezTo>
                    <a:pt x="2662" y="1687"/>
                    <a:pt x="2648" y="1674"/>
                    <a:pt x="2634" y="1667"/>
                  </a:cubicBezTo>
                  <a:cubicBezTo>
                    <a:pt x="2486" y="1597"/>
                    <a:pt x="2338" y="1528"/>
                    <a:pt x="2190" y="1459"/>
                  </a:cubicBezTo>
                  <a:cubicBezTo>
                    <a:pt x="2151" y="1441"/>
                    <a:pt x="2109" y="1427"/>
                    <a:pt x="2071" y="1408"/>
                  </a:cubicBezTo>
                  <a:cubicBezTo>
                    <a:pt x="2019" y="1383"/>
                    <a:pt x="1981" y="1342"/>
                    <a:pt x="1996" y="1282"/>
                  </a:cubicBezTo>
                  <a:cubicBezTo>
                    <a:pt x="2022" y="1177"/>
                    <a:pt x="2051" y="1070"/>
                    <a:pt x="2084" y="966"/>
                  </a:cubicBezTo>
                  <a:cubicBezTo>
                    <a:pt x="2106" y="896"/>
                    <a:pt x="2135" y="829"/>
                    <a:pt x="2098" y="757"/>
                  </a:cubicBezTo>
                  <a:cubicBezTo>
                    <a:pt x="2066" y="696"/>
                    <a:pt x="2071" y="636"/>
                    <a:pt x="2100" y="577"/>
                  </a:cubicBezTo>
                  <a:cubicBezTo>
                    <a:pt x="2130" y="514"/>
                    <a:pt x="2166" y="454"/>
                    <a:pt x="2194" y="390"/>
                  </a:cubicBezTo>
                  <a:cubicBezTo>
                    <a:pt x="2236" y="299"/>
                    <a:pt x="2223" y="300"/>
                    <a:pt x="2151" y="251"/>
                  </a:cubicBezTo>
                  <a:cubicBezTo>
                    <a:pt x="2109" y="223"/>
                    <a:pt x="2044" y="188"/>
                    <a:pt x="1997" y="170"/>
                  </a:cubicBezTo>
                  <a:cubicBezTo>
                    <a:pt x="1532" y="0"/>
                    <a:pt x="1250" y="179"/>
                    <a:pt x="1160" y="227"/>
                  </a:cubicBezTo>
                  <a:cubicBezTo>
                    <a:pt x="1167" y="259"/>
                    <a:pt x="1174" y="295"/>
                    <a:pt x="1181" y="330"/>
                  </a:cubicBezTo>
                  <a:cubicBezTo>
                    <a:pt x="1193" y="385"/>
                    <a:pt x="1261" y="552"/>
                    <a:pt x="1255" y="586"/>
                  </a:cubicBezTo>
                  <a:cubicBezTo>
                    <a:pt x="1203" y="903"/>
                    <a:pt x="1220" y="903"/>
                    <a:pt x="1252" y="1155"/>
                  </a:cubicBezTo>
                  <a:cubicBezTo>
                    <a:pt x="1258" y="1220"/>
                    <a:pt x="1260" y="1342"/>
                    <a:pt x="1260" y="1342"/>
                  </a:cubicBezTo>
                  <a:cubicBezTo>
                    <a:pt x="1194" y="1385"/>
                    <a:pt x="1013" y="1504"/>
                    <a:pt x="1013" y="1504"/>
                  </a:cubicBezTo>
                  <a:cubicBezTo>
                    <a:pt x="993" y="1458"/>
                    <a:pt x="941" y="1435"/>
                    <a:pt x="913" y="1422"/>
                  </a:cubicBezTo>
                  <a:cubicBezTo>
                    <a:pt x="888" y="1410"/>
                    <a:pt x="875" y="1411"/>
                    <a:pt x="852" y="1394"/>
                  </a:cubicBezTo>
                  <a:cubicBezTo>
                    <a:pt x="811" y="1366"/>
                    <a:pt x="795" y="1357"/>
                    <a:pt x="738" y="1320"/>
                  </a:cubicBezTo>
                  <a:cubicBezTo>
                    <a:pt x="723" y="1467"/>
                    <a:pt x="583" y="1584"/>
                    <a:pt x="687" y="1718"/>
                  </a:cubicBezTo>
                  <a:cubicBezTo>
                    <a:pt x="589" y="1789"/>
                    <a:pt x="500" y="1877"/>
                    <a:pt x="434" y="1976"/>
                  </a:cubicBezTo>
                  <a:cubicBezTo>
                    <a:pt x="375" y="2064"/>
                    <a:pt x="332" y="2162"/>
                    <a:pt x="292" y="2260"/>
                  </a:cubicBezTo>
                  <a:cubicBezTo>
                    <a:pt x="165" y="2564"/>
                    <a:pt x="94" y="2882"/>
                    <a:pt x="120" y="3211"/>
                  </a:cubicBezTo>
                  <a:cubicBezTo>
                    <a:pt x="131" y="3352"/>
                    <a:pt x="136" y="3481"/>
                    <a:pt x="68" y="3609"/>
                  </a:cubicBezTo>
                  <a:cubicBezTo>
                    <a:pt x="0" y="3739"/>
                    <a:pt x="25" y="3853"/>
                    <a:pt x="137" y="3952"/>
                  </a:cubicBezTo>
                  <a:cubicBezTo>
                    <a:pt x="170" y="3981"/>
                    <a:pt x="201" y="4029"/>
                    <a:pt x="207" y="4071"/>
                  </a:cubicBezTo>
                  <a:cubicBezTo>
                    <a:pt x="234" y="4296"/>
                    <a:pt x="247" y="4522"/>
                    <a:pt x="277" y="4746"/>
                  </a:cubicBezTo>
                  <a:cubicBezTo>
                    <a:pt x="285" y="4804"/>
                    <a:pt x="272" y="4795"/>
                    <a:pt x="341" y="4875"/>
                  </a:cubicBezTo>
                  <a:cubicBezTo>
                    <a:pt x="343" y="4876"/>
                    <a:pt x="378" y="4898"/>
                    <a:pt x="331" y="4853"/>
                  </a:cubicBezTo>
                  <a:cubicBezTo>
                    <a:pt x="294" y="4818"/>
                    <a:pt x="316" y="4744"/>
                    <a:pt x="312" y="4703"/>
                  </a:cubicBezTo>
                  <a:cubicBezTo>
                    <a:pt x="298" y="4545"/>
                    <a:pt x="284" y="4386"/>
                    <a:pt x="270" y="4228"/>
                  </a:cubicBezTo>
                  <a:cubicBezTo>
                    <a:pt x="266" y="4182"/>
                    <a:pt x="259" y="4137"/>
                    <a:pt x="253" y="4086"/>
                  </a:cubicBezTo>
                  <a:cubicBezTo>
                    <a:pt x="268" y="4092"/>
                    <a:pt x="275" y="4093"/>
                    <a:pt x="276" y="4096"/>
                  </a:cubicBezTo>
                  <a:cubicBezTo>
                    <a:pt x="289" y="4144"/>
                    <a:pt x="302" y="4193"/>
                    <a:pt x="314" y="4242"/>
                  </a:cubicBezTo>
                  <a:cubicBezTo>
                    <a:pt x="381" y="4513"/>
                    <a:pt x="453" y="4783"/>
                    <a:pt x="586" y="5031"/>
                  </a:cubicBezTo>
                  <a:cubicBezTo>
                    <a:pt x="604" y="5064"/>
                    <a:pt x="675" y="5113"/>
                    <a:pt x="706" y="5118"/>
                  </a:cubicBezTo>
                  <a:cubicBezTo>
                    <a:pt x="805" y="5133"/>
                    <a:pt x="867" y="5131"/>
                    <a:pt x="967" y="5131"/>
                  </a:cubicBezTo>
                  <a:cubicBezTo>
                    <a:pt x="1034" y="5131"/>
                    <a:pt x="1076" y="5093"/>
                    <a:pt x="1096" y="5026"/>
                  </a:cubicBezTo>
                  <a:cubicBezTo>
                    <a:pt x="1107" y="4991"/>
                    <a:pt x="1111" y="4826"/>
                    <a:pt x="1130" y="4793"/>
                  </a:cubicBezTo>
                  <a:cubicBezTo>
                    <a:pt x="1141" y="4797"/>
                    <a:pt x="1170" y="4964"/>
                    <a:pt x="1182" y="4967"/>
                  </a:cubicBezTo>
                  <a:cubicBezTo>
                    <a:pt x="1165" y="5099"/>
                    <a:pt x="1152" y="5167"/>
                    <a:pt x="1135" y="5299"/>
                  </a:cubicBezTo>
                  <a:cubicBezTo>
                    <a:pt x="1138" y="5300"/>
                    <a:pt x="1154" y="5304"/>
                    <a:pt x="1157" y="5306"/>
                  </a:cubicBezTo>
                  <a:cubicBezTo>
                    <a:pt x="1180" y="5253"/>
                    <a:pt x="1184" y="5167"/>
                    <a:pt x="1207" y="5114"/>
                  </a:cubicBezTo>
                  <a:cubicBezTo>
                    <a:pt x="1212" y="5115"/>
                    <a:pt x="1233" y="5145"/>
                    <a:pt x="1231" y="5183"/>
                  </a:cubicBezTo>
                  <a:cubicBezTo>
                    <a:pt x="1231" y="5241"/>
                    <a:pt x="1231" y="5256"/>
                    <a:pt x="1231" y="5321"/>
                  </a:cubicBezTo>
                  <a:cubicBezTo>
                    <a:pt x="1248" y="5310"/>
                    <a:pt x="1248" y="5224"/>
                    <a:pt x="1256" y="5219"/>
                  </a:cubicBezTo>
                  <a:cubicBezTo>
                    <a:pt x="1265" y="5242"/>
                    <a:pt x="1304" y="5326"/>
                    <a:pt x="1326" y="5343"/>
                  </a:cubicBezTo>
                  <a:cubicBezTo>
                    <a:pt x="1222" y="5100"/>
                    <a:pt x="1197" y="4898"/>
                    <a:pt x="1126" y="4651"/>
                  </a:cubicBezTo>
                  <a:cubicBezTo>
                    <a:pt x="1256" y="4635"/>
                    <a:pt x="1362" y="4581"/>
                    <a:pt x="1440" y="4483"/>
                  </a:cubicBezTo>
                  <a:cubicBezTo>
                    <a:pt x="1491" y="4419"/>
                    <a:pt x="1533" y="4348"/>
                    <a:pt x="1579" y="4281"/>
                  </a:cubicBezTo>
                  <a:cubicBezTo>
                    <a:pt x="1615" y="4229"/>
                    <a:pt x="1652" y="4177"/>
                    <a:pt x="1688" y="4125"/>
                  </a:cubicBezTo>
                  <a:cubicBezTo>
                    <a:pt x="1723" y="4188"/>
                    <a:pt x="1752" y="4240"/>
                    <a:pt x="1788" y="4303"/>
                  </a:cubicBezTo>
                  <a:cubicBezTo>
                    <a:pt x="1690" y="4660"/>
                    <a:pt x="1605" y="5009"/>
                    <a:pt x="1485" y="5369"/>
                  </a:cubicBezTo>
                  <a:cubicBezTo>
                    <a:pt x="1488" y="5371"/>
                    <a:pt x="1507" y="5367"/>
                    <a:pt x="1509" y="5369"/>
                  </a:cubicBezTo>
                  <a:cubicBezTo>
                    <a:pt x="1528" y="5340"/>
                    <a:pt x="1587" y="5153"/>
                    <a:pt x="1612" y="5114"/>
                  </a:cubicBezTo>
                  <a:cubicBezTo>
                    <a:pt x="1624" y="5143"/>
                    <a:pt x="1591" y="5341"/>
                    <a:pt x="1552" y="5372"/>
                  </a:cubicBezTo>
                  <a:cubicBezTo>
                    <a:pt x="1580" y="5372"/>
                    <a:pt x="1607" y="5372"/>
                    <a:pt x="1629" y="5372"/>
                  </a:cubicBezTo>
                  <a:cubicBezTo>
                    <a:pt x="1637" y="5219"/>
                    <a:pt x="1644" y="5095"/>
                    <a:pt x="1652" y="4945"/>
                  </a:cubicBezTo>
                  <a:cubicBezTo>
                    <a:pt x="1661" y="4946"/>
                    <a:pt x="1686" y="4838"/>
                    <a:pt x="1695" y="4838"/>
                  </a:cubicBezTo>
                  <a:cubicBezTo>
                    <a:pt x="1695" y="4989"/>
                    <a:pt x="1673" y="5226"/>
                    <a:pt x="1673" y="5376"/>
                  </a:cubicBezTo>
                  <a:cubicBezTo>
                    <a:pt x="1680" y="5378"/>
                    <a:pt x="1725" y="5379"/>
                    <a:pt x="1727" y="5365"/>
                  </a:cubicBezTo>
                  <a:cubicBezTo>
                    <a:pt x="1732" y="5329"/>
                    <a:pt x="1729" y="5293"/>
                    <a:pt x="1731" y="5257"/>
                  </a:cubicBezTo>
                  <a:cubicBezTo>
                    <a:pt x="1743" y="5066"/>
                    <a:pt x="1716" y="4859"/>
                    <a:pt x="1729" y="4669"/>
                  </a:cubicBezTo>
                  <a:cubicBezTo>
                    <a:pt x="1739" y="4669"/>
                    <a:pt x="1774" y="4509"/>
                    <a:pt x="1785" y="4509"/>
                  </a:cubicBezTo>
                  <a:cubicBezTo>
                    <a:pt x="1785" y="4743"/>
                    <a:pt x="1800" y="5143"/>
                    <a:pt x="1800" y="5376"/>
                  </a:cubicBezTo>
                  <a:cubicBezTo>
                    <a:pt x="1810" y="5377"/>
                    <a:pt x="1822" y="5370"/>
                    <a:pt x="1832" y="5372"/>
                  </a:cubicBezTo>
                  <a:cubicBezTo>
                    <a:pt x="1837" y="5352"/>
                    <a:pt x="1840" y="5350"/>
                    <a:pt x="1843" y="5331"/>
                  </a:cubicBezTo>
                  <a:cubicBezTo>
                    <a:pt x="1848" y="5298"/>
                    <a:pt x="1850" y="5264"/>
                    <a:pt x="1857" y="5232"/>
                  </a:cubicBezTo>
                  <a:cubicBezTo>
                    <a:pt x="1871" y="5159"/>
                    <a:pt x="1856" y="5054"/>
                    <a:pt x="1857" y="4981"/>
                  </a:cubicBezTo>
                  <a:cubicBezTo>
                    <a:pt x="1858" y="4840"/>
                    <a:pt x="1827" y="4679"/>
                    <a:pt x="1823" y="4537"/>
                  </a:cubicBezTo>
                  <a:lnTo>
                    <a:pt x="1826" y="4379"/>
                  </a:lnTo>
                  <a:cubicBezTo>
                    <a:pt x="1835" y="4380"/>
                    <a:pt x="1924" y="4292"/>
                    <a:pt x="1920" y="4453"/>
                  </a:cubicBezTo>
                  <a:cubicBezTo>
                    <a:pt x="1932" y="4758"/>
                    <a:pt x="1945" y="5051"/>
                    <a:pt x="1957" y="5357"/>
                  </a:cubicBezTo>
                  <a:cubicBezTo>
                    <a:pt x="1966" y="5358"/>
                    <a:pt x="1981" y="5353"/>
                    <a:pt x="1991" y="5354"/>
                  </a:cubicBezTo>
                  <a:cubicBezTo>
                    <a:pt x="1995" y="5325"/>
                    <a:pt x="1997" y="5315"/>
                    <a:pt x="1996" y="5287"/>
                  </a:cubicBezTo>
                  <a:cubicBezTo>
                    <a:pt x="1991" y="4993"/>
                    <a:pt x="1985" y="4699"/>
                    <a:pt x="1979" y="4405"/>
                  </a:cubicBezTo>
                  <a:cubicBezTo>
                    <a:pt x="1978" y="4339"/>
                    <a:pt x="1995" y="4326"/>
                    <a:pt x="2061" y="4337"/>
                  </a:cubicBezTo>
                  <a:cubicBezTo>
                    <a:pt x="2114" y="4346"/>
                    <a:pt x="2168" y="4353"/>
                    <a:pt x="2234" y="4362"/>
                  </a:cubicBezTo>
                  <a:cubicBezTo>
                    <a:pt x="2234" y="4674"/>
                    <a:pt x="2233" y="4981"/>
                    <a:pt x="2233" y="5301"/>
                  </a:cubicBezTo>
                  <a:cubicBezTo>
                    <a:pt x="2243" y="5301"/>
                    <a:pt x="2253" y="5301"/>
                    <a:pt x="2263" y="5301"/>
                  </a:cubicBezTo>
                  <a:lnTo>
                    <a:pt x="2263" y="4525"/>
                  </a:lnTo>
                  <a:cubicBezTo>
                    <a:pt x="2269" y="4525"/>
                    <a:pt x="2276" y="4525"/>
                    <a:pt x="2283" y="4524"/>
                  </a:cubicBezTo>
                  <a:cubicBezTo>
                    <a:pt x="2364" y="4751"/>
                    <a:pt x="2376" y="4991"/>
                    <a:pt x="2399" y="5231"/>
                  </a:cubicBezTo>
                  <a:cubicBezTo>
                    <a:pt x="2429" y="5220"/>
                    <a:pt x="2407" y="5228"/>
                    <a:pt x="2437" y="5218"/>
                  </a:cubicBezTo>
                  <a:cubicBezTo>
                    <a:pt x="2437" y="5153"/>
                    <a:pt x="2480" y="4963"/>
                    <a:pt x="2489" y="4906"/>
                  </a:cubicBezTo>
                  <a:cubicBezTo>
                    <a:pt x="2491" y="4906"/>
                    <a:pt x="2489" y="5011"/>
                    <a:pt x="2491" y="5011"/>
                  </a:cubicBezTo>
                  <a:cubicBezTo>
                    <a:pt x="2498" y="5070"/>
                    <a:pt x="2505" y="5128"/>
                    <a:pt x="2511" y="5187"/>
                  </a:cubicBezTo>
                  <a:cubicBezTo>
                    <a:pt x="2520" y="5189"/>
                    <a:pt x="2529" y="5190"/>
                    <a:pt x="2537" y="5191"/>
                  </a:cubicBezTo>
                  <a:cubicBezTo>
                    <a:pt x="2543" y="5172"/>
                    <a:pt x="2556" y="5153"/>
                    <a:pt x="2554" y="5134"/>
                  </a:cubicBezTo>
                  <a:cubicBezTo>
                    <a:pt x="2543" y="5034"/>
                    <a:pt x="2527" y="4935"/>
                    <a:pt x="2516" y="4835"/>
                  </a:cubicBezTo>
                  <a:cubicBezTo>
                    <a:pt x="2512" y="4793"/>
                    <a:pt x="2510" y="4684"/>
                    <a:pt x="2510" y="4642"/>
                  </a:cubicBezTo>
                  <a:cubicBezTo>
                    <a:pt x="2547" y="4684"/>
                    <a:pt x="2589" y="4794"/>
                    <a:pt x="2599" y="4842"/>
                  </a:cubicBezTo>
                  <a:cubicBezTo>
                    <a:pt x="2617" y="4942"/>
                    <a:pt x="2620" y="5026"/>
                    <a:pt x="2632" y="5143"/>
                  </a:cubicBezTo>
                  <a:cubicBezTo>
                    <a:pt x="2644" y="5111"/>
                    <a:pt x="2659" y="5107"/>
                    <a:pt x="2661" y="5084"/>
                  </a:cubicBezTo>
                  <a:cubicBezTo>
                    <a:pt x="2670" y="4995"/>
                    <a:pt x="2674" y="4906"/>
                    <a:pt x="2680" y="4817"/>
                  </a:cubicBezTo>
                  <a:cubicBezTo>
                    <a:pt x="2702" y="4508"/>
                    <a:pt x="2724" y="4199"/>
                    <a:pt x="2745" y="3890"/>
                  </a:cubicBezTo>
                  <a:cubicBezTo>
                    <a:pt x="2746" y="3871"/>
                    <a:pt x="2746" y="3852"/>
                    <a:pt x="2743" y="3833"/>
                  </a:cubicBezTo>
                  <a:cubicBezTo>
                    <a:pt x="2735" y="3765"/>
                    <a:pt x="2704" y="3709"/>
                    <a:pt x="2633" y="3698"/>
                  </a:cubicBezTo>
                  <a:cubicBezTo>
                    <a:pt x="2543" y="3685"/>
                    <a:pt x="2451" y="3682"/>
                    <a:pt x="2363" y="3675"/>
                  </a:cubicBezTo>
                  <a:cubicBezTo>
                    <a:pt x="2360" y="3680"/>
                    <a:pt x="2364" y="3669"/>
                    <a:pt x="2372" y="3660"/>
                  </a:cubicBezTo>
                  <a:cubicBezTo>
                    <a:pt x="2503" y="3519"/>
                    <a:pt x="2727" y="3540"/>
                    <a:pt x="2824" y="3705"/>
                  </a:cubicBezTo>
                  <a:cubicBezTo>
                    <a:pt x="2850" y="3748"/>
                    <a:pt x="2876" y="3794"/>
                    <a:pt x="2888" y="3842"/>
                  </a:cubicBezTo>
                  <a:cubicBezTo>
                    <a:pt x="2935" y="4016"/>
                    <a:pt x="2983" y="4190"/>
                    <a:pt x="3016" y="4366"/>
                  </a:cubicBezTo>
                  <a:cubicBezTo>
                    <a:pt x="3051" y="4553"/>
                    <a:pt x="3056" y="4687"/>
                    <a:pt x="3071" y="4813"/>
                  </a:cubicBezTo>
                  <a:cubicBezTo>
                    <a:pt x="3084" y="4802"/>
                    <a:pt x="3098" y="4792"/>
                    <a:pt x="3102" y="4781"/>
                  </a:cubicBezTo>
                  <a:cubicBezTo>
                    <a:pt x="3131" y="4713"/>
                    <a:pt x="3166" y="4672"/>
                    <a:pt x="3188" y="4602"/>
                  </a:cubicBezTo>
                  <a:cubicBezTo>
                    <a:pt x="3208" y="4538"/>
                    <a:pt x="3230" y="4471"/>
                    <a:pt x="3226" y="4407"/>
                  </a:cubicBezTo>
                  <a:cubicBezTo>
                    <a:pt x="3223" y="4349"/>
                    <a:pt x="3233" y="4305"/>
                    <a:pt x="3266" y="4261"/>
                  </a:cubicBezTo>
                  <a:cubicBezTo>
                    <a:pt x="3290" y="4231"/>
                    <a:pt x="3310" y="4198"/>
                    <a:pt x="3331" y="4166"/>
                  </a:cubicBezTo>
                  <a:cubicBezTo>
                    <a:pt x="3372" y="4101"/>
                    <a:pt x="3402" y="4032"/>
                    <a:pt x="3380" y="3955"/>
                  </a:cubicBezTo>
                  <a:cubicBezTo>
                    <a:pt x="3368" y="3915"/>
                    <a:pt x="3376" y="3890"/>
                    <a:pt x="3400" y="3858"/>
                  </a:cubicBezTo>
                  <a:cubicBezTo>
                    <a:pt x="3450" y="3790"/>
                    <a:pt x="3496" y="3707"/>
                    <a:pt x="3437" y="3632"/>
                  </a:cubicBezTo>
                  <a:close/>
                  <a:moveTo>
                    <a:pt x="2797" y="3580"/>
                  </a:moveTo>
                  <a:lnTo>
                    <a:pt x="2797" y="3580"/>
                  </a:lnTo>
                  <a:cubicBezTo>
                    <a:pt x="2814" y="3585"/>
                    <a:pt x="2834" y="3591"/>
                    <a:pt x="2854" y="3597"/>
                  </a:cubicBezTo>
                  <a:cubicBezTo>
                    <a:pt x="2875" y="3604"/>
                    <a:pt x="2895" y="3611"/>
                    <a:pt x="2916" y="3616"/>
                  </a:cubicBezTo>
                  <a:cubicBezTo>
                    <a:pt x="2975" y="3630"/>
                    <a:pt x="2995" y="3604"/>
                    <a:pt x="2989" y="3547"/>
                  </a:cubicBezTo>
                  <a:cubicBezTo>
                    <a:pt x="2982" y="3478"/>
                    <a:pt x="2928" y="3428"/>
                    <a:pt x="2845" y="3421"/>
                  </a:cubicBezTo>
                  <a:cubicBezTo>
                    <a:pt x="2800" y="3417"/>
                    <a:pt x="2615" y="3411"/>
                    <a:pt x="2568" y="3411"/>
                  </a:cubicBezTo>
                  <a:cubicBezTo>
                    <a:pt x="2660" y="3327"/>
                    <a:pt x="2855" y="3256"/>
                    <a:pt x="3250" y="3546"/>
                  </a:cubicBezTo>
                  <a:cubicBezTo>
                    <a:pt x="3226" y="3546"/>
                    <a:pt x="3175" y="3535"/>
                    <a:pt x="3148" y="3535"/>
                  </a:cubicBezTo>
                  <a:cubicBezTo>
                    <a:pt x="3198" y="3608"/>
                    <a:pt x="3185" y="3626"/>
                    <a:pt x="3228" y="3694"/>
                  </a:cubicBezTo>
                  <a:cubicBezTo>
                    <a:pt x="3255" y="3737"/>
                    <a:pt x="3278" y="3782"/>
                    <a:pt x="3299" y="3828"/>
                  </a:cubicBezTo>
                  <a:cubicBezTo>
                    <a:pt x="3375" y="4003"/>
                    <a:pt x="3351" y="4123"/>
                    <a:pt x="3214" y="4266"/>
                  </a:cubicBezTo>
                  <a:cubicBezTo>
                    <a:pt x="3156" y="4164"/>
                    <a:pt x="3144" y="4060"/>
                    <a:pt x="3203" y="3952"/>
                  </a:cubicBezTo>
                  <a:cubicBezTo>
                    <a:pt x="3220" y="3921"/>
                    <a:pt x="3228" y="3884"/>
                    <a:pt x="3233" y="3848"/>
                  </a:cubicBezTo>
                  <a:cubicBezTo>
                    <a:pt x="3244" y="3774"/>
                    <a:pt x="3210" y="3724"/>
                    <a:pt x="3128" y="3696"/>
                  </a:cubicBezTo>
                  <a:cubicBezTo>
                    <a:pt x="3087" y="3809"/>
                    <a:pt x="3094" y="3922"/>
                    <a:pt x="3112" y="4036"/>
                  </a:cubicBezTo>
                  <a:cubicBezTo>
                    <a:pt x="3133" y="4173"/>
                    <a:pt x="3161" y="4310"/>
                    <a:pt x="3178" y="4448"/>
                  </a:cubicBezTo>
                  <a:cubicBezTo>
                    <a:pt x="3188" y="4535"/>
                    <a:pt x="3166" y="4619"/>
                    <a:pt x="3096" y="4692"/>
                  </a:cubicBezTo>
                  <a:cubicBezTo>
                    <a:pt x="3042" y="4305"/>
                    <a:pt x="3035" y="3915"/>
                    <a:pt x="2797" y="3580"/>
                  </a:cubicBezTo>
                  <a:close/>
                  <a:moveTo>
                    <a:pt x="3138" y="3832"/>
                  </a:moveTo>
                  <a:lnTo>
                    <a:pt x="3138" y="3832"/>
                  </a:lnTo>
                  <a:cubicBezTo>
                    <a:pt x="3146" y="3832"/>
                    <a:pt x="3154" y="3832"/>
                    <a:pt x="3162" y="3832"/>
                  </a:cubicBezTo>
                  <a:cubicBezTo>
                    <a:pt x="3205" y="3885"/>
                    <a:pt x="3163" y="3934"/>
                    <a:pt x="3138" y="3984"/>
                  </a:cubicBezTo>
                  <a:lnTo>
                    <a:pt x="3138" y="3832"/>
                  </a:lnTo>
                  <a:close/>
                  <a:moveTo>
                    <a:pt x="2584" y="3304"/>
                  </a:moveTo>
                  <a:lnTo>
                    <a:pt x="2584" y="3304"/>
                  </a:lnTo>
                  <a:cubicBezTo>
                    <a:pt x="2591" y="3311"/>
                    <a:pt x="2598" y="3318"/>
                    <a:pt x="2605" y="3325"/>
                  </a:cubicBezTo>
                  <a:cubicBezTo>
                    <a:pt x="2605" y="3325"/>
                    <a:pt x="2605" y="3325"/>
                    <a:pt x="2605" y="3325"/>
                  </a:cubicBezTo>
                  <a:cubicBezTo>
                    <a:pt x="2606" y="3325"/>
                    <a:pt x="2607" y="3325"/>
                    <a:pt x="2608" y="3324"/>
                  </a:cubicBezTo>
                  <a:cubicBezTo>
                    <a:pt x="2624" y="3316"/>
                    <a:pt x="2643" y="3310"/>
                    <a:pt x="2653" y="3296"/>
                  </a:cubicBezTo>
                  <a:cubicBezTo>
                    <a:pt x="2731" y="3192"/>
                    <a:pt x="2834" y="3235"/>
                    <a:pt x="2931" y="3238"/>
                  </a:cubicBezTo>
                  <a:cubicBezTo>
                    <a:pt x="2932" y="3246"/>
                    <a:pt x="2934" y="3254"/>
                    <a:pt x="2936" y="3261"/>
                  </a:cubicBezTo>
                  <a:cubicBezTo>
                    <a:pt x="2826" y="3282"/>
                    <a:pt x="2717" y="3303"/>
                    <a:pt x="2608" y="3324"/>
                  </a:cubicBezTo>
                  <a:cubicBezTo>
                    <a:pt x="2607" y="3325"/>
                    <a:pt x="2606" y="3325"/>
                    <a:pt x="2606" y="3326"/>
                  </a:cubicBezTo>
                  <a:cubicBezTo>
                    <a:pt x="2605" y="3325"/>
                    <a:pt x="2605" y="3325"/>
                    <a:pt x="2605" y="3325"/>
                  </a:cubicBezTo>
                  <a:cubicBezTo>
                    <a:pt x="2574" y="3349"/>
                    <a:pt x="2544" y="3374"/>
                    <a:pt x="2505" y="3406"/>
                  </a:cubicBezTo>
                  <a:cubicBezTo>
                    <a:pt x="2532" y="3262"/>
                    <a:pt x="2755" y="3078"/>
                    <a:pt x="2861" y="3109"/>
                  </a:cubicBezTo>
                  <a:cubicBezTo>
                    <a:pt x="2806" y="3143"/>
                    <a:pt x="2757" y="3169"/>
                    <a:pt x="2711" y="3201"/>
                  </a:cubicBezTo>
                  <a:cubicBezTo>
                    <a:pt x="2666" y="3232"/>
                    <a:pt x="2626" y="3269"/>
                    <a:pt x="2584" y="3304"/>
                  </a:cubicBezTo>
                  <a:close/>
                  <a:moveTo>
                    <a:pt x="2410" y="3569"/>
                  </a:moveTo>
                  <a:lnTo>
                    <a:pt x="2410" y="3569"/>
                  </a:lnTo>
                  <a:cubicBezTo>
                    <a:pt x="2497" y="3369"/>
                    <a:pt x="3043" y="3437"/>
                    <a:pt x="2911" y="3577"/>
                  </a:cubicBezTo>
                  <a:cubicBezTo>
                    <a:pt x="2840" y="3546"/>
                    <a:pt x="2783" y="3520"/>
                    <a:pt x="2715" y="3516"/>
                  </a:cubicBezTo>
                  <a:cubicBezTo>
                    <a:pt x="2649" y="3513"/>
                    <a:pt x="2493" y="3543"/>
                    <a:pt x="2410" y="3569"/>
                  </a:cubicBezTo>
                  <a:close/>
                  <a:moveTo>
                    <a:pt x="2299" y="3695"/>
                  </a:moveTo>
                  <a:lnTo>
                    <a:pt x="2299" y="3695"/>
                  </a:lnTo>
                  <a:cubicBezTo>
                    <a:pt x="2279" y="3738"/>
                    <a:pt x="2256" y="3741"/>
                    <a:pt x="2214" y="3733"/>
                  </a:cubicBezTo>
                  <a:cubicBezTo>
                    <a:pt x="2095" y="3707"/>
                    <a:pt x="1980" y="3718"/>
                    <a:pt x="1876" y="3789"/>
                  </a:cubicBezTo>
                  <a:cubicBezTo>
                    <a:pt x="1855" y="3804"/>
                    <a:pt x="1837" y="3823"/>
                    <a:pt x="1817" y="3841"/>
                  </a:cubicBezTo>
                  <a:cubicBezTo>
                    <a:pt x="1872" y="3924"/>
                    <a:pt x="1959" y="3850"/>
                    <a:pt x="2028" y="3901"/>
                  </a:cubicBezTo>
                  <a:cubicBezTo>
                    <a:pt x="2008" y="3948"/>
                    <a:pt x="1991" y="4000"/>
                    <a:pt x="1964" y="4046"/>
                  </a:cubicBezTo>
                  <a:cubicBezTo>
                    <a:pt x="1954" y="4063"/>
                    <a:pt x="1912" y="4078"/>
                    <a:pt x="1895" y="4071"/>
                  </a:cubicBezTo>
                  <a:cubicBezTo>
                    <a:pt x="1740" y="4002"/>
                    <a:pt x="1587" y="3928"/>
                    <a:pt x="1429" y="3853"/>
                  </a:cubicBezTo>
                  <a:cubicBezTo>
                    <a:pt x="1624" y="3490"/>
                    <a:pt x="1809" y="3144"/>
                    <a:pt x="2005" y="2780"/>
                  </a:cubicBezTo>
                  <a:cubicBezTo>
                    <a:pt x="2197" y="2873"/>
                    <a:pt x="2395" y="2969"/>
                    <a:pt x="2603" y="3069"/>
                  </a:cubicBezTo>
                  <a:cubicBezTo>
                    <a:pt x="2558" y="3167"/>
                    <a:pt x="2517" y="3258"/>
                    <a:pt x="2473" y="3348"/>
                  </a:cubicBezTo>
                  <a:cubicBezTo>
                    <a:pt x="2416" y="3464"/>
                    <a:pt x="2354" y="3578"/>
                    <a:pt x="2299" y="3695"/>
                  </a:cubicBezTo>
                  <a:close/>
                  <a:moveTo>
                    <a:pt x="2348" y="2530"/>
                  </a:moveTo>
                  <a:lnTo>
                    <a:pt x="2348" y="2530"/>
                  </a:lnTo>
                  <a:cubicBezTo>
                    <a:pt x="2348" y="2397"/>
                    <a:pt x="2352" y="2376"/>
                    <a:pt x="2352" y="2243"/>
                  </a:cubicBezTo>
                  <a:cubicBezTo>
                    <a:pt x="2360" y="2243"/>
                    <a:pt x="2385" y="2155"/>
                    <a:pt x="2393" y="2155"/>
                  </a:cubicBezTo>
                  <a:cubicBezTo>
                    <a:pt x="2418" y="2266"/>
                    <a:pt x="2421" y="2441"/>
                    <a:pt x="2363" y="2801"/>
                  </a:cubicBezTo>
                  <a:cubicBezTo>
                    <a:pt x="2355" y="2801"/>
                    <a:pt x="2356" y="2530"/>
                    <a:pt x="2348" y="2530"/>
                  </a:cubicBezTo>
                  <a:close/>
                  <a:moveTo>
                    <a:pt x="1963" y="1947"/>
                  </a:moveTo>
                  <a:lnTo>
                    <a:pt x="1963" y="1947"/>
                  </a:lnTo>
                  <a:lnTo>
                    <a:pt x="1963" y="1714"/>
                  </a:lnTo>
                  <a:cubicBezTo>
                    <a:pt x="2046" y="1773"/>
                    <a:pt x="2058" y="2237"/>
                    <a:pt x="1994" y="2410"/>
                  </a:cubicBezTo>
                  <a:cubicBezTo>
                    <a:pt x="1983" y="2330"/>
                    <a:pt x="1975" y="2265"/>
                    <a:pt x="1964" y="2201"/>
                  </a:cubicBezTo>
                  <a:cubicBezTo>
                    <a:pt x="1954" y="2139"/>
                    <a:pt x="1941" y="2077"/>
                    <a:pt x="1920" y="2015"/>
                  </a:cubicBezTo>
                  <a:cubicBezTo>
                    <a:pt x="1852" y="2101"/>
                    <a:pt x="1845" y="2202"/>
                    <a:pt x="1833" y="2301"/>
                  </a:cubicBezTo>
                  <a:cubicBezTo>
                    <a:pt x="1807" y="2518"/>
                    <a:pt x="1826" y="2688"/>
                    <a:pt x="1875" y="2842"/>
                  </a:cubicBezTo>
                  <a:cubicBezTo>
                    <a:pt x="1873" y="2865"/>
                    <a:pt x="1725" y="3128"/>
                    <a:pt x="1713" y="3170"/>
                  </a:cubicBezTo>
                  <a:cubicBezTo>
                    <a:pt x="1715" y="3121"/>
                    <a:pt x="1667" y="3139"/>
                    <a:pt x="1670" y="3083"/>
                  </a:cubicBezTo>
                  <a:cubicBezTo>
                    <a:pt x="1682" y="2872"/>
                    <a:pt x="1739" y="2546"/>
                    <a:pt x="1744" y="2379"/>
                  </a:cubicBezTo>
                  <a:cubicBezTo>
                    <a:pt x="1747" y="2261"/>
                    <a:pt x="1762" y="2150"/>
                    <a:pt x="1761" y="2032"/>
                  </a:cubicBezTo>
                  <a:cubicBezTo>
                    <a:pt x="1760" y="1989"/>
                    <a:pt x="1753" y="1946"/>
                    <a:pt x="1741" y="1904"/>
                  </a:cubicBezTo>
                  <a:cubicBezTo>
                    <a:pt x="1736" y="1887"/>
                    <a:pt x="1712" y="1875"/>
                    <a:pt x="1697" y="1861"/>
                  </a:cubicBezTo>
                  <a:cubicBezTo>
                    <a:pt x="1685" y="1881"/>
                    <a:pt x="1665" y="1901"/>
                    <a:pt x="1663" y="1922"/>
                  </a:cubicBezTo>
                  <a:cubicBezTo>
                    <a:pt x="1653" y="2028"/>
                    <a:pt x="1648" y="2135"/>
                    <a:pt x="1641" y="2241"/>
                  </a:cubicBezTo>
                  <a:cubicBezTo>
                    <a:pt x="1633" y="2343"/>
                    <a:pt x="1611" y="2664"/>
                    <a:pt x="1584" y="2750"/>
                  </a:cubicBezTo>
                  <a:cubicBezTo>
                    <a:pt x="1564" y="2559"/>
                    <a:pt x="1613" y="1911"/>
                    <a:pt x="1668" y="1732"/>
                  </a:cubicBezTo>
                  <a:lnTo>
                    <a:pt x="1900" y="1732"/>
                  </a:lnTo>
                  <a:cubicBezTo>
                    <a:pt x="1914" y="1803"/>
                    <a:pt x="1927" y="1875"/>
                    <a:pt x="1941" y="1946"/>
                  </a:cubicBezTo>
                  <a:cubicBezTo>
                    <a:pt x="1948" y="1947"/>
                    <a:pt x="1956" y="1947"/>
                    <a:pt x="1963" y="1947"/>
                  </a:cubicBezTo>
                  <a:close/>
                  <a:moveTo>
                    <a:pt x="1891" y="1255"/>
                  </a:moveTo>
                  <a:lnTo>
                    <a:pt x="1891" y="1255"/>
                  </a:lnTo>
                  <a:cubicBezTo>
                    <a:pt x="1959" y="1345"/>
                    <a:pt x="1856" y="1398"/>
                    <a:pt x="1844" y="1471"/>
                  </a:cubicBezTo>
                  <a:cubicBezTo>
                    <a:pt x="1838" y="1468"/>
                    <a:pt x="1833" y="1465"/>
                    <a:pt x="1827" y="1462"/>
                  </a:cubicBezTo>
                  <a:cubicBezTo>
                    <a:pt x="1794" y="1492"/>
                    <a:pt x="1754" y="1517"/>
                    <a:pt x="1729" y="1552"/>
                  </a:cubicBezTo>
                  <a:cubicBezTo>
                    <a:pt x="1701" y="1589"/>
                    <a:pt x="1681" y="1618"/>
                    <a:pt x="1627" y="1615"/>
                  </a:cubicBezTo>
                  <a:cubicBezTo>
                    <a:pt x="1594" y="1613"/>
                    <a:pt x="1559" y="1633"/>
                    <a:pt x="1510" y="1647"/>
                  </a:cubicBezTo>
                  <a:cubicBezTo>
                    <a:pt x="1493" y="1577"/>
                    <a:pt x="1477" y="1506"/>
                    <a:pt x="1460" y="1436"/>
                  </a:cubicBezTo>
                  <a:cubicBezTo>
                    <a:pt x="1456" y="1434"/>
                    <a:pt x="1452" y="1433"/>
                    <a:pt x="1448" y="1431"/>
                  </a:cubicBezTo>
                  <a:cubicBezTo>
                    <a:pt x="1442" y="1462"/>
                    <a:pt x="1435" y="1493"/>
                    <a:pt x="1431" y="1524"/>
                  </a:cubicBezTo>
                  <a:cubicBezTo>
                    <a:pt x="1428" y="1558"/>
                    <a:pt x="1428" y="1592"/>
                    <a:pt x="1426" y="1625"/>
                  </a:cubicBezTo>
                  <a:cubicBezTo>
                    <a:pt x="1418" y="1627"/>
                    <a:pt x="1409" y="1628"/>
                    <a:pt x="1401" y="1629"/>
                  </a:cubicBezTo>
                  <a:cubicBezTo>
                    <a:pt x="1387" y="1593"/>
                    <a:pt x="1372" y="1558"/>
                    <a:pt x="1360" y="1521"/>
                  </a:cubicBezTo>
                  <a:cubicBezTo>
                    <a:pt x="1351" y="1491"/>
                    <a:pt x="1353" y="1455"/>
                    <a:pt x="1337" y="1431"/>
                  </a:cubicBezTo>
                  <a:cubicBezTo>
                    <a:pt x="1275" y="1341"/>
                    <a:pt x="1346" y="1271"/>
                    <a:pt x="1355" y="1191"/>
                  </a:cubicBezTo>
                  <a:cubicBezTo>
                    <a:pt x="1367" y="1183"/>
                    <a:pt x="1379" y="1175"/>
                    <a:pt x="1391" y="1166"/>
                  </a:cubicBezTo>
                  <a:cubicBezTo>
                    <a:pt x="1391" y="1166"/>
                    <a:pt x="1463" y="1144"/>
                    <a:pt x="1542" y="1170"/>
                  </a:cubicBezTo>
                  <a:cubicBezTo>
                    <a:pt x="1572" y="1225"/>
                    <a:pt x="1604" y="1261"/>
                    <a:pt x="1626" y="1312"/>
                  </a:cubicBezTo>
                  <a:cubicBezTo>
                    <a:pt x="1649" y="1364"/>
                    <a:pt x="1665" y="1419"/>
                    <a:pt x="1684" y="1474"/>
                  </a:cubicBezTo>
                  <a:cubicBezTo>
                    <a:pt x="1695" y="1466"/>
                    <a:pt x="1701" y="1464"/>
                    <a:pt x="1701" y="1462"/>
                  </a:cubicBezTo>
                  <a:cubicBezTo>
                    <a:pt x="1708" y="1401"/>
                    <a:pt x="1621" y="1191"/>
                    <a:pt x="1578" y="1153"/>
                  </a:cubicBezTo>
                  <a:cubicBezTo>
                    <a:pt x="1538" y="1118"/>
                    <a:pt x="1503" y="1118"/>
                    <a:pt x="1463" y="1122"/>
                  </a:cubicBezTo>
                  <a:cubicBezTo>
                    <a:pt x="1446" y="1124"/>
                    <a:pt x="1446" y="1116"/>
                    <a:pt x="1415" y="1122"/>
                  </a:cubicBezTo>
                  <a:cubicBezTo>
                    <a:pt x="1401" y="1125"/>
                    <a:pt x="1350" y="1134"/>
                    <a:pt x="1341" y="1155"/>
                  </a:cubicBezTo>
                  <a:cubicBezTo>
                    <a:pt x="1322" y="1198"/>
                    <a:pt x="1311" y="1244"/>
                    <a:pt x="1282" y="1284"/>
                  </a:cubicBezTo>
                  <a:cubicBezTo>
                    <a:pt x="1287" y="1257"/>
                    <a:pt x="1287" y="1226"/>
                    <a:pt x="1298" y="1201"/>
                  </a:cubicBezTo>
                  <a:cubicBezTo>
                    <a:pt x="1318" y="1156"/>
                    <a:pt x="1338" y="1084"/>
                    <a:pt x="1372" y="1075"/>
                  </a:cubicBezTo>
                  <a:cubicBezTo>
                    <a:pt x="1463" y="1051"/>
                    <a:pt x="1568" y="1027"/>
                    <a:pt x="1630" y="1142"/>
                  </a:cubicBezTo>
                  <a:cubicBezTo>
                    <a:pt x="1667" y="1210"/>
                    <a:pt x="1709" y="1275"/>
                    <a:pt x="1744" y="1334"/>
                  </a:cubicBezTo>
                  <a:cubicBezTo>
                    <a:pt x="1793" y="1220"/>
                    <a:pt x="1849" y="1089"/>
                    <a:pt x="1913" y="940"/>
                  </a:cubicBezTo>
                  <a:cubicBezTo>
                    <a:pt x="1946" y="1040"/>
                    <a:pt x="1934" y="1184"/>
                    <a:pt x="1898" y="1243"/>
                  </a:cubicBezTo>
                  <a:cubicBezTo>
                    <a:pt x="1896" y="1247"/>
                    <a:pt x="1890" y="1253"/>
                    <a:pt x="1891" y="1255"/>
                  </a:cubicBezTo>
                  <a:close/>
                  <a:moveTo>
                    <a:pt x="2058" y="546"/>
                  </a:moveTo>
                  <a:lnTo>
                    <a:pt x="2058" y="546"/>
                  </a:lnTo>
                  <a:cubicBezTo>
                    <a:pt x="2052" y="596"/>
                    <a:pt x="2037" y="624"/>
                    <a:pt x="1980" y="612"/>
                  </a:cubicBezTo>
                  <a:cubicBezTo>
                    <a:pt x="1759" y="567"/>
                    <a:pt x="1532" y="552"/>
                    <a:pt x="1307" y="564"/>
                  </a:cubicBezTo>
                  <a:cubicBezTo>
                    <a:pt x="1306" y="564"/>
                    <a:pt x="1305" y="564"/>
                    <a:pt x="1305" y="564"/>
                  </a:cubicBezTo>
                  <a:cubicBezTo>
                    <a:pt x="1305" y="562"/>
                    <a:pt x="1305" y="559"/>
                    <a:pt x="1305" y="552"/>
                  </a:cubicBezTo>
                  <a:cubicBezTo>
                    <a:pt x="1301" y="526"/>
                    <a:pt x="1293" y="511"/>
                    <a:pt x="1290" y="486"/>
                  </a:cubicBezTo>
                  <a:cubicBezTo>
                    <a:pt x="1425" y="434"/>
                    <a:pt x="1877" y="472"/>
                    <a:pt x="2058" y="546"/>
                  </a:cubicBezTo>
                  <a:close/>
                  <a:moveTo>
                    <a:pt x="2007" y="459"/>
                  </a:moveTo>
                  <a:lnTo>
                    <a:pt x="2007" y="459"/>
                  </a:lnTo>
                  <a:cubicBezTo>
                    <a:pt x="1999" y="456"/>
                    <a:pt x="1991" y="452"/>
                    <a:pt x="1983" y="448"/>
                  </a:cubicBezTo>
                  <a:cubicBezTo>
                    <a:pt x="2004" y="401"/>
                    <a:pt x="2025" y="355"/>
                    <a:pt x="2046" y="308"/>
                  </a:cubicBezTo>
                  <a:cubicBezTo>
                    <a:pt x="2091" y="381"/>
                    <a:pt x="2072" y="429"/>
                    <a:pt x="2007" y="459"/>
                  </a:cubicBezTo>
                  <a:close/>
                  <a:moveTo>
                    <a:pt x="1938" y="319"/>
                  </a:moveTo>
                  <a:lnTo>
                    <a:pt x="1938" y="319"/>
                  </a:lnTo>
                  <a:cubicBezTo>
                    <a:pt x="1945" y="319"/>
                    <a:pt x="1952" y="320"/>
                    <a:pt x="1959" y="320"/>
                  </a:cubicBezTo>
                  <a:cubicBezTo>
                    <a:pt x="1957" y="364"/>
                    <a:pt x="1955" y="408"/>
                    <a:pt x="1953" y="458"/>
                  </a:cubicBezTo>
                  <a:cubicBezTo>
                    <a:pt x="1925" y="455"/>
                    <a:pt x="1903" y="453"/>
                    <a:pt x="1870" y="450"/>
                  </a:cubicBezTo>
                  <a:cubicBezTo>
                    <a:pt x="1895" y="401"/>
                    <a:pt x="1917" y="360"/>
                    <a:pt x="1938" y="319"/>
                  </a:cubicBezTo>
                  <a:close/>
                  <a:moveTo>
                    <a:pt x="1817" y="441"/>
                  </a:moveTo>
                  <a:lnTo>
                    <a:pt x="1817" y="441"/>
                  </a:lnTo>
                  <a:cubicBezTo>
                    <a:pt x="1759" y="367"/>
                    <a:pt x="1763" y="334"/>
                    <a:pt x="1838" y="257"/>
                  </a:cubicBezTo>
                  <a:cubicBezTo>
                    <a:pt x="1898" y="326"/>
                    <a:pt x="1865" y="384"/>
                    <a:pt x="1817" y="441"/>
                  </a:cubicBezTo>
                  <a:close/>
                  <a:moveTo>
                    <a:pt x="1654" y="421"/>
                  </a:moveTo>
                  <a:lnTo>
                    <a:pt x="1654" y="421"/>
                  </a:lnTo>
                  <a:cubicBezTo>
                    <a:pt x="1673" y="363"/>
                    <a:pt x="1689" y="312"/>
                    <a:pt x="1705" y="261"/>
                  </a:cubicBezTo>
                  <a:cubicBezTo>
                    <a:pt x="1709" y="261"/>
                    <a:pt x="1714" y="261"/>
                    <a:pt x="1719" y="262"/>
                  </a:cubicBezTo>
                  <a:cubicBezTo>
                    <a:pt x="1725" y="313"/>
                    <a:pt x="1731" y="365"/>
                    <a:pt x="1737" y="421"/>
                  </a:cubicBezTo>
                  <a:lnTo>
                    <a:pt x="1654" y="421"/>
                  </a:lnTo>
                  <a:close/>
                  <a:moveTo>
                    <a:pt x="1576" y="422"/>
                  </a:moveTo>
                  <a:lnTo>
                    <a:pt x="1576" y="422"/>
                  </a:lnTo>
                  <a:cubicBezTo>
                    <a:pt x="1511" y="371"/>
                    <a:pt x="1517" y="328"/>
                    <a:pt x="1605" y="223"/>
                  </a:cubicBezTo>
                  <a:cubicBezTo>
                    <a:pt x="1662" y="305"/>
                    <a:pt x="1652" y="364"/>
                    <a:pt x="1576" y="422"/>
                  </a:cubicBezTo>
                  <a:close/>
                  <a:moveTo>
                    <a:pt x="1420" y="423"/>
                  </a:moveTo>
                  <a:lnTo>
                    <a:pt x="1420" y="423"/>
                  </a:lnTo>
                  <a:cubicBezTo>
                    <a:pt x="1428" y="375"/>
                    <a:pt x="1434" y="329"/>
                    <a:pt x="1441" y="284"/>
                  </a:cubicBezTo>
                  <a:cubicBezTo>
                    <a:pt x="1447" y="283"/>
                    <a:pt x="1453" y="283"/>
                    <a:pt x="1459" y="282"/>
                  </a:cubicBezTo>
                  <a:cubicBezTo>
                    <a:pt x="1476" y="327"/>
                    <a:pt x="1493" y="372"/>
                    <a:pt x="1512" y="423"/>
                  </a:cubicBezTo>
                  <a:lnTo>
                    <a:pt x="1420" y="423"/>
                  </a:lnTo>
                  <a:close/>
                  <a:moveTo>
                    <a:pt x="1334" y="256"/>
                  </a:moveTo>
                  <a:lnTo>
                    <a:pt x="1334" y="256"/>
                  </a:lnTo>
                  <a:cubicBezTo>
                    <a:pt x="1377" y="306"/>
                    <a:pt x="1425" y="352"/>
                    <a:pt x="1365" y="424"/>
                  </a:cubicBezTo>
                  <a:cubicBezTo>
                    <a:pt x="1299" y="396"/>
                    <a:pt x="1294" y="370"/>
                    <a:pt x="1334" y="256"/>
                  </a:cubicBezTo>
                  <a:close/>
                  <a:moveTo>
                    <a:pt x="1279" y="832"/>
                  </a:moveTo>
                  <a:lnTo>
                    <a:pt x="1279" y="832"/>
                  </a:lnTo>
                  <a:cubicBezTo>
                    <a:pt x="1298" y="828"/>
                    <a:pt x="1359" y="812"/>
                    <a:pt x="1365" y="832"/>
                  </a:cubicBezTo>
                  <a:cubicBezTo>
                    <a:pt x="1370" y="852"/>
                    <a:pt x="1363" y="868"/>
                    <a:pt x="1349" y="868"/>
                  </a:cubicBezTo>
                  <a:cubicBezTo>
                    <a:pt x="1333" y="867"/>
                    <a:pt x="1308" y="868"/>
                    <a:pt x="1290" y="868"/>
                  </a:cubicBezTo>
                  <a:cubicBezTo>
                    <a:pt x="1290" y="863"/>
                    <a:pt x="1278" y="837"/>
                    <a:pt x="1279" y="832"/>
                  </a:cubicBezTo>
                  <a:close/>
                  <a:moveTo>
                    <a:pt x="1285" y="1103"/>
                  </a:moveTo>
                  <a:lnTo>
                    <a:pt x="1285" y="1103"/>
                  </a:lnTo>
                  <a:cubicBezTo>
                    <a:pt x="1278" y="1063"/>
                    <a:pt x="1285" y="1004"/>
                    <a:pt x="1279" y="965"/>
                  </a:cubicBezTo>
                  <a:lnTo>
                    <a:pt x="1272" y="914"/>
                  </a:lnTo>
                  <a:cubicBezTo>
                    <a:pt x="1450" y="862"/>
                    <a:pt x="1343" y="1048"/>
                    <a:pt x="1285" y="1103"/>
                  </a:cubicBezTo>
                  <a:close/>
                  <a:moveTo>
                    <a:pt x="1285" y="743"/>
                  </a:moveTo>
                  <a:lnTo>
                    <a:pt x="1285" y="743"/>
                  </a:lnTo>
                  <a:cubicBezTo>
                    <a:pt x="1293" y="739"/>
                    <a:pt x="1360" y="753"/>
                    <a:pt x="1371" y="764"/>
                  </a:cubicBezTo>
                  <a:cubicBezTo>
                    <a:pt x="1354" y="778"/>
                    <a:pt x="1271" y="750"/>
                    <a:pt x="1285" y="743"/>
                  </a:cubicBezTo>
                  <a:close/>
                  <a:moveTo>
                    <a:pt x="1284" y="714"/>
                  </a:moveTo>
                  <a:lnTo>
                    <a:pt x="1284" y="714"/>
                  </a:lnTo>
                  <a:cubicBezTo>
                    <a:pt x="1290" y="683"/>
                    <a:pt x="1295" y="651"/>
                    <a:pt x="1304" y="603"/>
                  </a:cubicBezTo>
                  <a:cubicBezTo>
                    <a:pt x="1484" y="597"/>
                    <a:pt x="1642" y="597"/>
                    <a:pt x="1844" y="632"/>
                  </a:cubicBezTo>
                  <a:cubicBezTo>
                    <a:pt x="1861" y="633"/>
                    <a:pt x="1886" y="672"/>
                    <a:pt x="1889" y="696"/>
                  </a:cubicBezTo>
                  <a:cubicBezTo>
                    <a:pt x="1913" y="895"/>
                    <a:pt x="1832" y="1066"/>
                    <a:pt x="1739" y="1225"/>
                  </a:cubicBezTo>
                  <a:cubicBezTo>
                    <a:pt x="1665" y="1137"/>
                    <a:pt x="1591" y="1050"/>
                    <a:pt x="1517" y="962"/>
                  </a:cubicBezTo>
                  <a:cubicBezTo>
                    <a:pt x="1512" y="964"/>
                    <a:pt x="1508" y="966"/>
                    <a:pt x="1504" y="968"/>
                  </a:cubicBezTo>
                  <a:cubicBezTo>
                    <a:pt x="1507" y="981"/>
                    <a:pt x="1510" y="995"/>
                    <a:pt x="1515" y="1013"/>
                  </a:cubicBezTo>
                  <a:cubicBezTo>
                    <a:pt x="1476" y="1020"/>
                    <a:pt x="1440" y="1026"/>
                    <a:pt x="1401" y="1032"/>
                  </a:cubicBezTo>
                  <a:cubicBezTo>
                    <a:pt x="1407" y="964"/>
                    <a:pt x="1417" y="898"/>
                    <a:pt x="1417" y="832"/>
                  </a:cubicBezTo>
                  <a:cubicBezTo>
                    <a:pt x="1417" y="753"/>
                    <a:pt x="1392" y="734"/>
                    <a:pt x="1284" y="714"/>
                  </a:cubicBezTo>
                  <a:close/>
                  <a:moveTo>
                    <a:pt x="2035" y="788"/>
                  </a:moveTo>
                  <a:lnTo>
                    <a:pt x="2035" y="788"/>
                  </a:lnTo>
                  <a:cubicBezTo>
                    <a:pt x="2016" y="832"/>
                    <a:pt x="1988" y="892"/>
                    <a:pt x="1931" y="905"/>
                  </a:cubicBezTo>
                  <a:cubicBezTo>
                    <a:pt x="1931" y="866"/>
                    <a:pt x="1944" y="771"/>
                    <a:pt x="1944" y="652"/>
                  </a:cubicBezTo>
                  <a:cubicBezTo>
                    <a:pt x="1979" y="662"/>
                    <a:pt x="2002" y="665"/>
                    <a:pt x="2045" y="677"/>
                  </a:cubicBezTo>
                  <a:cubicBezTo>
                    <a:pt x="2045" y="698"/>
                    <a:pt x="2058" y="734"/>
                    <a:pt x="2035" y="788"/>
                  </a:cubicBezTo>
                  <a:close/>
                  <a:moveTo>
                    <a:pt x="1528" y="2185"/>
                  </a:moveTo>
                  <a:lnTo>
                    <a:pt x="1528" y="2185"/>
                  </a:lnTo>
                  <a:cubicBezTo>
                    <a:pt x="1533" y="2149"/>
                    <a:pt x="1539" y="2114"/>
                    <a:pt x="1543" y="2079"/>
                  </a:cubicBezTo>
                  <a:cubicBezTo>
                    <a:pt x="1547" y="2043"/>
                    <a:pt x="1548" y="2007"/>
                    <a:pt x="1554" y="1972"/>
                  </a:cubicBezTo>
                  <a:cubicBezTo>
                    <a:pt x="1560" y="1935"/>
                    <a:pt x="1572" y="1900"/>
                    <a:pt x="1592" y="1866"/>
                  </a:cubicBezTo>
                  <a:cubicBezTo>
                    <a:pt x="1579" y="2192"/>
                    <a:pt x="1518" y="2516"/>
                    <a:pt x="1574" y="2842"/>
                  </a:cubicBezTo>
                  <a:cubicBezTo>
                    <a:pt x="1581" y="2843"/>
                    <a:pt x="1588" y="2845"/>
                    <a:pt x="1595" y="2846"/>
                  </a:cubicBezTo>
                  <a:cubicBezTo>
                    <a:pt x="1607" y="2795"/>
                    <a:pt x="1624" y="2745"/>
                    <a:pt x="1629" y="2693"/>
                  </a:cubicBezTo>
                  <a:cubicBezTo>
                    <a:pt x="1646" y="2518"/>
                    <a:pt x="1659" y="2343"/>
                    <a:pt x="1674" y="2168"/>
                  </a:cubicBezTo>
                  <a:cubicBezTo>
                    <a:pt x="1677" y="2140"/>
                    <a:pt x="1699" y="1998"/>
                    <a:pt x="1713" y="1972"/>
                  </a:cubicBezTo>
                  <a:cubicBezTo>
                    <a:pt x="1731" y="2359"/>
                    <a:pt x="1676" y="2856"/>
                    <a:pt x="1598" y="3234"/>
                  </a:cubicBezTo>
                  <a:cubicBezTo>
                    <a:pt x="1553" y="2887"/>
                    <a:pt x="1477" y="2618"/>
                    <a:pt x="1427" y="2307"/>
                  </a:cubicBezTo>
                  <a:cubicBezTo>
                    <a:pt x="1403" y="2159"/>
                    <a:pt x="1361" y="2014"/>
                    <a:pt x="1354" y="1863"/>
                  </a:cubicBezTo>
                  <a:cubicBezTo>
                    <a:pt x="1248" y="1932"/>
                    <a:pt x="1327" y="2188"/>
                    <a:pt x="1299" y="2264"/>
                  </a:cubicBezTo>
                  <a:cubicBezTo>
                    <a:pt x="1275" y="2204"/>
                    <a:pt x="1167" y="2066"/>
                    <a:pt x="1209" y="1919"/>
                  </a:cubicBezTo>
                  <a:cubicBezTo>
                    <a:pt x="1238" y="1816"/>
                    <a:pt x="1258" y="1691"/>
                    <a:pt x="1312" y="1609"/>
                  </a:cubicBezTo>
                  <a:cubicBezTo>
                    <a:pt x="1398" y="1645"/>
                    <a:pt x="1397" y="1709"/>
                    <a:pt x="1397" y="1826"/>
                  </a:cubicBezTo>
                  <a:cubicBezTo>
                    <a:pt x="1397" y="1855"/>
                    <a:pt x="1404" y="1883"/>
                    <a:pt x="1407" y="1912"/>
                  </a:cubicBezTo>
                  <a:cubicBezTo>
                    <a:pt x="1413" y="1911"/>
                    <a:pt x="1419" y="1911"/>
                    <a:pt x="1425" y="1910"/>
                  </a:cubicBezTo>
                  <a:cubicBezTo>
                    <a:pt x="1430" y="1856"/>
                    <a:pt x="1426" y="1785"/>
                    <a:pt x="1431" y="1725"/>
                  </a:cubicBezTo>
                  <a:cubicBezTo>
                    <a:pt x="1479" y="1725"/>
                    <a:pt x="1531" y="1709"/>
                    <a:pt x="1574" y="1709"/>
                  </a:cubicBezTo>
                  <a:cubicBezTo>
                    <a:pt x="1541" y="1855"/>
                    <a:pt x="1458" y="2029"/>
                    <a:pt x="1528" y="2185"/>
                  </a:cubicBezTo>
                  <a:close/>
                  <a:moveTo>
                    <a:pt x="752" y="3617"/>
                  </a:moveTo>
                  <a:lnTo>
                    <a:pt x="752" y="3617"/>
                  </a:lnTo>
                  <a:cubicBezTo>
                    <a:pt x="497" y="3272"/>
                    <a:pt x="497" y="3204"/>
                    <a:pt x="644" y="3042"/>
                  </a:cubicBezTo>
                  <a:cubicBezTo>
                    <a:pt x="663" y="3094"/>
                    <a:pt x="654" y="3288"/>
                    <a:pt x="662" y="3325"/>
                  </a:cubicBezTo>
                  <a:cubicBezTo>
                    <a:pt x="685" y="3432"/>
                    <a:pt x="779" y="3550"/>
                    <a:pt x="885" y="3565"/>
                  </a:cubicBezTo>
                  <a:cubicBezTo>
                    <a:pt x="947" y="3574"/>
                    <a:pt x="1009" y="3572"/>
                    <a:pt x="1071" y="3587"/>
                  </a:cubicBezTo>
                  <a:cubicBezTo>
                    <a:pt x="1093" y="3593"/>
                    <a:pt x="1139" y="3558"/>
                    <a:pt x="1280" y="3558"/>
                  </a:cubicBezTo>
                  <a:cubicBezTo>
                    <a:pt x="1376" y="3538"/>
                    <a:pt x="1330" y="3573"/>
                    <a:pt x="1425" y="3551"/>
                  </a:cubicBezTo>
                  <a:cubicBezTo>
                    <a:pt x="1248" y="3694"/>
                    <a:pt x="1044" y="3749"/>
                    <a:pt x="823" y="3753"/>
                  </a:cubicBezTo>
                  <a:cubicBezTo>
                    <a:pt x="805" y="3753"/>
                    <a:pt x="783" y="3738"/>
                    <a:pt x="770" y="3724"/>
                  </a:cubicBezTo>
                  <a:cubicBezTo>
                    <a:pt x="737" y="3686"/>
                    <a:pt x="708" y="3645"/>
                    <a:pt x="670" y="3596"/>
                  </a:cubicBezTo>
                  <a:cubicBezTo>
                    <a:pt x="700" y="3603"/>
                    <a:pt x="719" y="3608"/>
                    <a:pt x="752" y="3617"/>
                  </a:cubicBezTo>
                  <a:close/>
                  <a:moveTo>
                    <a:pt x="1165" y="2885"/>
                  </a:moveTo>
                  <a:lnTo>
                    <a:pt x="1165" y="2885"/>
                  </a:lnTo>
                  <a:cubicBezTo>
                    <a:pt x="1191" y="2843"/>
                    <a:pt x="1266" y="2863"/>
                    <a:pt x="1290" y="2940"/>
                  </a:cubicBezTo>
                  <a:cubicBezTo>
                    <a:pt x="1341" y="3104"/>
                    <a:pt x="1429" y="3433"/>
                    <a:pt x="1400" y="3517"/>
                  </a:cubicBezTo>
                  <a:cubicBezTo>
                    <a:pt x="1293" y="3323"/>
                    <a:pt x="1236" y="3090"/>
                    <a:pt x="1165" y="2885"/>
                  </a:cubicBezTo>
                  <a:close/>
                  <a:moveTo>
                    <a:pt x="1171" y="3032"/>
                  </a:moveTo>
                  <a:lnTo>
                    <a:pt x="1171" y="3032"/>
                  </a:lnTo>
                  <a:cubicBezTo>
                    <a:pt x="1207" y="3144"/>
                    <a:pt x="1243" y="3256"/>
                    <a:pt x="1285" y="3383"/>
                  </a:cubicBezTo>
                  <a:cubicBezTo>
                    <a:pt x="1191" y="3395"/>
                    <a:pt x="1113" y="3405"/>
                    <a:pt x="1034" y="3414"/>
                  </a:cubicBezTo>
                  <a:cubicBezTo>
                    <a:pt x="972" y="3246"/>
                    <a:pt x="1126" y="3161"/>
                    <a:pt x="1171" y="3032"/>
                  </a:cubicBezTo>
                  <a:close/>
                  <a:moveTo>
                    <a:pt x="694" y="3243"/>
                  </a:moveTo>
                  <a:lnTo>
                    <a:pt x="694" y="3243"/>
                  </a:lnTo>
                  <a:cubicBezTo>
                    <a:pt x="691" y="3133"/>
                    <a:pt x="704" y="3016"/>
                    <a:pt x="737" y="2911"/>
                  </a:cubicBezTo>
                  <a:cubicBezTo>
                    <a:pt x="797" y="2720"/>
                    <a:pt x="877" y="2535"/>
                    <a:pt x="954" y="2333"/>
                  </a:cubicBezTo>
                  <a:cubicBezTo>
                    <a:pt x="974" y="2390"/>
                    <a:pt x="990" y="2437"/>
                    <a:pt x="1010" y="2492"/>
                  </a:cubicBezTo>
                  <a:cubicBezTo>
                    <a:pt x="921" y="2548"/>
                    <a:pt x="895" y="2603"/>
                    <a:pt x="898" y="2688"/>
                  </a:cubicBezTo>
                  <a:cubicBezTo>
                    <a:pt x="901" y="2809"/>
                    <a:pt x="871" y="2921"/>
                    <a:pt x="828" y="3032"/>
                  </a:cubicBezTo>
                  <a:cubicBezTo>
                    <a:pt x="807" y="3087"/>
                    <a:pt x="794" y="3147"/>
                    <a:pt x="783" y="3205"/>
                  </a:cubicBezTo>
                  <a:cubicBezTo>
                    <a:pt x="761" y="3326"/>
                    <a:pt x="879" y="3470"/>
                    <a:pt x="1001" y="3450"/>
                  </a:cubicBezTo>
                  <a:cubicBezTo>
                    <a:pt x="1076" y="3438"/>
                    <a:pt x="1153" y="3437"/>
                    <a:pt x="1230" y="3433"/>
                  </a:cubicBezTo>
                  <a:cubicBezTo>
                    <a:pt x="1255" y="3431"/>
                    <a:pt x="1281" y="3437"/>
                    <a:pt x="1307" y="3440"/>
                  </a:cubicBezTo>
                  <a:cubicBezTo>
                    <a:pt x="1306" y="3449"/>
                    <a:pt x="1306" y="3459"/>
                    <a:pt x="1306" y="3468"/>
                  </a:cubicBezTo>
                  <a:cubicBezTo>
                    <a:pt x="1194" y="3525"/>
                    <a:pt x="1074" y="3533"/>
                    <a:pt x="951" y="3518"/>
                  </a:cubicBezTo>
                  <a:cubicBezTo>
                    <a:pt x="774" y="3496"/>
                    <a:pt x="700" y="3425"/>
                    <a:pt x="694" y="3243"/>
                  </a:cubicBezTo>
                  <a:close/>
                  <a:moveTo>
                    <a:pt x="1137" y="2465"/>
                  </a:moveTo>
                  <a:lnTo>
                    <a:pt x="1137" y="2465"/>
                  </a:lnTo>
                  <a:cubicBezTo>
                    <a:pt x="1155" y="2458"/>
                    <a:pt x="1193" y="2481"/>
                    <a:pt x="1214" y="2496"/>
                  </a:cubicBezTo>
                  <a:cubicBezTo>
                    <a:pt x="1122" y="2480"/>
                    <a:pt x="1065" y="2559"/>
                    <a:pt x="993" y="2582"/>
                  </a:cubicBezTo>
                  <a:cubicBezTo>
                    <a:pt x="997" y="2591"/>
                    <a:pt x="997" y="2591"/>
                    <a:pt x="1001" y="2601"/>
                  </a:cubicBezTo>
                  <a:cubicBezTo>
                    <a:pt x="1050" y="2582"/>
                    <a:pt x="1098" y="2563"/>
                    <a:pt x="1164" y="2537"/>
                  </a:cubicBezTo>
                  <a:cubicBezTo>
                    <a:pt x="1213" y="2550"/>
                    <a:pt x="1201" y="2532"/>
                    <a:pt x="1229" y="2588"/>
                  </a:cubicBezTo>
                  <a:cubicBezTo>
                    <a:pt x="1208" y="2596"/>
                    <a:pt x="1150" y="2599"/>
                    <a:pt x="1103" y="2616"/>
                  </a:cubicBezTo>
                  <a:cubicBezTo>
                    <a:pt x="1067" y="2630"/>
                    <a:pt x="1030" y="2659"/>
                    <a:pt x="1010" y="2666"/>
                  </a:cubicBezTo>
                  <a:cubicBezTo>
                    <a:pt x="1010" y="2673"/>
                    <a:pt x="1011" y="2680"/>
                    <a:pt x="1011" y="2686"/>
                  </a:cubicBezTo>
                  <a:cubicBezTo>
                    <a:pt x="1040" y="2685"/>
                    <a:pt x="1076" y="2678"/>
                    <a:pt x="1096" y="2663"/>
                  </a:cubicBezTo>
                  <a:cubicBezTo>
                    <a:pt x="1164" y="2637"/>
                    <a:pt x="1203" y="2636"/>
                    <a:pt x="1237" y="2679"/>
                  </a:cubicBezTo>
                  <a:cubicBezTo>
                    <a:pt x="1251" y="2696"/>
                    <a:pt x="1254" y="2748"/>
                    <a:pt x="1264" y="2773"/>
                  </a:cubicBezTo>
                  <a:cubicBezTo>
                    <a:pt x="1210" y="2694"/>
                    <a:pt x="1143" y="2705"/>
                    <a:pt x="1074" y="2738"/>
                  </a:cubicBezTo>
                  <a:cubicBezTo>
                    <a:pt x="1061" y="2745"/>
                    <a:pt x="1051" y="2759"/>
                    <a:pt x="1040" y="2770"/>
                  </a:cubicBezTo>
                  <a:cubicBezTo>
                    <a:pt x="1053" y="2781"/>
                    <a:pt x="1087" y="2765"/>
                    <a:pt x="1103" y="2763"/>
                  </a:cubicBezTo>
                  <a:cubicBezTo>
                    <a:pt x="1162" y="2756"/>
                    <a:pt x="1159" y="2766"/>
                    <a:pt x="1175" y="2763"/>
                  </a:cubicBezTo>
                  <a:cubicBezTo>
                    <a:pt x="1222" y="2756"/>
                    <a:pt x="1249" y="2826"/>
                    <a:pt x="1267" y="2846"/>
                  </a:cubicBezTo>
                  <a:cubicBezTo>
                    <a:pt x="1245" y="2852"/>
                    <a:pt x="1201" y="2814"/>
                    <a:pt x="1150" y="2833"/>
                  </a:cubicBezTo>
                  <a:cubicBezTo>
                    <a:pt x="1121" y="2844"/>
                    <a:pt x="1090" y="2928"/>
                    <a:pt x="1100" y="2945"/>
                  </a:cubicBezTo>
                  <a:cubicBezTo>
                    <a:pt x="1143" y="3018"/>
                    <a:pt x="1101" y="3067"/>
                    <a:pt x="1065" y="3121"/>
                  </a:cubicBezTo>
                  <a:cubicBezTo>
                    <a:pt x="1026" y="3178"/>
                    <a:pt x="954" y="3263"/>
                    <a:pt x="939" y="3393"/>
                  </a:cubicBezTo>
                  <a:cubicBezTo>
                    <a:pt x="840" y="3365"/>
                    <a:pt x="798" y="3250"/>
                    <a:pt x="869" y="3077"/>
                  </a:cubicBezTo>
                  <a:cubicBezTo>
                    <a:pt x="896" y="2979"/>
                    <a:pt x="929" y="2939"/>
                    <a:pt x="932" y="2856"/>
                  </a:cubicBezTo>
                  <a:cubicBezTo>
                    <a:pt x="933" y="2832"/>
                    <a:pt x="927" y="2808"/>
                    <a:pt x="927" y="2784"/>
                  </a:cubicBezTo>
                  <a:cubicBezTo>
                    <a:pt x="923" y="2596"/>
                    <a:pt x="961" y="2536"/>
                    <a:pt x="1137" y="2465"/>
                  </a:cubicBezTo>
                  <a:close/>
                  <a:moveTo>
                    <a:pt x="1163" y="2214"/>
                  </a:moveTo>
                  <a:lnTo>
                    <a:pt x="1163" y="2214"/>
                  </a:lnTo>
                  <a:cubicBezTo>
                    <a:pt x="1170" y="2165"/>
                    <a:pt x="1165" y="2151"/>
                    <a:pt x="1191" y="2100"/>
                  </a:cubicBezTo>
                  <a:cubicBezTo>
                    <a:pt x="1227" y="2235"/>
                    <a:pt x="1229" y="2196"/>
                    <a:pt x="1316" y="2351"/>
                  </a:cubicBezTo>
                  <a:cubicBezTo>
                    <a:pt x="1330" y="2349"/>
                    <a:pt x="1344" y="2317"/>
                    <a:pt x="1343" y="2283"/>
                  </a:cubicBezTo>
                  <a:cubicBezTo>
                    <a:pt x="1334" y="2124"/>
                    <a:pt x="1335" y="2144"/>
                    <a:pt x="1325" y="1984"/>
                  </a:cubicBezTo>
                  <a:cubicBezTo>
                    <a:pt x="1418" y="2420"/>
                    <a:pt x="1457" y="2861"/>
                    <a:pt x="1472" y="3304"/>
                  </a:cubicBezTo>
                  <a:cubicBezTo>
                    <a:pt x="1465" y="3307"/>
                    <a:pt x="1459" y="3310"/>
                    <a:pt x="1453" y="3313"/>
                  </a:cubicBezTo>
                  <a:cubicBezTo>
                    <a:pt x="1438" y="3290"/>
                    <a:pt x="1417" y="3268"/>
                    <a:pt x="1411" y="3243"/>
                  </a:cubicBezTo>
                  <a:cubicBezTo>
                    <a:pt x="1381" y="3128"/>
                    <a:pt x="1353" y="3012"/>
                    <a:pt x="1329" y="2896"/>
                  </a:cubicBezTo>
                  <a:cubicBezTo>
                    <a:pt x="1312" y="2819"/>
                    <a:pt x="1303" y="2741"/>
                    <a:pt x="1289" y="2663"/>
                  </a:cubicBezTo>
                  <a:cubicBezTo>
                    <a:pt x="1278" y="2606"/>
                    <a:pt x="1267" y="2548"/>
                    <a:pt x="1253" y="2491"/>
                  </a:cubicBezTo>
                  <a:cubicBezTo>
                    <a:pt x="1248" y="2474"/>
                    <a:pt x="1238" y="2452"/>
                    <a:pt x="1223" y="2443"/>
                  </a:cubicBezTo>
                  <a:cubicBezTo>
                    <a:pt x="1127" y="2386"/>
                    <a:pt x="1149" y="2299"/>
                    <a:pt x="1163" y="2214"/>
                  </a:cubicBezTo>
                  <a:close/>
                  <a:moveTo>
                    <a:pt x="1441" y="3376"/>
                  </a:moveTo>
                  <a:lnTo>
                    <a:pt x="1441" y="3376"/>
                  </a:lnTo>
                  <a:cubicBezTo>
                    <a:pt x="1501" y="3356"/>
                    <a:pt x="1554" y="3297"/>
                    <a:pt x="1594" y="3284"/>
                  </a:cubicBezTo>
                  <a:cubicBezTo>
                    <a:pt x="1596" y="3287"/>
                    <a:pt x="1632" y="3212"/>
                    <a:pt x="1664" y="3194"/>
                  </a:cubicBezTo>
                  <a:cubicBezTo>
                    <a:pt x="1699" y="3174"/>
                    <a:pt x="1707" y="3192"/>
                    <a:pt x="1710" y="3195"/>
                  </a:cubicBezTo>
                  <a:cubicBezTo>
                    <a:pt x="1690" y="3208"/>
                    <a:pt x="1605" y="3422"/>
                    <a:pt x="1538" y="3520"/>
                  </a:cubicBezTo>
                  <a:cubicBezTo>
                    <a:pt x="1519" y="3548"/>
                    <a:pt x="1493" y="3612"/>
                    <a:pt x="1476" y="3615"/>
                  </a:cubicBezTo>
                  <a:cubicBezTo>
                    <a:pt x="1453" y="3619"/>
                    <a:pt x="1455" y="3581"/>
                    <a:pt x="1446" y="3585"/>
                  </a:cubicBezTo>
                  <a:cubicBezTo>
                    <a:pt x="1439" y="3589"/>
                    <a:pt x="1466" y="3396"/>
                    <a:pt x="1441" y="3376"/>
                  </a:cubicBezTo>
                  <a:close/>
                  <a:moveTo>
                    <a:pt x="1487" y="2772"/>
                  </a:moveTo>
                  <a:lnTo>
                    <a:pt x="1487" y="2772"/>
                  </a:lnTo>
                  <a:cubicBezTo>
                    <a:pt x="1494" y="2847"/>
                    <a:pt x="1560" y="3189"/>
                    <a:pt x="1567" y="3264"/>
                  </a:cubicBezTo>
                  <a:cubicBezTo>
                    <a:pt x="1557" y="3265"/>
                    <a:pt x="1516" y="3299"/>
                    <a:pt x="1506" y="3300"/>
                  </a:cubicBezTo>
                  <a:cubicBezTo>
                    <a:pt x="1501" y="3224"/>
                    <a:pt x="1497" y="3191"/>
                    <a:pt x="1491" y="3115"/>
                  </a:cubicBezTo>
                  <a:cubicBezTo>
                    <a:pt x="1499" y="3115"/>
                    <a:pt x="1479" y="2773"/>
                    <a:pt x="1487" y="2772"/>
                  </a:cubicBezTo>
                  <a:close/>
                  <a:moveTo>
                    <a:pt x="2075" y="1897"/>
                  </a:moveTo>
                  <a:lnTo>
                    <a:pt x="2075" y="1897"/>
                  </a:lnTo>
                  <a:cubicBezTo>
                    <a:pt x="2207" y="2032"/>
                    <a:pt x="2178" y="2612"/>
                    <a:pt x="2143" y="2792"/>
                  </a:cubicBezTo>
                  <a:cubicBezTo>
                    <a:pt x="2100" y="2773"/>
                    <a:pt x="2061" y="2746"/>
                    <a:pt x="2019" y="2738"/>
                  </a:cubicBezTo>
                  <a:cubicBezTo>
                    <a:pt x="1978" y="2730"/>
                    <a:pt x="1947" y="2744"/>
                    <a:pt x="1894" y="2812"/>
                  </a:cubicBezTo>
                  <a:cubicBezTo>
                    <a:pt x="1845" y="2609"/>
                    <a:pt x="1873" y="2295"/>
                    <a:pt x="1906" y="2112"/>
                  </a:cubicBezTo>
                  <a:cubicBezTo>
                    <a:pt x="1913" y="2111"/>
                    <a:pt x="1928" y="2198"/>
                    <a:pt x="1935" y="2197"/>
                  </a:cubicBezTo>
                  <a:cubicBezTo>
                    <a:pt x="1944" y="2354"/>
                    <a:pt x="1961" y="2510"/>
                    <a:pt x="1971" y="2667"/>
                  </a:cubicBezTo>
                  <a:cubicBezTo>
                    <a:pt x="1978" y="2670"/>
                    <a:pt x="1985" y="2672"/>
                    <a:pt x="1991" y="2675"/>
                  </a:cubicBezTo>
                  <a:cubicBezTo>
                    <a:pt x="2004" y="2639"/>
                    <a:pt x="2024" y="2604"/>
                    <a:pt x="2029" y="2567"/>
                  </a:cubicBezTo>
                  <a:cubicBezTo>
                    <a:pt x="2049" y="2390"/>
                    <a:pt x="2056" y="2077"/>
                    <a:pt x="2075" y="1897"/>
                  </a:cubicBezTo>
                  <a:close/>
                  <a:moveTo>
                    <a:pt x="2588" y="3742"/>
                  </a:moveTo>
                  <a:lnTo>
                    <a:pt x="2588" y="3742"/>
                  </a:lnTo>
                  <a:cubicBezTo>
                    <a:pt x="2669" y="3781"/>
                    <a:pt x="2700" y="3856"/>
                    <a:pt x="2698" y="3936"/>
                  </a:cubicBezTo>
                  <a:cubicBezTo>
                    <a:pt x="2693" y="4098"/>
                    <a:pt x="2677" y="4261"/>
                    <a:pt x="2664" y="4423"/>
                  </a:cubicBezTo>
                  <a:cubicBezTo>
                    <a:pt x="2662" y="4462"/>
                    <a:pt x="2657" y="4500"/>
                    <a:pt x="2647" y="4538"/>
                  </a:cubicBezTo>
                  <a:cubicBezTo>
                    <a:pt x="2585" y="4278"/>
                    <a:pt x="2691" y="4003"/>
                    <a:pt x="2588" y="3742"/>
                  </a:cubicBezTo>
                  <a:close/>
                  <a:moveTo>
                    <a:pt x="2507" y="3730"/>
                  </a:moveTo>
                  <a:lnTo>
                    <a:pt x="2507" y="3730"/>
                  </a:lnTo>
                  <a:cubicBezTo>
                    <a:pt x="2586" y="3789"/>
                    <a:pt x="2597" y="3883"/>
                    <a:pt x="2598" y="3977"/>
                  </a:cubicBezTo>
                  <a:cubicBezTo>
                    <a:pt x="2598" y="4143"/>
                    <a:pt x="2589" y="4309"/>
                    <a:pt x="2589" y="4475"/>
                  </a:cubicBezTo>
                  <a:cubicBezTo>
                    <a:pt x="2589" y="4561"/>
                    <a:pt x="2598" y="4647"/>
                    <a:pt x="2593" y="4737"/>
                  </a:cubicBezTo>
                  <a:cubicBezTo>
                    <a:pt x="2577" y="4673"/>
                    <a:pt x="2549" y="4610"/>
                    <a:pt x="2545" y="4545"/>
                  </a:cubicBezTo>
                  <a:cubicBezTo>
                    <a:pt x="2536" y="4380"/>
                    <a:pt x="2538" y="4214"/>
                    <a:pt x="2537" y="4048"/>
                  </a:cubicBezTo>
                  <a:cubicBezTo>
                    <a:pt x="2536" y="3993"/>
                    <a:pt x="2547" y="3937"/>
                    <a:pt x="2542" y="3882"/>
                  </a:cubicBezTo>
                  <a:cubicBezTo>
                    <a:pt x="2538" y="3831"/>
                    <a:pt x="2519" y="3780"/>
                    <a:pt x="2507" y="3730"/>
                  </a:cubicBezTo>
                  <a:close/>
                  <a:moveTo>
                    <a:pt x="2452" y="4108"/>
                  </a:moveTo>
                  <a:lnTo>
                    <a:pt x="2452" y="4108"/>
                  </a:lnTo>
                  <a:cubicBezTo>
                    <a:pt x="2525" y="4399"/>
                    <a:pt x="2444" y="4818"/>
                    <a:pt x="2433" y="5113"/>
                  </a:cubicBezTo>
                  <a:cubicBezTo>
                    <a:pt x="2416" y="4990"/>
                    <a:pt x="2405" y="4866"/>
                    <a:pt x="2382" y="4745"/>
                  </a:cubicBezTo>
                  <a:cubicBezTo>
                    <a:pt x="2361" y="4637"/>
                    <a:pt x="2339" y="4527"/>
                    <a:pt x="2297" y="4426"/>
                  </a:cubicBezTo>
                  <a:cubicBezTo>
                    <a:pt x="2263" y="4344"/>
                    <a:pt x="2378" y="4163"/>
                    <a:pt x="2452" y="4108"/>
                  </a:cubicBezTo>
                  <a:close/>
                  <a:moveTo>
                    <a:pt x="1753" y="4133"/>
                  </a:moveTo>
                  <a:lnTo>
                    <a:pt x="1753" y="4133"/>
                  </a:lnTo>
                  <a:cubicBezTo>
                    <a:pt x="1784" y="4154"/>
                    <a:pt x="1803" y="4168"/>
                    <a:pt x="1813" y="4174"/>
                  </a:cubicBezTo>
                  <a:cubicBezTo>
                    <a:pt x="1978" y="4138"/>
                    <a:pt x="2040" y="4017"/>
                    <a:pt x="2078" y="3871"/>
                  </a:cubicBezTo>
                  <a:cubicBezTo>
                    <a:pt x="2058" y="3867"/>
                    <a:pt x="2038" y="3864"/>
                    <a:pt x="2018" y="3861"/>
                  </a:cubicBezTo>
                  <a:cubicBezTo>
                    <a:pt x="2017" y="3837"/>
                    <a:pt x="2016" y="3817"/>
                    <a:pt x="2015" y="3796"/>
                  </a:cubicBezTo>
                  <a:cubicBezTo>
                    <a:pt x="1973" y="3819"/>
                    <a:pt x="1935" y="3839"/>
                    <a:pt x="1897" y="3859"/>
                  </a:cubicBezTo>
                  <a:cubicBezTo>
                    <a:pt x="1955" y="3732"/>
                    <a:pt x="2083" y="3729"/>
                    <a:pt x="2417" y="3836"/>
                  </a:cubicBezTo>
                  <a:cubicBezTo>
                    <a:pt x="2404" y="3806"/>
                    <a:pt x="2395" y="3785"/>
                    <a:pt x="2386" y="3764"/>
                  </a:cubicBezTo>
                  <a:cubicBezTo>
                    <a:pt x="2460" y="3747"/>
                    <a:pt x="2492" y="3770"/>
                    <a:pt x="2496" y="3836"/>
                  </a:cubicBezTo>
                  <a:cubicBezTo>
                    <a:pt x="2502" y="3925"/>
                    <a:pt x="2494" y="4003"/>
                    <a:pt x="2423" y="4071"/>
                  </a:cubicBezTo>
                  <a:cubicBezTo>
                    <a:pt x="2371" y="4120"/>
                    <a:pt x="2336" y="4186"/>
                    <a:pt x="2292" y="4243"/>
                  </a:cubicBezTo>
                  <a:cubicBezTo>
                    <a:pt x="2276" y="4264"/>
                    <a:pt x="2261" y="4279"/>
                    <a:pt x="2223" y="4263"/>
                  </a:cubicBezTo>
                  <a:cubicBezTo>
                    <a:pt x="2195" y="4250"/>
                    <a:pt x="2150" y="4275"/>
                    <a:pt x="2113" y="4281"/>
                  </a:cubicBezTo>
                  <a:cubicBezTo>
                    <a:pt x="2073" y="4289"/>
                    <a:pt x="2032" y="4295"/>
                    <a:pt x="1992" y="4302"/>
                  </a:cubicBezTo>
                  <a:cubicBezTo>
                    <a:pt x="1990" y="4293"/>
                    <a:pt x="1989" y="4284"/>
                    <a:pt x="1987" y="4275"/>
                  </a:cubicBezTo>
                  <a:cubicBezTo>
                    <a:pt x="2043" y="4263"/>
                    <a:pt x="2098" y="4251"/>
                    <a:pt x="2154" y="4239"/>
                  </a:cubicBezTo>
                  <a:cubicBezTo>
                    <a:pt x="2153" y="4234"/>
                    <a:pt x="2152" y="4228"/>
                    <a:pt x="2151" y="4223"/>
                  </a:cubicBezTo>
                  <a:cubicBezTo>
                    <a:pt x="2106" y="4230"/>
                    <a:pt x="2061" y="4235"/>
                    <a:pt x="2017" y="4245"/>
                  </a:cubicBezTo>
                  <a:cubicBezTo>
                    <a:pt x="1973" y="4255"/>
                    <a:pt x="1931" y="4270"/>
                    <a:pt x="1884" y="4272"/>
                  </a:cubicBezTo>
                  <a:cubicBezTo>
                    <a:pt x="1931" y="4208"/>
                    <a:pt x="1998" y="4197"/>
                    <a:pt x="2067" y="4188"/>
                  </a:cubicBezTo>
                  <a:cubicBezTo>
                    <a:pt x="2121" y="4181"/>
                    <a:pt x="2131" y="4158"/>
                    <a:pt x="2104" y="4088"/>
                  </a:cubicBezTo>
                  <a:cubicBezTo>
                    <a:pt x="2098" y="4166"/>
                    <a:pt x="2050" y="4166"/>
                    <a:pt x="1999" y="4171"/>
                  </a:cubicBezTo>
                  <a:cubicBezTo>
                    <a:pt x="1964" y="4175"/>
                    <a:pt x="1932" y="4196"/>
                    <a:pt x="1897" y="4206"/>
                  </a:cubicBezTo>
                  <a:cubicBezTo>
                    <a:pt x="1855" y="4217"/>
                    <a:pt x="1812" y="4224"/>
                    <a:pt x="1766" y="4234"/>
                  </a:cubicBezTo>
                  <a:cubicBezTo>
                    <a:pt x="1761" y="4195"/>
                    <a:pt x="1758" y="4172"/>
                    <a:pt x="1753" y="4133"/>
                  </a:cubicBezTo>
                  <a:close/>
                  <a:moveTo>
                    <a:pt x="1370" y="3900"/>
                  </a:moveTo>
                  <a:lnTo>
                    <a:pt x="1370" y="3900"/>
                  </a:lnTo>
                  <a:cubicBezTo>
                    <a:pt x="1373" y="3891"/>
                    <a:pt x="1376" y="3883"/>
                    <a:pt x="1379" y="3874"/>
                  </a:cubicBezTo>
                  <a:cubicBezTo>
                    <a:pt x="1537" y="3950"/>
                    <a:pt x="1694" y="4026"/>
                    <a:pt x="1852" y="4102"/>
                  </a:cubicBezTo>
                  <a:cubicBezTo>
                    <a:pt x="1799" y="4132"/>
                    <a:pt x="1543" y="4024"/>
                    <a:pt x="1370" y="3900"/>
                  </a:cubicBezTo>
                  <a:close/>
                  <a:moveTo>
                    <a:pt x="1173" y="4586"/>
                  </a:moveTo>
                  <a:lnTo>
                    <a:pt x="1173" y="4586"/>
                  </a:lnTo>
                  <a:cubicBezTo>
                    <a:pt x="1226" y="4479"/>
                    <a:pt x="1270" y="4375"/>
                    <a:pt x="1328" y="4280"/>
                  </a:cubicBezTo>
                  <a:cubicBezTo>
                    <a:pt x="1342" y="4257"/>
                    <a:pt x="1400" y="4262"/>
                    <a:pt x="1438" y="4255"/>
                  </a:cubicBezTo>
                  <a:cubicBezTo>
                    <a:pt x="1445" y="4288"/>
                    <a:pt x="1465" y="4327"/>
                    <a:pt x="1456" y="4355"/>
                  </a:cubicBezTo>
                  <a:cubicBezTo>
                    <a:pt x="1435" y="4414"/>
                    <a:pt x="1399" y="4468"/>
                    <a:pt x="1369" y="4523"/>
                  </a:cubicBezTo>
                  <a:cubicBezTo>
                    <a:pt x="1359" y="4518"/>
                    <a:pt x="1350" y="4512"/>
                    <a:pt x="1341" y="4507"/>
                  </a:cubicBezTo>
                  <a:cubicBezTo>
                    <a:pt x="1363" y="4471"/>
                    <a:pt x="1385" y="4435"/>
                    <a:pt x="1414" y="4388"/>
                  </a:cubicBezTo>
                  <a:cubicBezTo>
                    <a:pt x="1347" y="4390"/>
                    <a:pt x="1303" y="4390"/>
                    <a:pt x="1285" y="4460"/>
                  </a:cubicBezTo>
                  <a:cubicBezTo>
                    <a:pt x="1271" y="4509"/>
                    <a:pt x="1296" y="4599"/>
                    <a:pt x="1173" y="4586"/>
                  </a:cubicBezTo>
                  <a:close/>
                  <a:moveTo>
                    <a:pt x="1073" y="4609"/>
                  </a:moveTo>
                  <a:lnTo>
                    <a:pt x="1073" y="4609"/>
                  </a:lnTo>
                  <a:cubicBezTo>
                    <a:pt x="1077" y="4636"/>
                    <a:pt x="1082" y="4663"/>
                    <a:pt x="1083" y="4671"/>
                  </a:cubicBezTo>
                  <a:cubicBezTo>
                    <a:pt x="1025" y="4732"/>
                    <a:pt x="976" y="4782"/>
                    <a:pt x="928" y="4833"/>
                  </a:cubicBezTo>
                  <a:cubicBezTo>
                    <a:pt x="943" y="4847"/>
                    <a:pt x="957" y="4860"/>
                    <a:pt x="972" y="4874"/>
                  </a:cubicBezTo>
                  <a:cubicBezTo>
                    <a:pt x="995" y="4827"/>
                    <a:pt x="1019" y="4781"/>
                    <a:pt x="1043" y="4734"/>
                  </a:cubicBezTo>
                  <a:cubicBezTo>
                    <a:pt x="1051" y="4742"/>
                    <a:pt x="1058" y="4749"/>
                    <a:pt x="1066" y="4757"/>
                  </a:cubicBezTo>
                  <a:cubicBezTo>
                    <a:pt x="1088" y="4892"/>
                    <a:pt x="976" y="5042"/>
                    <a:pt x="845" y="5044"/>
                  </a:cubicBezTo>
                  <a:cubicBezTo>
                    <a:pt x="817" y="5044"/>
                    <a:pt x="770" y="5004"/>
                    <a:pt x="763" y="4975"/>
                  </a:cubicBezTo>
                  <a:cubicBezTo>
                    <a:pt x="745" y="4894"/>
                    <a:pt x="741" y="4809"/>
                    <a:pt x="736" y="4726"/>
                  </a:cubicBezTo>
                  <a:cubicBezTo>
                    <a:pt x="734" y="4685"/>
                    <a:pt x="729" y="4656"/>
                    <a:pt x="689" y="4632"/>
                  </a:cubicBezTo>
                  <a:cubicBezTo>
                    <a:pt x="656" y="4612"/>
                    <a:pt x="628" y="4576"/>
                    <a:pt x="611" y="4540"/>
                  </a:cubicBezTo>
                  <a:cubicBezTo>
                    <a:pt x="578" y="4469"/>
                    <a:pt x="554" y="4394"/>
                    <a:pt x="526" y="4321"/>
                  </a:cubicBezTo>
                  <a:cubicBezTo>
                    <a:pt x="531" y="4315"/>
                    <a:pt x="536" y="4309"/>
                    <a:pt x="541" y="4304"/>
                  </a:cubicBezTo>
                  <a:cubicBezTo>
                    <a:pt x="572" y="4328"/>
                    <a:pt x="608" y="4348"/>
                    <a:pt x="633" y="4378"/>
                  </a:cubicBezTo>
                  <a:cubicBezTo>
                    <a:pt x="663" y="4414"/>
                    <a:pt x="684" y="4459"/>
                    <a:pt x="710" y="4499"/>
                  </a:cubicBezTo>
                  <a:cubicBezTo>
                    <a:pt x="781" y="4607"/>
                    <a:pt x="852" y="4625"/>
                    <a:pt x="948" y="4541"/>
                  </a:cubicBezTo>
                  <a:cubicBezTo>
                    <a:pt x="1061" y="4441"/>
                    <a:pt x="1168" y="4333"/>
                    <a:pt x="1268" y="4220"/>
                  </a:cubicBezTo>
                  <a:cubicBezTo>
                    <a:pt x="1338" y="4142"/>
                    <a:pt x="1421" y="4126"/>
                    <a:pt x="1514" y="4133"/>
                  </a:cubicBezTo>
                  <a:cubicBezTo>
                    <a:pt x="1544" y="4135"/>
                    <a:pt x="1571" y="4160"/>
                    <a:pt x="1600" y="4175"/>
                  </a:cubicBezTo>
                  <a:cubicBezTo>
                    <a:pt x="1586" y="4199"/>
                    <a:pt x="1573" y="4222"/>
                    <a:pt x="1560" y="4245"/>
                  </a:cubicBezTo>
                  <a:cubicBezTo>
                    <a:pt x="1522" y="4229"/>
                    <a:pt x="1494" y="4209"/>
                    <a:pt x="1462" y="4204"/>
                  </a:cubicBezTo>
                  <a:cubicBezTo>
                    <a:pt x="1364" y="4186"/>
                    <a:pt x="1296" y="4218"/>
                    <a:pt x="1254" y="4311"/>
                  </a:cubicBezTo>
                  <a:cubicBezTo>
                    <a:pt x="1220" y="4385"/>
                    <a:pt x="1177" y="4435"/>
                    <a:pt x="1100" y="4474"/>
                  </a:cubicBezTo>
                  <a:cubicBezTo>
                    <a:pt x="1032" y="4508"/>
                    <a:pt x="973" y="4579"/>
                    <a:pt x="936" y="4648"/>
                  </a:cubicBezTo>
                  <a:cubicBezTo>
                    <a:pt x="877" y="4759"/>
                    <a:pt x="840" y="4882"/>
                    <a:pt x="794" y="5000"/>
                  </a:cubicBezTo>
                  <a:cubicBezTo>
                    <a:pt x="898" y="5047"/>
                    <a:pt x="997" y="4975"/>
                    <a:pt x="1009" y="4831"/>
                  </a:cubicBezTo>
                  <a:cubicBezTo>
                    <a:pt x="957" y="4891"/>
                    <a:pt x="915" y="4939"/>
                    <a:pt x="863" y="4998"/>
                  </a:cubicBezTo>
                  <a:cubicBezTo>
                    <a:pt x="871" y="4779"/>
                    <a:pt x="1003" y="4554"/>
                    <a:pt x="1165" y="4505"/>
                  </a:cubicBezTo>
                  <a:cubicBezTo>
                    <a:pt x="1142" y="4543"/>
                    <a:pt x="1118" y="4580"/>
                    <a:pt x="1095" y="4618"/>
                  </a:cubicBezTo>
                  <a:cubicBezTo>
                    <a:pt x="1088" y="4615"/>
                    <a:pt x="1080" y="4612"/>
                    <a:pt x="1073" y="4609"/>
                  </a:cubicBezTo>
                  <a:close/>
                  <a:moveTo>
                    <a:pt x="862" y="4540"/>
                  </a:moveTo>
                  <a:lnTo>
                    <a:pt x="862" y="4540"/>
                  </a:lnTo>
                  <a:cubicBezTo>
                    <a:pt x="848" y="4550"/>
                    <a:pt x="801" y="4530"/>
                    <a:pt x="783" y="4512"/>
                  </a:cubicBezTo>
                  <a:cubicBezTo>
                    <a:pt x="744" y="4471"/>
                    <a:pt x="713" y="4422"/>
                    <a:pt x="670" y="4365"/>
                  </a:cubicBezTo>
                  <a:cubicBezTo>
                    <a:pt x="760" y="4380"/>
                    <a:pt x="813" y="4469"/>
                    <a:pt x="900" y="4422"/>
                  </a:cubicBezTo>
                  <a:cubicBezTo>
                    <a:pt x="964" y="4386"/>
                    <a:pt x="1029" y="4353"/>
                    <a:pt x="1094" y="4319"/>
                  </a:cubicBezTo>
                  <a:cubicBezTo>
                    <a:pt x="1099" y="4326"/>
                    <a:pt x="1105" y="4334"/>
                    <a:pt x="1110" y="4341"/>
                  </a:cubicBezTo>
                  <a:cubicBezTo>
                    <a:pt x="1028" y="4408"/>
                    <a:pt x="948" y="4478"/>
                    <a:pt x="862" y="4540"/>
                  </a:cubicBezTo>
                  <a:close/>
                  <a:moveTo>
                    <a:pt x="683" y="4666"/>
                  </a:moveTo>
                  <a:lnTo>
                    <a:pt x="683" y="4666"/>
                  </a:lnTo>
                  <a:cubicBezTo>
                    <a:pt x="706" y="4679"/>
                    <a:pt x="700" y="4721"/>
                    <a:pt x="703" y="4749"/>
                  </a:cubicBezTo>
                  <a:cubicBezTo>
                    <a:pt x="706" y="4779"/>
                    <a:pt x="703" y="4810"/>
                    <a:pt x="703" y="4861"/>
                  </a:cubicBezTo>
                  <a:cubicBezTo>
                    <a:pt x="539" y="4682"/>
                    <a:pt x="460" y="4391"/>
                    <a:pt x="388" y="4190"/>
                  </a:cubicBezTo>
                  <a:cubicBezTo>
                    <a:pt x="394" y="4188"/>
                    <a:pt x="449" y="4231"/>
                    <a:pt x="456" y="4228"/>
                  </a:cubicBezTo>
                  <a:cubicBezTo>
                    <a:pt x="483" y="4286"/>
                    <a:pt x="480" y="4384"/>
                    <a:pt x="514" y="4437"/>
                  </a:cubicBezTo>
                  <a:cubicBezTo>
                    <a:pt x="566" y="4516"/>
                    <a:pt x="606" y="4624"/>
                    <a:pt x="683" y="4666"/>
                  </a:cubicBezTo>
                  <a:close/>
                  <a:moveTo>
                    <a:pt x="335" y="4153"/>
                  </a:moveTo>
                  <a:lnTo>
                    <a:pt x="335" y="4153"/>
                  </a:lnTo>
                  <a:cubicBezTo>
                    <a:pt x="374" y="4250"/>
                    <a:pt x="506" y="4638"/>
                    <a:pt x="549" y="4734"/>
                  </a:cubicBezTo>
                  <a:cubicBezTo>
                    <a:pt x="582" y="4807"/>
                    <a:pt x="609" y="4888"/>
                    <a:pt x="697" y="4919"/>
                  </a:cubicBezTo>
                  <a:cubicBezTo>
                    <a:pt x="707" y="4922"/>
                    <a:pt x="712" y="4941"/>
                    <a:pt x="716" y="4954"/>
                  </a:cubicBezTo>
                  <a:cubicBezTo>
                    <a:pt x="754" y="5069"/>
                    <a:pt x="827" y="5105"/>
                    <a:pt x="939" y="5057"/>
                  </a:cubicBezTo>
                  <a:cubicBezTo>
                    <a:pt x="986" y="5036"/>
                    <a:pt x="1029" y="5003"/>
                    <a:pt x="1075" y="4975"/>
                  </a:cubicBezTo>
                  <a:cubicBezTo>
                    <a:pt x="1055" y="5040"/>
                    <a:pt x="1023" y="5087"/>
                    <a:pt x="942" y="5097"/>
                  </a:cubicBezTo>
                  <a:cubicBezTo>
                    <a:pt x="698" y="5130"/>
                    <a:pt x="636" y="5100"/>
                    <a:pt x="549" y="4869"/>
                  </a:cubicBezTo>
                  <a:cubicBezTo>
                    <a:pt x="497" y="4731"/>
                    <a:pt x="399" y="4399"/>
                    <a:pt x="354" y="4258"/>
                  </a:cubicBezTo>
                  <a:cubicBezTo>
                    <a:pt x="360" y="4256"/>
                    <a:pt x="329" y="4155"/>
                    <a:pt x="335" y="4153"/>
                  </a:cubicBezTo>
                  <a:close/>
                  <a:moveTo>
                    <a:pt x="778" y="1722"/>
                  </a:moveTo>
                  <a:lnTo>
                    <a:pt x="778" y="1722"/>
                  </a:lnTo>
                  <a:cubicBezTo>
                    <a:pt x="801" y="1810"/>
                    <a:pt x="837" y="1851"/>
                    <a:pt x="803" y="1935"/>
                  </a:cubicBezTo>
                  <a:cubicBezTo>
                    <a:pt x="737" y="2100"/>
                    <a:pt x="652" y="2297"/>
                    <a:pt x="597" y="2466"/>
                  </a:cubicBezTo>
                  <a:cubicBezTo>
                    <a:pt x="484" y="2820"/>
                    <a:pt x="380" y="3178"/>
                    <a:pt x="273" y="3535"/>
                  </a:cubicBezTo>
                  <a:cubicBezTo>
                    <a:pt x="271" y="3542"/>
                    <a:pt x="273" y="3549"/>
                    <a:pt x="273" y="3562"/>
                  </a:cubicBezTo>
                  <a:cubicBezTo>
                    <a:pt x="291" y="3557"/>
                    <a:pt x="308" y="3553"/>
                    <a:pt x="325" y="3549"/>
                  </a:cubicBezTo>
                  <a:cubicBezTo>
                    <a:pt x="389" y="3795"/>
                    <a:pt x="534" y="3904"/>
                    <a:pt x="715" y="3827"/>
                  </a:cubicBezTo>
                  <a:cubicBezTo>
                    <a:pt x="677" y="3779"/>
                    <a:pt x="642" y="3734"/>
                    <a:pt x="606" y="3689"/>
                  </a:cubicBezTo>
                  <a:cubicBezTo>
                    <a:pt x="599" y="3694"/>
                    <a:pt x="592" y="3698"/>
                    <a:pt x="585" y="3703"/>
                  </a:cubicBezTo>
                  <a:cubicBezTo>
                    <a:pt x="606" y="3740"/>
                    <a:pt x="627" y="3777"/>
                    <a:pt x="650" y="3816"/>
                  </a:cubicBezTo>
                  <a:cubicBezTo>
                    <a:pt x="441" y="3819"/>
                    <a:pt x="354" y="3640"/>
                    <a:pt x="371" y="3506"/>
                  </a:cubicBezTo>
                  <a:cubicBezTo>
                    <a:pt x="379" y="3450"/>
                    <a:pt x="415" y="3425"/>
                    <a:pt x="439" y="3361"/>
                  </a:cubicBezTo>
                  <a:cubicBezTo>
                    <a:pt x="412" y="3370"/>
                    <a:pt x="353" y="3479"/>
                    <a:pt x="314" y="3491"/>
                  </a:cubicBezTo>
                  <a:cubicBezTo>
                    <a:pt x="397" y="3195"/>
                    <a:pt x="746" y="2493"/>
                    <a:pt x="896" y="2151"/>
                  </a:cubicBezTo>
                  <a:cubicBezTo>
                    <a:pt x="905" y="2154"/>
                    <a:pt x="917" y="2227"/>
                    <a:pt x="926" y="2230"/>
                  </a:cubicBezTo>
                  <a:cubicBezTo>
                    <a:pt x="921" y="2256"/>
                    <a:pt x="906" y="2317"/>
                    <a:pt x="900" y="2343"/>
                  </a:cubicBezTo>
                  <a:cubicBezTo>
                    <a:pt x="802" y="2571"/>
                    <a:pt x="715" y="2866"/>
                    <a:pt x="573" y="3078"/>
                  </a:cubicBezTo>
                  <a:cubicBezTo>
                    <a:pt x="506" y="3177"/>
                    <a:pt x="499" y="3284"/>
                    <a:pt x="564" y="3390"/>
                  </a:cubicBezTo>
                  <a:cubicBezTo>
                    <a:pt x="583" y="3422"/>
                    <a:pt x="597" y="3458"/>
                    <a:pt x="603" y="3499"/>
                  </a:cubicBezTo>
                  <a:cubicBezTo>
                    <a:pt x="588" y="3487"/>
                    <a:pt x="574" y="3475"/>
                    <a:pt x="559" y="3463"/>
                  </a:cubicBezTo>
                  <a:cubicBezTo>
                    <a:pt x="456" y="3553"/>
                    <a:pt x="449" y="3671"/>
                    <a:pt x="539" y="3731"/>
                  </a:cubicBezTo>
                  <a:cubicBezTo>
                    <a:pt x="533" y="3665"/>
                    <a:pt x="527" y="3597"/>
                    <a:pt x="521" y="3529"/>
                  </a:cubicBezTo>
                  <a:cubicBezTo>
                    <a:pt x="532" y="3525"/>
                    <a:pt x="543" y="3521"/>
                    <a:pt x="553" y="3517"/>
                  </a:cubicBezTo>
                  <a:cubicBezTo>
                    <a:pt x="583" y="3555"/>
                    <a:pt x="616" y="3590"/>
                    <a:pt x="641" y="3631"/>
                  </a:cubicBezTo>
                  <a:cubicBezTo>
                    <a:pt x="738" y="3793"/>
                    <a:pt x="808" y="3829"/>
                    <a:pt x="992" y="3781"/>
                  </a:cubicBezTo>
                  <a:cubicBezTo>
                    <a:pt x="1108" y="3751"/>
                    <a:pt x="1218" y="3700"/>
                    <a:pt x="1330" y="3657"/>
                  </a:cubicBezTo>
                  <a:cubicBezTo>
                    <a:pt x="1365" y="3644"/>
                    <a:pt x="1399" y="3629"/>
                    <a:pt x="1434" y="3615"/>
                  </a:cubicBezTo>
                  <a:cubicBezTo>
                    <a:pt x="1437" y="3623"/>
                    <a:pt x="1441" y="3630"/>
                    <a:pt x="1444" y="3637"/>
                  </a:cubicBezTo>
                  <a:cubicBezTo>
                    <a:pt x="1386" y="3667"/>
                    <a:pt x="1330" y="3705"/>
                    <a:pt x="1269" y="3724"/>
                  </a:cubicBezTo>
                  <a:cubicBezTo>
                    <a:pt x="1094" y="3777"/>
                    <a:pt x="917" y="3821"/>
                    <a:pt x="741" y="3869"/>
                  </a:cubicBezTo>
                  <a:cubicBezTo>
                    <a:pt x="708" y="3878"/>
                    <a:pt x="677" y="3889"/>
                    <a:pt x="640" y="3900"/>
                  </a:cubicBezTo>
                  <a:cubicBezTo>
                    <a:pt x="614" y="3934"/>
                    <a:pt x="614" y="3934"/>
                    <a:pt x="712" y="3919"/>
                  </a:cubicBezTo>
                  <a:cubicBezTo>
                    <a:pt x="867" y="3871"/>
                    <a:pt x="1040" y="3833"/>
                    <a:pt x="1194" y="3780"/>
                  </a:cubicBezTo>
                  <a:cubicBezTo>
                    <a:pt x="1225" y="3769"/>
                    <a:pt x="1447" y="3660"/>
                    <a:pt x="1485" y="3663"/>
                  </a:cubicBezTo>
                  <a:lnTo>
                    <a:pt x="1420" y="3803"/>
                  </a:lnTo>
                  <a:cubicBezTo>
                    <a:pt x="1420" y="3803"/>
                    <a:pt x="1339" y="3833"/>
                    <a:pt x="1254" y="3859"/>
                  </a:cubicBezTo>
                  <a:cubicBezTo>
                    <a:pt x="1164" y="3893"/>
                    <a:pt x="1015" y="4016"/>
                    <a:pt x="951" y="4080"/>
                  </a:cubicBezTo>
                  <a:cubicBezTo>
                    <a:pt x="904" y="4127"/>
                    <a:pt x="759" y="4140"/>
                    <a:pt x="715" y="4090"/>
                  </a:cubicBezTo>
                  <a:cubicBezTo>
                    <a:pt x="584" y="3940"/>
                    <a:pt x="435" y="3812"/>
                    <a:pt x="259" y="3717"/>
                  </a:cubicBezTo>
                  <a:cubicBezTo>
                    <a:pt x="228" y="3700"/>
                    <a:pt x="196" y="3686"/>
                    <a:pt x="161" y="3669"/>
                  </a:cubicBezTo>
                  <a:cubicBezTo>
                    <a:pt x="204" y="3960"/>
                    <a:pt x="465" y="4134"/>
                    <a:pt x="889" y="4157"/>
                  </a:cubicBezTo>
                  <a:cubicBezTo>
                    <a:pt x="867" y="4214"/>
                    <a:pt x="840" y="4253"/>
                    <a:pt x="769" y="4206"/>
                  </a:cubicBezTo>
                  <a:cubicBezTo>
                    <a:pt x="765" y="4212"/>
                    <a:pt x="760" y="4217"/>
                    <a:pt x="756" y="4223"/>
                  </a:cubicBezTo>
                  <a:cubicBezTo>
                    <a:pt x="776" y="4259"/>
                    <a:pt x="796" y="4296"/>
                    <a:pt x="822" y="4343"/>
                  </a:cubicBezTo>
                  <a:cubicBezTo>
                    <a:pt x="955" y="4129"/>
                    <a:pt x="1093" y="3943"/>
                    <a:pt x="1316" y="3855"/>
                  </a:cubicBezTo>
                  <a:cubicBezTo>
                    <a:pt x="1340" y="3899"/>
                    <a:pt x="1361" y="3937"/>
                    <a:pt x="1385" y="3981"/>
                  </a:cubicBezTo>
                  <a:cubicBezTo>
                    <a:pt x="1245" y="4046"/>
                    <a:pt x="1061" y="4060"/>
                    <a:pt x="939" y="4224"/>
                  </a:cubicBezTo>
                  <a:cubicBezTo>
                    <a:pt x="972" y="4215"/>
                    <a:pt x="992" y="4215"/>
                    <a:pt x="1000" y="4206"/>
                  </a:cubicBezTo>
                  <a:cubicBezTo>
                    <a:pt x="1081" y="4111"/>
                    <a:pt x="1196" y="4088"/>
                    <a:pt x="1305" y="4053"/>
                  </a:cubicBezTo>
                  <a:cubicBezTo>
                    <a:pt x="1326" y="4047"/>
                    <a:pt x="1349" y="4043"/>
                    <a:pt x="1367" y="4032"/>
                  </a:cubicBezTo>
                  <a:cubicBezTo>
                    <a:pt x="1447" y="3982"/>
                    <a:pt x="1516" y="4010"/>
                    <a:pt x="1593" y="4068"/>
                  </a:cubicBezTo>
                  <a:cubicBezTo>
                    <a:pt x="1538" y="4077"/>
                    <a:pt x="1490" y="4083"/>
                    <a:pt x="1443" y="4092"/>
                  </a:cubicBezTo>
                  <a:cubicBezTo>
                    <a:pt x="1271" y="4126"/>
                    <a:pt x="1123" y="4213"/>
                    <a:pt x="988" y="4319"/>
                  </a:cubicBezTo>
                  <a:cubicBezTo>
                    <a:pt x="899" y="4390"/>
                    <a:pt x="825" y="4396"/>
                    <a:pt x="725" y="4340"/>
                  </a:cubicBezTo>
                  <a:cubicBezTo>
                    <a:pt x="482" y="4205"/>
                    <a:pt x="262" y="4046"/>
                    <a:pt x="94" y="3821"/>
                  </a:cubicBezTo>
                  <a:cubicBezTo>
                    <a:pt x="76" y="3797"/>
                    <a:pt x="68" y="3753"/>
                    <a:pt x="76" y="3725"/>
                  </a:cubicBezTo>
                  <a:cubicBezTo>
                    <a:pt x="168" y="3406"/>
                    <a:pt x="260" y="3087"/>
                    <a:pt x="424" y="2794"/>
                  </a:cubicBezTo>
                  <a:cubicBezTo>
                    <a:pt x="475" y="2702"/>
                    <a:pt x="492" y="2597"/>
                    <a:pt x="472" y="2493"/>
                  </a:cubicBezTo>
                  <a:cubicBezTo>
                    <a:pt x="465" y="2458"/>
                    <a:pt x="430" y="2429"/>
                    <a:pt x="407" y="2397"/>
                  </a:cubicBezTo>
                  <a:cubicBezTo>
                    <a:pt x="381" y="2425"/>
                    <a:pt x="339" y="2450"/>
                    <a:pt x="331" y="2483"/>
                  </a:cubicBezTo>
                  <a:cubicBezTo>
                    <a:pt x="316" y="2549"/>
                    <a:pt x="315" y="2621"/>
                    <a:pt x="315" y="2690"/>
                  </a:cubicBezTo>
                  <a:cubicBezTo>
                    <a:pt x="314" y="2884"/>
                    <a:pt x="235" y="3057"/>
                    <a:pt x="176" y="3257"/>
                  </a:cubicBezTo>
                  <a:cubicBezTo>
                    <a:pt x="133" y="2704"/>
                    <a:pt x="319" y="2063"/>
                    <a:pt x="687" y="1783"/>
                  </a:cubicBezTo>
                  <a:cubicBezTo>
                    <a:pt x="711" y="1764"/>
                    <a:pt x="752" y="1737"/>
                    <a:pt x="778" y="1722"/>
                  </a:cubicBezTo>
                  <a:close/>
                  <a:moveTo>
                    <a:pt x="393" y="2435"/>
                  </a:moveTo>
                  <a:lnTo>
                    <a:pt x="393" y="2435"/>
                  </a:lnTo>
                  <a:cubicBezTo>
                    <a:pt x="453" y="2567"/>
                    <a:pt x="414" y="2676"/>
                    <a:pt x="364" y="2784"/>
                  </a:cubicBezTo>
                  <a:cubicBezTo>
                    <a:pt x="358" y="2672"/>
                    <a:pt x="323" y="2559"/>
                    <a:pt x="393" y="2435"/>
                  </a:cubicBezTo>
                  <a:close/>
                  <a:moveTo>
                    <a:pt x="276" y="3804"/>
                  </a:moveTo>
                  <a:lnTo>
                    <a:pt x="276" y="3804"/>
                  </a:lnTo>
                  <a:cubicBezTo>
                    <a:pt x="373" y="3808"/>
                    <a:pt x="571" y="3976"/>
                    <a:pt x="656" y="4091"/>
                  </a:cubicBezTo>
                  <a:cubicBezTo>
                    <a:pt x="517" y="4100"/>
                    <a:pt x="308" y="3943"/>
                    <a:pt x="276" y="3804"/>
                  </a:cubicBezTo>
                  <a:close/>
                  <a:moveTo>
                    <a:pt x="865" y="2137"/>
                  </a:moveTo>
                  <a:lnTo>
                    <a:pt x="865" y="2137"/>
                  </a:lnTo>
                  <a:cubicBezTo>
                    <a:pt x="829" y="2218"/>
                    <a:pt x="783" y="2295"/>
                    <a:pt x="748" y="2377"/>
                  </a:cubicBezTo>
                  <a:cubicBezTo>
                    <a:pt x="658" y="2587"/>
                    <a:pt x="572" y="2799"/>
                    <a:pt x="485" y="3010"/>
                  </a:cubicBezTo>
                  <a:cubicBezTo>
                    <a:pt x="470" y="3045"/>
                    <a:pt x="455" y="3080"/>
                    <a:pt x="441" y="3115"/>
                  </a:cubicBezTo>
                  <a:cubicBezTo>
                    <a:pt x="434" y="3112"/>
                    <a:pt x="427" y="3109"/>
                    <a:pt x="421" y="3106"/>
                  </a:cubicBezTo>
                  <a:cubicBezTo>
                    <a:pt x="557" y="2727"/>
                    <a:pt x="694" y="2348"/>
                    <a:pt x="833" y="1961"/>
                  </a:cubicBezTo>
                  <a:cubicBezTo>
                    <a:pt x="882" y="2014"/>
                    <a:pt x="892" y="2074"/>
                    <a:pt x="865" y="2137"/>
                  </a:cubicBezTo>
                  <a:close/>
                  <a:moveTo>
                    <a:pt x="824" y="1627"/>
                  </a:moveTo>
                  <a:lnTo>
                    <a:pt x="824" y="1627"/>
                  </a:lnTo>
                  <a:cubicBezTo>
                    <a:pt x="826" y="1628"/>
                    <a:pt x="792" y="1684"/>
                    <a:pt x="732" y="1670"/>
                  </a:cubicBezTo>
                  <a:cubicBezTo>
                    <a:pt x="679" y="1658"/>
                    <a:pt x="693" y="1596"/>
                    <a:pt x="702" y="1559"/>
                  </a:cubicBezTo>
                  <a:cubicBezTo>
                    <a:pt x="710" y="1532"/>
                    <a:pt x="717" y="1530"/>
                    <a:pt x="727" y="1527"/>
                  </a:cubicBezTo>
                  <a:cubicBezTo>
                    <a:pt x="740" y="1559"/>
                    <a:pt x="787" y="1604"/>
                    <a:pt x="824" y="1627"/>
                  </a:cubicBezTo>
                  <a:close/>
                  <a:moveTo>
                    <a:pt x="840" y="1590"/>
                  </a:moveTo>
                  <a:lnTo>
                    <a:pt x="840" y="1590"/>
                  </a:lnTo>
                  <a:cubicBezTo>
                    <a:pt x="784" y="1547"/>
                    <a:pt x="687" y="1516"/>
                    <a:pt x="779" y="1419"/>
                  </a:cubicBezTo>
                  <a:cubicBezTo>
                    <a:pt x="901" y="1431"/>
                    <a:pt x="875" y="1500"/>
                    <a:pt x="840" y="1590"/>
                  </a:cubicBezTo>
                  <a:close/>
                  <a:moveTo>
                    <a:pt x="919" y="1734"/>
                  </a:moveTo>
                  <a:lnTo>
                    <a:pt x="919" y="1734"/>
                  </a:lnTo>
                  <a:cubicBezTo>
                    <a:pt x="963" y="1881"/>
                    <a:pt x="1006" y="2028"/>
                    <a:pt x="1051" y="2174"/>
                  </a:cubicBezTo>
                  <a:cubicBezTo>
                    <a:pt x="1067" y="2227"/>
                    <a:pt x="1091" y="2277"/>
                    <a:pt x="1107" y="2330"/>
                  </a:cubicBezTo>
                  <a:cubicBezTo>
                    <a:pt x="1119" y="2373"/>
                    <a:pt x="1127" y="2418"/>
                    <a:pt x="1076" y="2457"/>
                  </a:cubicBezTo>
                  <a:cubicBezTo>
                    <a:pt x="967" y="2207"/>
                    <a:pt x="876" y="1959"/>
                    <a:pt x="838" y="1694"/>
                  </a:cubicBezTo>
                  <a:cubicBezTo>
                    <a:pt x="887" y="1669"/>
                    <a:pt x="907" y="1694"/>
                    <a:pt x="919" y="1734"/>
                  </a:cubicBezTo>
                  <a:close/>
                  <a:moveTo>
                    <a:pt x="991" y="1586"/>
                  </a:moveTo>
                  <a:lnTo>
                    <a:pt x="991" y="1586"/>
                  </a:lnTo>
                  <a:cubicBezTo>
                    <a:pt x="985" y="1592"/>
                    <a:pt x="957" y="1618"/>
                    <a:pt x="934" y="1620"/>
                  </a:cubicBezTo>
                  <a:cubicBezTo>
                    <a:pt x="910" y="1618"/>
                    <a:pt x="895" y="1615"/>
                    <a:pt x="882" y="1601"/>
                  </a:cubicBezTo>
                  <a:cubicBezTo>
                    <a:pt x="889" y="1571"/>
                    <a:pt x="893" y="1543"/>
                    <a:pt x="899" y="1516"/>
                  </a:cubicBezTo>
                  <a:cubicBezTo>
                    <a:pt x="906" y="1514"/>
                    <a:pt x="896" y="1466"/>
                    <a:pt x="903" y="1463"/>
                  </a:cubicBezTo>
                  <a:cubicBezTo>
                    <a:pt x="923" y="1491"/>
                    <a:pt x="1020" y="1527"/>
                    <a:pt x="991" y="1586"/>
                  </a:cubicBezTo>
                  <a:close/>
                  <a:moveTo>
                    <a:pt x="1194" y="1456"/>
                  </a:moveTo>
                  <a:lnTo>
                    <a:pt x="1194" y="1456"/>
                  </a:lnTo>
                  <a:cubicBezTo>
                    <a:pt x="1152" y="1574"/>
                    <a:pt x="1074" y="1836"/>
                    <a:pt x="1032" y="1953"/>
                  </a:cubicBezTo>
                  <a:cubicBezTo>
                    <a:pt x="1026" y="1953"/>
                    <a:pt x="1019" y="1850"/>
                    <a:pt x="1013" y="1850"/>
                  </a:cubicBezTo>
                  <a:cubicBezTo>
                    <a:pt x="991" y="1787"/>
                    <a:pt x="969" y="1724"/>
                    <a:pt x="951" y="1672"/>
                  </a:cubicBezTo>
                  <a:cubicBezTo>
                    <a:pt x="1032" y="1624"/>
                    <a:pt x="1064" y="1538"/>
                    <a:pt x="1117" y="1476"/>
                  </a:cubicBezTo>
                  <a:cubicBezTo>
                    <a:pt x="1130" y="1483"/>
                    <a:pt x="1181" y="1449"/>
                    <a:pt x="1194" y="1456"/>
                  </a:cubicBezTo>
                  <a:close/>
                  <a:moveTo>
                    <a:pt x="1279" y="1582"/>
                  </a:moveTo>
                  <a:lnTo>
                    <a:pt x="1279" y="1582"/>
                  </a:lnTo>
                  <a:cubicBezTo>
                    <a:pt x="1180" y="1759"/>
                    <a:pt x="1147" y="1951"/>
                    <a:pt x="1134" y="2149"/>
                  </a:cubicBezTo>
                  <a:cubicBezTo>
                    <a:pt x="1133" y="2160"/>
                    <a:pt x="1126" y="2171"/>
                    <a:pt x="1114" y="2201"/>
                  </a:cubicBezTo>
                  <a:cubicBezTo>
                    <a:pt x="1094" y="2114"/>
                    <a:pt x="1055" y="2055"/>
                    <a:pt x="1084" y="1974"/>
                  </a:cubicBezTo>
                  <a:cubicBezTo>
                    <a:pt x="1125" y="1854"/>
                    <a:pt x="1149" y="1728"/>
                    <a:pt x="1183" y="1606"/>
                  </a:cubicBezTo>
                  <a:cubicBezTo>
                    <a:pt x="1202" y="1542"/>
                    <a:pt x="1227" y="1480"/>
                    <a:pt x="1252" y="1409"/>
                  </a:cubicBezTo>
                  <a:cubicBezTo>
                    <a:pt x="1308" y="1469"/>
                    <a:pt x="1306" y="1532"/>
                    <a:pt x="1279" y="1582"/>
                  </a:cubicBezTo>
                  <a:close/>
                  <a:moveTo>
                    <a:pt x="1258" y="819"/>
                  </a:moveTo>
                  <a:lnTo>
                    <a:pt x="1258" y="819"/>
                  </a:lnTo>
                  <a:lnTo>
                    <a:pt x="1265" y="778"/>
                  </a:lnTo>
                  <a:lnTo>
                    <a:pt x="1356" y="799"/>
                  </a:lnTo>
                  <a:cubicBezTo>
                    <a:pt x="1356" y="799"/>
                    <a:pt x="1326" y="801"/>
                    <a:pt x="1297" y="799"/>
                  </a:cubicBezTo>
                  <a:cubicBezTo>
                    <a:pt x="1269" y="797"/>
                    <a:pt x="1258" y="819"/>
                    <a:pt x="1258" y="819"/>
                  </a:cubicBezTo>
                  <a:close/>
                  <a:moveTo>
                    <a:pt x="1215" y="260"/>
                  </a:moveTo>
                  <a:lnTo>
                    <a:pt x="1215" y="260"/>
                  </a:lnTo>
                  <a:lnTo>
                    <a:pt x="1292" y="282"/>
                  </a:lnTo>
                  <a:cubicBezTo>
                    <a:pt x="1288" y="292"/>
                    <a:pt x="1285" y="300"/>
                    <a:pt x="1283" y="307"/>
                  </a:cubicBezTo>
                  <a:cubicBezTo>
                    <a:pt x="1279" y="308"/>
                    <a:pt x="1273" y="388"/>
                    <a:pt x="1305" y="417"/>
                  </a:cubicBezTo>
                  <a:cubicBezTo>
                    <a:pt x="1318" y="428"/>
                    <a:pt x="1275" y="433"/>
                    <a:pt x="1273" y="434"/>
                  </a:cubicBezTo>
                  <a:cubicBezTo>
                    <a:pt x="1261" y="416"/>
                    <a:pt x="1225" y="339"/>
                    <a:pt x="1215" y="260"/>
                  </a:cubicBezTo>
                  <a:close/>
                  <a:moveTo>
                    <a:pt x="2172" y="313"/>
                  </a:moveTo>
                  <a:lnTo>
                    <a:pt x="2172" y="313"/>
                  </a:lnTo>
                  <a:lnTo>
                    <a:pt x="2104" y="327"/>
                  </a:lnTo>
                  <a:cubicBezTo>
                    <a:pt x="2096" y="311"/>
                    <a:pt x="2082" y="292"/>
                    <a:pt x="2071" y="279"/>
                  </a:cubicBezTo>
                  <a:cubicBezTo>
                    <a:pt x="2063" y="270"/>
                    <a:pt x="2042" y="254"/>
                    <a:pt x="2025" y="241"/>
                  </a:cubicBezTo>
                  <a:cubicBezTo>
                    <a:pt x="2022" y="260"/>
                    <a:pt x="2017" y="295"/>
                    <a:pt x="2002" y="304"/>
                  </a:cubicBezTo>
                  <a:cubicBezTo>
                    <a:pt x="2002" y="304"/>
                    <a:pt x="1962" y="225"/>
                    <a:pt x="1960" y="228"/>
                  </a:cubicBezTo>
                  <a:cubicBezTo>
                    <a:pt x="1950" y="244"/>
                    <a:pt x="1915" y="284"/>
                    <a:pt x="1904" y="300"/>
                  </a:cubicBezTo>
                  <a:cubicBezTo>
                    <a:pt x="1846" y="209"/>
                    <a:pt x="1849" y="202"/>
                    <a:pt x="1768" y="275"/>
                  </a:cubicBezTo>
                  <a:cubicBezTo>
                    <a:pt x="1754" y="245"/>
                    <a:pt x="1742" y="195"/>
                    <a:pt x="1728" y="164"/>
                  </a:cubicBezTo>
                  <a:cubicBezTo>
                    <a:pt x="1706" y="184"/>
                    <a:pt x="1688" y="232"/>
                    <a:pt x="1664" y="255"/>
                  </a:cubicBezTo>
                  <a:cubicBezTo>
                    <a:pt x="1652" y="237"/>
                    <a:pt x="1632" y="187"/>
                    <a:pt x="1605" y="150"/>
                  </a:cubicBezTo>
                  <a:cubicBezTo>
                    <a:pt x="1574" y="198"/>
                    <a:pt x="1548" y="238"/>
                    <a:pt x="1515" y="288"/>
                  </a:cubicBezTo>
                  <a:cubicBezTo>
                    <a:pt x="1500" y="255"/>
                    <a:pt x="1471" y="215"/>
                    <a:pt x="1457" y="183"/>
                  </a:cubicBezTo>
                  <a:cubicBezTo>
                    <a:pt x="1454" y="176"/>
                    <a:pt x="1420" y="232"/>
                    <a:pt x="1403" y="275"/>
                  </a:cubicBezTo>
                  <a:cubicBezTo>
                    <a:pt x="1397" y="291"/>
                    <a:pt x="1331" y="189"/>
                    <a:pt x="1329" y="183"/>
                  </a:cubicBezTo>
                  <a:cubicBezTo>
                    <a:pt x="1324" y="204"/>
                    <a:pt x="1315" y="227"/>
                    <a:pt x="1306" y="248"/>
                  </a:cubicBezTo>
                  <a:cubicBezTo>
                    <a:pt x="1294" y="244"/>
                    <a:pt x="1266" y="234"/>
                    <a:pt x="1246" y="227"/>
                  </a:cubicBezTo>
                  <a:cubicBezTo>
                    <a:pt x="1273" y="213"/>
                    <a:pt x="1304" y="195"/>
                    <a:pt x="1329" y="183"/>
                  </a:cubicBezTo>
                  <a:cubicBezTo>
                    <a:pt x="1480" y="128"/>
                    <a:pt x="1758" y="112"/>
                    <a:pt x="2006" y="219"/>
                  </a:cubicBezTo>
                  <a:lnTo>
                    <a:pt x="2022" y="226"/>
                  </a:lnTo>
                  <a:cubicBezTo>
                    <a:pt x="2024" y="227"/>
                    <a:pt x="2026" y="227"/>
                    <a:pt x="2028" y="228"/>
                  </a:cubicBezTo>
                  <a:cubicBezTo>
                    <a:pt x="2028" y="228"/>
                    <a:pt x="2028" y="229"/>
                    <a:pt x="2028" y="229"/>
                  </a:cubicBezTo>
                  <a:lnTo>
                    <a:pt x="2063" y="248"/>
                  </a:lnTo>
                  <a:cubicBezTo>
                    <a:pt x="2063" y="248"/>
                    <a:pt x="2120" y="276"/>
                    <a:pt x="2149" y="295"/>
                  </a:cubicBezTo>
                  <a:cubicBezTo>
                    <a:pt x="2162" y="303"/>
                    <a:pt x="2169" y="308"/>
                    <a:pt x="2172" y="313"/>
                  </a:cubicBezTo>
                  <a:close/>
                  <a:moveTo>
                    <a:pt x="2055" y="474"/>
                  </a:moveTo>
                  <a:lnTo>
                    <a:pt x="2055" y="474"/>
                  </a:lnTo>
                  <a:cubicBezTo>
                    <a:pt x="2055" y="474"/>
                    <a:pt x="2115" y="405"/>
                    <a:pt x="2110" y="361"/>
                  </a:cubicBezTo>
                  <a:lnTo>
                    <a:pt x="2174" y="338"/>
                  </a:lnTo>
                  <a:cubicBezTo>
                    <a:pt x="2169" y="364"/>
                    <a:pt x="2094" y="490"/>
                    <a:pt x="2094" y="490"/>
                  </a:cubicBezTo>
                  <a:lnTo>
                    <a:pt x="2055" y="474"/>
                  </a:lnTo>
                  <a:close/>
                  <a:moveTo>
                    <a:pt x="1968" y="943"/>
                  </a:moveTo>
                  <a:lnTo>
                    <a:pt x="1968" y="943"/>
                  </a:lnTo>
                  <a:cubicBezTo>
                    <a:pt x="2040" y="954"/>
                    <a:pt x="2045" y="851"/>
                    <a:pt x="2063" y="810"/>
                  </a:cubicBezTo>
                  <a:cubicBezTo>
                    <a:pt x="2108" y="862"/>
                    <a:pt x="2003" y="941"/>
                    <a:pt x="2000" y="1015"/>
                  </a:cubicBezTo>
                  <a:cubicBezTo>
                    <a:pt x="1958" y="1021"/>
                    <a:pt x="1970" y="976"/>
                    <a:pt x="1968" y="943"/>
                  </a:cubicBezTo>
                  <a:close/>
                  <a:moveTo>
                    <a:pt x="2101" y="1578"/>
                  </a:moveTo>
                  <a:lnTo>
                    <a:pt x="2101" y="1578"/>
                  </a:lnTo>
                  <a:cubicBezTo>
                    <a:pt x="1981" y="1598"/>
                    <a:pt x="1852" y="1605"/>
                    <a:pt x="1725" y="1626"/>
                  </a:cubicBezTo>
                  <a:cubicBezTo>
                    <a:pt x="1830" y="1560"/>
                    <a:pt x="1892" y="1475"/>
                    <a:pt x="1958" y="1404"/>
                  </a:cubicBezTo>
                  <a:cubicBezTo>
                    <a:pt x="1977" y="1455"/>
                    <a:pt x="1982" y="1481"/>
                    <a:pt x="2075" y="1470"/>
                  </a:cubicBezTo>
                  <a:cubicBezTo>
                    <a:pt x="2082" y="1469"/>
                    <a:pt x="2088" y="1552"/>
                    <a:pt x="2101" y="1578"/>
                  </a:cubicBezTo>
                  <a:close/>
                  <a:moveTo>
                    <a:pt x="2199" y="1660"/>
                  </a:moveTo>
                  <a:lnTo>
                    <a:pt x="2199" y="1660"/>
                  </a:lnTo>
                  <a:cubicBezTo>
                    <a:pt x="2023" y="1700"/>
                    <a:pt x="1668" y="1732"/>
                    <a:pt x="1627" y="1671"/>
                  </a:cubicBezTo>
                  <a:cubicBezTo>
                    <a:pt x="1785" y="1652"/>
                    <a:pt x="1975" y="1635"/>
                    <a:pt x="2136" y="1615"/>
                  </a:cubicBezTo>
                  <a:cubicBezTo>
                    <a:pt x="2133" y="1564"/>
                    <a:pt x="2131" y="1536"/>
                    <a:pt x="2129" y="1509"/>
                  </a:cubicBezTo>
                  <a:cubicBezTo>
                    <a:pt x="2135" y="1508"/>
                    <a:pt x="2141" y="1507"/>
                    <a:pt x="2147" y="1506"/>
                  </a:cubicBezTo>
                  <a:cubicBezTo>
                    <a:pt x="2157" y="1549"/>
                    <a:pt x="2187" y="1608"/>
                    <a:pt x="2199" y="1660"/>
                  </a:cubicBezTo>
                  <a:close/>
                  <a:moveTo>
                    <a:pt x="3047" y="2710"/>
                  </a:moveTo>
                  <a:lnTo>
                    <a:pt x="3047" y="2710"/>
                  </a:lnTo>
                  <a:cubicBezTo>
                    <a:pt x="2941" y="2575"/>
                    <a:pt x="2908" y="2475"/>
                    <a:pt x="2877" y="2426"/>
                  </a:cubicBezTo>
                  <a:cubicBezTo>
                    <a:pt x="2888" y="2420"/>
                    <a:pt x="2941" y="2432"/>
                    <a:pt x="2943" y="2450"/>
                  </a:cubicBezTo>
                  <a:lnTo>
                    <a:pt x="3041" y="2622"/>
                  </a:lnTo>
                  <a:cubicBezTo>
                    <a:pt x="3033" y="2627"/>
                    <a:pt x="3055" y="2705"/>
                    <a:pt x="3047" y="2710"/>
                  </a:cubicBezTo>
                  <a:close/>
                  <a:moveTo>
                    <a:pt x="3135" y="3052"/>
                  </a:moveTo>
                  <a:lnTo>
                    <a:pt x="3135" y="3052"/>
                  </a:lnTo>
                  <a:cubicBezTo>
                    <a:pt x="3133" y="3060"/>
                    <a:pt x="3130" y="3069"/>
                    <a:pt x="3126" y="3086"/>
                  </a:cubicBezTo>
                  <a:cubicBezTo>
                    <a:pt x="3002" y="3017"/>
                    <a:pt x="2914" y="2878"/>
                    <a:pt x="2744" y="2900"/>
                  </a:cubicBezTo>
                  <a:cubicBezTo>
                    <a:pt x="2781" y="2880"/>
                    <a:pt x="2817" y="2857"/>
                    <a:pt x="2855" y="2839"/>
                  </a:cubicBezTo>
                  <a:cubicBezTo>
                    <a:pt x="2895" y="2819"/>
                    <a:pt x="2937" y="2803"/>
                    <a:pt x="2986" y="2781"/>
                  </a:cubicBezTo>
                  <a:cubicBezTo>
                    <a:pt x="2928" y="2689"/>
                    <a:pt x="2839" y="2744"/>
                    <a:pt x="2772" y="2718"/>
                  </a:cubicBezTo>
                  <a:cubicBezTo>
                    <a:pt x="2741" y="2631"/>
                    <a:pt x="2730" y="2625"/>
                    <a:pt x="2635" y="2657"/>
                  </a:cubicBezTo>
                  <a:cubicBezTo>
                    <a:pt x="2542" y="2689"/>
                    <a:pt x="2486" y="2760"/>
                    <a:pt x="2445" y="2845"/>
                  </a:cubicBezTo>
                  <a:cubicBezTo>
                    <a:pt x="2432" y="2872"/>
                    <a:pt x="2420" y="2900"/>
                    <a:pt x="2407" y="2928"/>
                  </a:cubicBezTo>
                  <a:cubicBezTo>
                    <a:pt x="2399" y="2928"/>
                    <a:pt x="2392" y="2928"/>
                    <a:pt x="2384" y="2927"/>
                  </a:cubicBezTo>
                  <a:cubicBezTo>
                    <a:pt x="2384" y="2899"/>
                    <a:pt x="2381" y="2871"/>
                    <a:pt x="2385" y="2843"/>
                  </a:cubicBezTo>
                  <a:cubicBezTo>
                    <a:pt x="2405" y="2698"/>
                    <a:pt x="2433" y="2554"/>
                    <a:pt x="2447" y="2408"/>
                  </a:cubicBezTo>
                  <a:cubicBezTo>
                    <a:pt x="2457" y="2301"/>
                    <a:pt x="2444" y="2193"/>
                    <a:pt x="2393" y="2095"/>
                  </a:cubicBezTo>
                  <a:cubicBezTo>
                    <a:pt x="2385" y="2094"/>
                    <a:pt x="2377" y="2093"/>
                    <a:pt x="2369" y="2091"/>
                  </a:cubicBezTo>
                  <a:cubicBezTo>
                    <a:pt x="2353" y="2160"/>
                    <a:pt x="2328" y="2227"/>
                    <a:pt x="2325" y="2296"/>
                  </a:cubicBezTo>
                  <a:cubicBezTo>
                    <a:pt x="2321" y="2431"/>
                    <a:pt x="2332" y="2565"/>
                    <a:pt x="2332" y="2700"/>
                  </a:cubicBezTo>
                  <a:cubicBezTo>
                    <a:pt x="2331" y="2756"/>
                    <a:pt x="2319" y="2812"/>
                    <a:pt x="2313" y="2867"/>
                  </a:cubicBezTo>
                  <a:cubicBezTo>
                    <a:pt x="2218" y="2859"/>
                    <a:pt x="2217" y="2797"/>
                    <a:pt x="2210" y="2736"/>
                  </a:cubicBezTo>
                  <a:cubicBezTo>
                    <a:pt x="2182" y="2459"/>
                    <a:pt x="2215" y="2329"/>
                    <a:pt x="2184" y="2051"/>
                  </a:cubicBezTo>
                  <a:cubicBezTo>
                    <a:pt x="2172" y="1941"/>
                    <a:pt x="2025" y="1747"/>
                    <a:pt x="2021" y="1724"/>
                  </a:cubicBezTo>
                  <a:cubicBezTo>
                    <a:pt x="2069" y="1690"/>
                    <a:pt x="2239" y="1756"/>
                    <a:pt x="2241" y="1636"/>
                  </a:cubicBezTo>
                  <a:cubicBezTo>
                    <a:pt x="2264" y="1692"/>
                    <a:pt x="2287" y="1748"/>
                    <a:pt x="2314" y="1811"/>
                  </a:cubicBezTo>
                  <a:cubicBezTo>
                    <a:pt x="2356" y="1747"/>
                    <a:pt x="2321" y="1703"/>
                    <a:pt x="2294" y="1660"/>
                  </a:cubicBezTo>
                  <a:cubicBezTo>
                    <a:pt x="2266" y="1616"/>
                    <a:pt x="2232" y="1576"/>
                    <a:pt x="2197" y="1528"/>
                  </a:cubicBezTo>
                  <a:cubicBezTo>
                    <a:pt x="2217" y="1528"/>
                    <a:pt x="2231" y="1525"/>
                    <a:pt x="2243" y="1529"/>
                  </a:cubicBezTo>
                  <a:cubicBezTo>
                    <a:pt x="2538" y="1638"/>
                    <a:pt x="2751" y="1830"/>
                    <a:pt x="2857" y="2134"/>
                  </a:cubicBezTo>
                  <a:cubicBezTo>
                    <a:pt x="2895" y="2244"/>
                    <a:pt x="2942" y="2351"/>
                    <a:pt x="2974" y="2465"/>
                  </a:cubicBezTo>
                  <a:cubicBezTo>
                    <a:pt x="2964" y="2448"/>
                    <a:pt x="2957" y="2425"/>
                    <a:pt x="2943" y="2416"/>
                  </a:cubicBezTo>
                  <a:cubicBezTo>
                    <a:pt x="2921" y="2403"/>
                    <a:pt x="2894" y="2400"/>
                    <a:pt x="2869" y="2392"/>
                  </a:cubicBezTo>
                  <a:cubicBezTo>
                    <a:pt x="2865" y="2415"/>
                    <a:pt x="2851" y="2444"/>
                    <a:pt x="2860" y="2459"/>
                  </a:cubicBezTo>
                  <a:cubicBezTo>
                    <a:pt x="2912" y="2548"/>
                    <a:pt x="2934" y="2659"/>
                    <a:pt x="3027" y="2719"/>
                  </a:cubicBezTo>
                  <a:cubicBezTo>
                    <a:pt x="3131" y="2786"/>
                    <a:pt x="3156" y="2922"/>
                    <a:pt x="3135" y="3052"/>
                  </a:cubicBezTo>
                  <a:close/>
                  <a:moveTo>
                    <a:pt x="3355" y="3835"/>
                  </a:moveTo>
                  <a:lnTo>
                    <a:pt x="3355" y="3835"/>
                  </a:lnTo>
                  <a:cubicBezTo>
                    <a:pt x="3334" y="3799"/>
                    <a:pt x="3316" y="3771"/>
                    <a:pt x="3300" y="3741"/>
                  </a:cubicBezTo>
                  <a:cubicBezTo>
                    <a:pt x="3284" y="3711"/>
                    <a:pt x="3272" y="3680"/>
                    <a:pt x="3257" y="3648"/>
                  </a:cubicBezTo>
                  <a:cubicBezTo>
                    <a:pt x="3328" y="3601"/>
                    <a:pt x="3270" y="3547"/>
                    <a:pt x="3265" y="3495"/>
                  </a:cubicBezTo>
                  <a:cubicBezTo>
                    <a:pt x="3265" y="3494"/>
                    <a:pt x="3264" y="3494"/>
                    <a:pt x="3263" y="3493"/>
                  </a:cubicBezTo>
                  <a:cubicBezTo>
                    <a:pt x="3263" y="3492"/>
                    <a:pt x="3262" y="3491"/>
                    <a:pt x="3261" y="3490"/>
                  </a:cubicBezTo>
                  <a:cubicBezTo>
                    <a:pt x="3207" y="3459"/>
                    <a:pt x="3154" y="3425"/>
                    <a:pt x="3097" y="3398"/>
                  </a:cubicBezTo>
                  <a:cubicBezTo>
                    <a:pt x="3041" y="3372"/>
                    <a:pt x="2981" y="3354"/>
                    <a:pt x="2923" y="3333"/>
                  </a:cubicBezTo>
                  <a:cubicBezTo>
                    <a:pt x="2925" y="3324"/>
                    <a:pt x="2926" y="3315"/>
                    <a:pt x="2927" y="3306"/>
                  </a:cubicBezTo>
                  <a:cubicBezTo>
                    <a:pt x="2982" y="3312"/>
                    <a:pt x="3036" y="3317"/>
                    <a:pt x="3099" y="3323"/>
                  </a:cubicBezTo>
                  <a:cubicBezTo>
                    <a:pt x="3057" y="3197"/>
                    <a:pt x="2943" y="3203"/>
                    <a:pt x="2836" y="3179"/>
                  </a:cubicBezTo>
                  <a:cubicBezTo>
                    <a:pt x="2854" y="3167"/>
                    <a:pt x="2865" y="3158"/>
                    <a:pt x="2879" y="3151"/>
                  </a:cubicBezTo>
                  <a:cubicBezTo>
                    <a:pt x="2893" y="3144"/>
                    <a:pt x="2908" y="3140"/>
                    <a:pt x="2923" y="3134"/>
                  </a:cubicBezTo>
                  <a:cubicBezTo>
                    <a:pt x="2893" y="3037"/>
                    <a:pt x="2886" y="3036"/>
                    <a:pt x="2648" y="3124"/>
                  </a:cubicBezTo>
                  <a:cubicBezTo>
                    <a:pt x="2644" y="2979"/>
                    <a:pt x="2492" y="3008"/>
                    <a:pt x="2424" y="2925"/>
                  </a:cubicBezTo>
                  <a:cubicBezTo>
                    <a:pt x="2509" y="2858"/>
                    <a:pt x="2534" y="2721"/>
                    <a:pt x="2681" y="2696"/>
                  </a:cubicBezTo>
                  <a:cubicBezTo>
                    <a:pt x="2673" y="2733"/>
                    <a:pt x="2667" y="2762"/>
                    <a:pt x="2657" y="2805"/>
                  </a:cubicBezTo>
                  <a:cubicBezTo>
                    <a:pt x="2732" y="2785"/>
                    <a:pt x="2796" y="2767"/>
                    <a:pt x="2860" y="2750"/>
                  </a:cubicBezTo>
                  <a:cubicBezTo>
                    <a:pt x="2864" y="2756"/>
                    <a:pt x="2867" y="2762"/>
                    <a:pt x="2870" y="2768"/>
                  </a:cubicBezTo>
                  <a:cubicBezTo>
                    <a:pt x="2776" y="2831"/>
                    <a:pt x="2682" y="2895"/>
                    <a:pt x="2589" y="2958"/>
                  </a:cubicBezTo>
                  <a:cubicBezTo>
                    <a:pt x="2593" y="2969"/>
                    <a:pt x="2597" y="2980"/>
                    <a:pt x="2602" y="2991"/>
                  </a:cubicBezTo>
                  <a:cubicBezTo>
                    <a:pt x="2633" y="2985"/>
                    <a:pt x="2669" y="2987"/>
                    <a:pt x="2696" y="2972"/>
                  </a:cubicBezTo>
                  <a:cubicBezTo>
                    <a:pt x="2774" y="2930"/>
                    <a:pt x="2840" y="2938"/>
                    <a:pt x="2907" y="2994"/>
                  </a:cubicBezTo>
                  <a:cubicBezTo>
                    <a:pt x="2972" y="3048"/>
                    <a:pt x="3049" y="3088"/>
                    <a:pt x="3108" y="3147"/>
                  </a:cubicBezTo>
                  <a:cubicBezTo>
                    <a:pt x="3154" y="3193"/>
                    <a:pt x="3181" y="3258"/>
                    <a:pt x="3216" y="3315"/>
                  </a:cubicBezTo>
                  <a:cubicBezTo>
                    <a:pt x="3208" y="3319"/>
                    <a:pt x="3200" y="3324"/>
                    <a:pt x="3193" y="3328"/>
                  </a:cubicBezTo>
                  <a:cubicBezTo>
                    <a:pt x="3174" y="3287"/>
                    <a:pt x="3159" y="3244"/>
                    <a:pt x="3134" y="3207"/>
                  </a:cubicBezTo>
                  <a:cubicBezTo>
                    <a:pt x="3123" y="3189"/>
                    <a:pt x="3094" y="3184"/>
                    <a:pt x="3072" y="3173"/>
                  </a:cubicBezTo>
                  <a:cubicBezTo>
                    <a:pt x="3076" y="3194"/>
                    <a:pt x="3072" y="3219"/>
                    <a:pt x="3083" y="3235"/>
                  </a:cubicBezTo>
                  <a:cubicBezTo>
                    <a:pt x="3127" y="3301"/>
                    <a:pt x="3176" y="3363"/>
                    <a:pt x="3222" y="3428"/>
                  </a:cubicBezTo>
                  <a:cubicBezTo>
                    <a:pt x="3236" y="3448"/>
                    <a:pt x="3249" y="3469"/>
                    <a:pt x="3261" y="3490"/>
                  </a:cubicBezTo>
                  <a:cubicBezTo>
                    <a:pt x="3263" y="3490"/>
                    <a:pt x="3264" y="3491"/>
                    <a:pt x="3265" y="3492"/>
                  </a:cubicBezTo>
                  <a:cubicBezTo>
                    <a:pt x="3265" y="3493"/>
                    <a:pt x="3265" y="3494"/>
                    <a:pt x="3265" y="3495"/>
                  </a:cubicBezTo>
                  <a:cubicBezTo>
                    <a:pt x="3393" y="3604"/>
                    <a:pt x="3419" y="3692"/>
                    <a:pt x="3355" y="3835"/>
                  </a:cubicBezTo>
                  <a:close/>
                  <a:moveTo>
                    <a:pt x="1489" y="803"/>
                  </a:moveTo>
                  <a:lnTo>
                    <a:pt x="1489" y="803"/>
                  </a:lnTo>
                  <a:cubicBezTo>
                    <a:pt x="1516" y="819"/>
                    <a:pt x="1547" y="810"/>
                    <a:pt x="1563" y="819"/>
                  </a:cubicBezTo>
                  <a:cubicBezTo>
                    <a:pt x="1557" y="822"/>
                    <a:pt x="1536" y="843"/>
                    <a:pt x="1530" y="845"/>
                  </a:cubicBezTo>
                  <a:cubicBezTo>
                    <a:pt x="1539" y="880"/>
                    <a:pt x="1539" y="921"/>
                    <a:pt x="1559" y="948"/>
                  </a:cubicBezTo>
                  <a:cubicBezTo>
                    <a:pt x="1593" y="996"/>
                    <a:pt x="1645" y="1004"/>
                    <a:pt x="1690" y="986"/>
                  </a:cubicBezTo>
                  <a:cubicBezTo>
                    <a:pt x="1652" y="966"/>
                    <a:pt x="1613" y="945"/>
                    <a:pt x="1561" y="917"/>
                  </a:cubicBezTo>
                  <a:cubicBezTo>
                    <a:pt x="1631" y="881"/>
                    <a:pt x="1706" y="944"/>
                    <a:pt x="1748" y="855"/>
                  </a:cubicBezTo>
                  <a:cubicBezTo>
                    <a:pt x="1734" y="819"/>
                    <a:pt x="1642" y="819"/>
                    <a:pt x="1626" y="785"/>
                  </a:cubicBezTo>
                  <a:cubicBezTo>
                    <a:pt x="1666" y="778"/>
                    <a:pt x="1727" y="768"/>
                    <a:pt x="1775" y="784"/>
                  </a:cubicBezTo>
                  <a:cubicBezTo>
                    <a:pt x="1733" y="715"/>
                    <a:pt x="1602" y="690"/>
                    <a:pt x="1528" y="736"/>
                  </a:cubicBezTo>
                  <a:cubicBezTo>
                    <a:pt x="1509" y="748"/>
                    <a:pt x="1502" y="780"/>
                    <a:pt x="1489" y="803"/>
                  </a:cubicBezTo>
                  <a:close/>
                  <a:moveTo>
                    <a:pt x="1563" y="847"/>
                  </a:moveTo>
                  <a:lnTo>
                    <a:pt x="1563" y="847"/>
                  </a:lnTo>
                  <a:cubicBezTo>
                    <a:pt x="1563" y="847"/>
                    <a:pt x="1565" y="846"/>
                    <a:pt x="1568" y="844"/>
                  </a:cubicBezTo>
                  <a:cubicBezTo>
                    <a:pt x="1577" y="840"/>
                    <a:pt x="1594" y="830"/>
                    <a:pt x="1595" y="830"/>
                  </a:cubicBezTo>
                  <a:cubicBezTo>
                    <a:pt x="1616" y="830"/>
                    <a:pt x="1676" y="842"/>
                    <a:pt x="1677" y="845"/>
                  </a:cubicBezTo>
                  <a:cubicBezTo>
                    <a:pt x="1676" y="847"/>
                    <a:pt x="1677" y="849"/>
                    <a:pt x="1677" y="853"/>
                  </a:cubicBezTo>
                  <a:cubicBezTo>
                    <a:pt x="1677" y="863"/>
                    <a:pt x="1676" y="879"/>
                    <a:pt x="1672" y="879"/>
                  </a:cubicBezTo>
                  <a:cubicBezTo>
                    <a:pt x="1667" y="879"/>
                    <a:pt x="1658" y="880"/>
                    <a:pt x="1649" y="880"/>
                  </a:cubicBezTo>
                  <a:cubicBezTo>
                    <a:pt x="1620" y="879"/>
                    <a:pt x="1580" y="878"/>
                    <a:pt x="1569" y="878"/>
                  </a:cubicBezTo>
                  <a:cubicBezTo>
                    <a:pt x="1570" y="877"/>
                    <a:pt x="1570" y="876"/>
                    <a:pt x="1570" y="873"/>
                  </a:cubicBezTo>
                  <a:cubicBezTo>
                    <a:pt x="1569" y="868"/>
                    <a:pt x="1566" y="861"/>
                    <a:pt x="1565" y="855"/>
                  </a:cubicBezTo>
                  <a:cubicBezTo>
                    <a:pt x="1564" y="852"/>
                    <a:pt x="1563" y="849"/>
                    <a:pt x="1563" y="847"/>
                  </a:cubicBezTo>
                  <a:close/>
                  <a:moveTo>
                    <a:pt x="1532" y="778"/>
                  </a:moveTo>
                  <a:lnTo>
                    <a:pt x="1532" y="778"/>
                  </a:lnTo>
                  <a:cubicBezTo>
                    <a:pt x="1530" y="738"/>
                    <a:pt x="1623" y="732"/>
                    <a:pt x="1620" y="740"/>
                  </a:cubicBezTo>
                  <a:cubicBezTo>
                    <a:pt x="1614" y="755"/>
                    <a:pt x="1560" y="760"/>
                    <a:pt x="1542" y="770"/>
                  </a:cubicBezTo>
                  <a:lnTo>
                    <a:pt x="1532" y="778"/>
                  </a:lnTo>
                  <a:close/>
                  <a:moveTo>
                    <a:pt x="1540" y="1200"/>
                  </a:moveTo>
                  <a:lnTo>
                    <a:pt x="1540" y="1200"/>
                  </a:lnTo>
                  <a:cubicBezTo>
                    <a:pt x="1508" y="1177"/>
                    <a:pt x="1431" y="1197"/>
                    <a:pt x="1381" y="1190"/>
                  </a:cubicBezTo>
                  <a:lnTo>
                    <a:pt x="1386" y="1210"/>
                  </a:lnTo>
                  <a:cubicBezTo>
                    <a:pt x="1468" y="1204"/>
                    <a:pt x="1400" y="1275"/>
                    <a:pt x="1466" y="1272"/>
                  </a:cubicBezTo>
                  <a:cubicBezTo>
                    <a:pt x="1442" y="1222"/>
                    <a:pt x="1504" y="1239"/>
                    <a:pt x="1540" y="1200"/>
                  </a:cubicBezTo>
                  <a:close/>
                  <a:moveTo>
                    <a:pt x="1499" y="1338"/>
                  </a:moveTo>
                  <a:lnTo>
                    <a:pt x="1499" y="1338"/>
                  </a:lnTo>
                  <a:cubicBezTo>
                    <a:pt x="1475" y="1328"/>
                    <a:pt x="1465" y="1337"/>
                    <a:pt x="1426" y="1328"/>
                  </a:cubicBezTo>
                  <a:cubicBezTo>
                    <a:pt x="1423" y="1364"/>
                    <a:pt x="1441" y="1381"/>
                    <a:pt x="1478" y="1379"/>
                  </a:cubicBezTo>
                  <a:cubicBezTo>
                    <a:pt x="1484" y="1364"/>
                    <a:pt x="1494" y="1353"/>
                    <a:pt x="1499" y="1338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6" name="Line 173"/>
            <p:cNvSpPr>
              <a:spLocks noChangeShapeType="1"/>
            </p:cNvSpPr>
            <p:nvPr/>
          </p:nvSpPr>
          <p:spPr bwMode="auto">
            <a:xfrm>
              <a:off x="-1046163" y="5907088"/>
              <a:ext cx="0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7" name="Freeform 174"/>
            <p:cNvSpPr>
              <a:spLocks/>
            </p:cNvSpPr>
            <p:nvPr/>
          </p:nvSpPr>
          <p:spPr bwMode="auto">
            <a:xfrm>
              <a:off x="3600450" y="4997450"/>
              <a:ext cx="341312" cy="320675"/>
            </a:xfrm>
            <a:custGeom>
              <a:avLst/>
              <a:gdLst>
                <a:gd name="T0" fmla="*/ 357 w 357"/>
                <a:gd name="T1" fmla="*/ 257 h 335"/>
                <a:gd name="T2" fmla="*/ 357 w 357"/>
                <a:gd name="T3" fmla="*/ 257 h 335"/>
                <a:gd name="T4" fmla="*/ 254 w 357"/>
                <a:gd name="T5" fmla="*/ 153 h 335"/>
                <a:gd name="T6" fmla="*/ 128 w 357"/>
                <a:gd name="T7" fmla="*/ 137 h 335"/>
                <a:gd name="T8" fmla="*/ 132 w 357"/>
                <a:gd name="T9" fmla="*/ 130 h 335"/>
                <a:gd name="T10" fmla="*/ 199 w 357"/>
                <a:gd name="T11" fmla="*/ 131 h 335"/>
                <a:gd name="T12" fmla="*/ 287 w 357"/>
                <a:gd name="T13" fmla="*/ 81 h 335"/>
                <a:gd name="T14" fmla="*/ 240 w 357"/>
                <a:gd name="T15" fmla="*/ 19 h 335"/>
                <a:gd name="T16" fmla="*/ 116 w 357"/>
                <a:gd name="T17" fmla="*/ 13 h 335"/>
                <a:gd name="T18" fmla="*/ 221 w 357"/>
                <a:gd name="T19" fmla="*/ 72 h 335"/>
                <a:gd name="T20" fmla="*/ 149 w 357"/>
                <a:gd name="T21" fmla="*/ 111 h 335"/>
                <a:gd name="T22" fmla="*/ 131 w 357"/>
                <a:gd name="T23" fmla="*/ 85 h 335"/>
                <a:gd name="T24" fmla="*/ 129 w 357"/>
                <a:gd name="T25" fmla="*/ 108 h 335"/>
                <a:gd name="T26" fmla="*/ 102 w 357"/>
                <a:gd name="T27" fmla="*/ 80 h 335"/>
                <a:gd name="T28" fmla="*/ 144 w 357"/>
                <a:gd name="T29" fmla="*/ 71 h 335"/>
                <a:gd name="T30" fmla="*/ 126 w 357"/>
                <a:gd name="T31" fmla="*/ 44 h 335"/>
                <a:gd name="T32" fmla="*/ 76 w 357"/>
                <a:gd name="T33" fmla="*/ 59 h 335"/>
                <a:gd name="T34" fmla="*/ 122 w 357"/>
                <a:gd name="T35" fmla="*/ 123 h 335"/>
                <a:gd name="T36" fmla="*/ 117 w 357"/>
                <a:gd name="T37" fmla="*/ 132 h 335"/>
                <a:gd name="T38" fmla="*/ 84 w 357"/>
                <a:gd name="T39" fmla="*/ 86 h 335"/>
                <a:gd name="T40" fmla="*/ 0 w 357"/>
                <a:gd name="T41" fmla="*/ 87 h 335"/>
                <a:gd name="T42" fmla="*/ 0 w 357"/>
                <a:gd name="T43" fmla="*/ 87 h 335"/>
                <a:gd name="T44" fmla="*/ 52 w 357"/>
                <a:gd name="T45" fmla="*/ 153 h 335"/>
                <a:gd name="T46" fmla="*/ 109 w 357"/>
                <a:gd name="T47" fmla="*/ 151 h 335"/>
                <a:gd name="T48" fmla="*/ 105 w 357"/>
                <a:gd name="T49" fmla="*/ 160 h 335"/>
                <a:gd name="T50" fmla="*/ 26 w 357"/>
                <a:gd name="T51" fmla="*/ 164 h 335"/>
                <a:gd name="T52" fmla="*/ 46 w 357"/>
                <a:gd name="T53" fmla="*/ 213 h 335"/>
                <a:gd name="T54" fmla="*/ 78 w 357"/>
                <a:gd name="T55" fmla="*/ 209 h 335"/>
                <a:gd name="T56" fmla="*/ 59 w 357"/>
                <a:gd name="T57" fmla="*/ 171 h 335"/>
                <a:gd name="T58" fmla="*/ 98 w 357"/>
                <a:gd name="T59" fmla="*/ 174 h 335"/>
                <a:gd name="T60" fmla="*/ 82 w 357"/>
                <a:gd name="T61" fmla="*/ 190 h 335"/>
                <a:gd name="T62" fmla="*/ 113 w 357"/>
                <a:gd name="T63" fmla="*/ 188 h 335"/>
                <a:gd name="T64" fmla="*/ 127 w 357"/>
                <a:gd name="T65" fmla="*/ 268 h 335"/>
                <a:gd name="T66" fmla="*/ 16 w 357"/>
                <a:gd name="T67" fmla="*/ 223 h 335"/>
                <a:gd name="T68" fmla="*/ 99 w 357"/>
                <a:gd name="T69" fmla="*/ 317 h 335"/>
                <a:gd name="T70" fmla="*/ 176 w 357"/>
                <a:gd name="T71" fmla="*/ 314 h 335"/>
                <a:gd name="T72" fmla="*/ 160 w 357"/>
                <a:gd name="T73" fmla="*/ 214 h 335"/>
                <a:gd name="T74" fmla="*/ 117 w 357"/>
                <a:gd name="T75" fmla="*/ 163 h 335"/>
                <a:gd name="T76" fmla="*/ 120 w 357"/>
                <a:gd name="T77" fmla="*/ 156 h 335"/>
                <a:gd name="T78" fmla="*/ 212 w 357"/>
                <a:gd name="T79" fmla="*/ 243 h 335"/>
                <a:gd name="T80" fmla="*/ 357 w 357"/>
                <a:gd name="T81" fmla="*/ 25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7" h="335">
                  <a:moveTo>
                    <a:pt x="357" y="257"/>
                  </a:moveTo>
                  <a:lnTo>
                    <a:pt x="357" y="257"/>
                  </a:lnTo>
                  <a:cubicBezTo>
                    <a:pt x="357" y="257"/>
                    <a:pt x="287" y="170"/>
                    <a:pt x="254" y="153"/>
                  </a:cubicBezTo>
                  <a:cubicBezTo>
                    <a:pt x="226" y="139"/>
                    <a:pt x="128" y="137"/>
                    <a:pt x="128" y="137"/>
                  </a:cubicBezTo>
                  <a:lnTo>
                    <a:pt x="132" y="130"/>
                  </a:lnTo>
                  <a:cubicBezTo>
                    <a:pt x="132" y="130"/>
                    <a:pt x="182" y="135"/>
                    <a:pt x="199" y="131"/>
                  </a:cubicBezTo>
                  <a:cubicBezTo>
                    <a:pt x="228" y="132"/>
                    <a:pt x="284" y="108"/>
                    <a:pt x="287" y="81"/>
                  </a:cubicBezTo>
                  <a:cubicBezTo>
                    <a:pt x="289" y="51"/>
                    <a:pt x="260" y="29"/>
                    <a:pt x="240" y="19"/>
                  </a:cubicBezTo>
                  <a:cubicBezTo>
                    <a:pt x="199" y="0"/>
                    <a:pt x="116" y="13"/>
                    <a:pt x="116" y="13"/>
                  </a:cubicBezTo>
                  <a:cubicBezTo>
                    <a:pt x="116" y="13"/>
                    <a:pt x="224" y="41"/>
                    <a:pt x="221" y="72"/>
                  </a:cubicBezTo>
                  <a:cubicBezTo>
                    <a:pt x="219" y="92"/>
                    <a:pt x="149" y="111"/>
                    <a:pt x="149" y="111"/>
                  </a:cubicBezTo>
                  <a:lnTo>
                    <a:pt x="131" y="85"/>
                  </a:lnTo>
                  <a:lnTo>
                    <a:pt x="129" y="108"/>
                  </a:lnTo>
                  <a:lnTo>
                    <a:pt x="102" y="80"/>
                  </a:lnTo>
                  <a:lnTo>
                    <a:pt x="144" y="71"/>
                  </a:lnTo>
                  <a:lnTo>
                    <a:pt x="126" y="44"/>
                  </a:lnTo>
                  <a:lnTo>
                    <a:pt x="76" y="59"/>
                  </a:lnTo>
                  <a:lnTo>
                    <a:pt x="122" y="123"/>
                  </a:lnTo>
                  <a:lnTo>
                    <a:pt x="117" y="132"/>
                  </a:lnTo>
                  <a:cubicBezTo>
                    <a:pt x="117" y="132"/>
                    <a:pt x="97" y="92"/>
                    <a:pt x="84" y="86"/>
                  </a:cubicBezTo>
                  <a:cubicBezTo>
                    <a:pt x="65" y="76"/>
                    <a:pt x="0" y="87"/>
                    <a:pt x="0" y="87"/>
                  </a:cubicBezTo>
                  <a:lnTo>
                    <a:pt x="0" y="87"/>
                  </a:lnTo>
                  <a:cubicBezTo>
                    <a:pt x="0" y="87"/>
                    <a:pt x="33" y="145"/>
                    <a:pt x="52" y="153"/>
                  </a:cubicBezTo>
                  <a:cubicBezTo>
                    <a:pt x="65" y="159"/>
                    <a:pt x="109" y="151"/>
                    <a:pt x="109" y="151"/>
                  </a:cubicBezTo>
                  <a:lnTo>
                    <a:pt x="105" y="160"/>
                  </a:lnTo>
                  <a:lnTo>
                    <a:pt x="26" y="164"/>
                  </a:lnTo>
                  <a:lnTo>
                    <a:pt x="46" y="213"/>
                  </a:lnTo>
                  <a:lnTo>
                    <a:pt x="78" y="209"/>
                  </a:lnTo>
                  <a:lnTo>
                    <a:pt x="59" y="171"/>
                  </a:lnTo>
                  <a:lnTo>
                    <a:pt x="98" y="174"/>
                  </a:lnTo>
                  <a:lnTo>
                    <a:pt x="82" y="190"/>
                  </a:lnTo>
                  <a:lnTo>
                    <a:pt x="113" y="188"/>
                  </a:lnTo>
                  <a:cubicBezTo>
                    <a:pt x="113" y="188"/>
                    <a:pt x="141" y="254"/>
                    <a:pt x="127" y="268"/>
                  </a:cubicBezTo>
                  <a:cubicBezTo>
                    <a:pt x="104" y="291"/>
                    <a:pt x="16" y="223"/>
                    <a:pt x="16" y="223"/>
                  </a:cubicBezTo>
                  <a:cubicBezTo>
                    <a:pt x="16" y="223"/>
                    <a:pt x="57" y="297"/>
                    <a:pt x="99" y="317"/>
                  </a:cubicBezTo>
                  <a:cubicBezTo>
                    <a:pt x="119" y="326"/>
                    <a:pt x="154" y="335"/>
                    <a:pt x="176" y="314"/>
                  </a:cubicBezTo>
                  <a:cubicBezTo>
                    <a:pt x="195" y="295"/>
                    <a:pt x="175" y="234"/>
                    <a:pt x="160" y="214"/>
                  </a:cubicBezTo>
                  <a:cubicBezTo>
                    <a:pt x="153" y="199"/>
                    <a:pt x="117" y="163"/>
                    <a:pt x="117" y="163"/>
                  </a:cubicBezTo>
                  <a:lnTo>
                    <a:pt x="120" y="156"/>
                  </a:lnTo>
                  <a:cubicBezTo>
                    <a:pt x="120" y="156"/>
                    <a:pt x="183" y="230"/>
                    <a:pt x="212" y="243"/>
                  </a:cubicBezTo>
                  <a:cubicBezTo>
                    <a:pt x="245" y="259"/>
                    <a:pt x="357" y="258"/>
                    <a:pt x="357" y="258"/>
                  </a:cubicBezTo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48" name="Freeform 175"/>
            <p:cNvSpPr>
              <a:spLocks/>
            </p:cNvSpPr>
            <p:nvPr/>
          </p:nvSpPr>
          <p:spPr bwMode="auto">
            <a:xfrm>
              <a:off x="-490538" y="5149850"/>
              <a:ext cx="339725" cy="319088"/>
            </a:xfrm>
            <a:custGeom>
              <a:avLst/>
              <a:gdLst>
                <a:gd name="T0" fmla="*/ 1 w 357"/>
                <a:gd name="T1" fmla="*/ 258 h 335"/>
                <a:gd name="T2" fmla="*/ 1 w 357"/>
                <a:gd name="T3" fmla="*/ 258 h 335"/>
                <a:gd name="T4" fmla="*/ 103 w 357"/>
                <a:gd name="T5" fmla="*/ 154 h 335"/>
                <a:gd name="T6" fmla="*/ 229 w 357"/>
                <a:gd name="T7" fmla="*/ 137 h 335"/>
                <a:gd name="T8" fmla="*/ 226 w 357"/>
                <a:gd name="T9" fmla="*/ 130 h 335"/>
                <a:gd name="T10" fmla="*/ 158 w 357"/>
                <a:gd name="T11" fmla="*/ 131 h 335"/>
                <a:gd name="T12" fmla="*/ 71 w 357"/>
                <a:gd name="T13" fmla="*/ 81 h 335"/>
                <a:gd name="T14" fmla="*/ 117 w 357"/>
                <a:gd name="T15" fmla="*/ 19 h 335"/>
                <a:gd name="T16" fmla="*/ 242 w 357"/>
                <a:gd name="T17" fmla="*/ 14 h 335"/>
                <a:gd name="T18" fmla="*/ 137 w 357"/>
                <a:gd name="T19" fmla="*/ 73 h 335"/>
                <a:gd name="T20" fmla="*/ 208 w 357"/>
                <a:gd name="T21" fmla="*/ 111 h 335"/>
                <a:gd name="T22" fmla="*/ 226 w 357"/>
                <a:gd name="T23" fmla="*/ 86 h 335"/>
                <a:gd name="T24" fmla="*/ 228 w 357"/>
                <a:gd name="T25" fmla="*/ 108 h 335"/>
                <a:gd name="T26" fmla="*/ 255 w 357"/>
                <a:gd name="T27" fmla="*/ 80 h 335"/>
                <a:gd name="T28" fmla="*/ 213 w 357"/>
                <a:gd name="T29" fmla="*/ 71 h 335"/>
                <a:gd name="T30" fmla="*/ 231 w 357"/>
                <a:gd name="T31" fmla="*/ 44 h 335"/>
                <a:gd name="T32" fmla="*/ 281 w 357"/>
                <a:gd name="T33" fmla="*/ 59 h 335"/>
                <a:gd name="T34" fmla="*/ 235 w 357"/>
                <a:gd name="T35" fmla="*/ 123 h 335"/>
                <a:gd name="T36" fmla="*/ 240 w 357"/>
                <a:gd name="T37" fmla="*/ 132 h 335"/>
                <a:gd name="T38" fmla="*/ 273 w 357"/>
                <a:gd name="T39" fmla="*/ 86 h 335"/>
                <a:gd name="T40" fmla="*/ 357 w 357"/>
                <a:gd name="T41" fmla="*/ 87 h 335"/>
                <a:gd name="T42" fmla="*/ 357 w 357"/>
                <a:gd name="T43" fmla="*/ 87 h 335"/>
                <a:gd name="T44" fmla="*/ 305 w 357"/>
                <a:gd name="T45" fmla="*/ 154 h 335"/>
                <a:gd name="T46" fmla="*/ 248 w 357"/>
                <a:gd name="T47" fmla="*/ 151 h 335"/>
                <a:gd name="T48" fmla="*/ 252 w 357"/>
                <a:gd name="T49" fmla="*/ 160 h 335"/>
                <a:gd name="T50" fmla="*/ 331 w 357"/>
                <a:gd name="T51" fmla="*/ 164 h 335"/>
                <a:gd name="T52" fmla="*/ 311 w 357"/>
                <a:gd name="T53" fmla="*/ 213 h 335"/>
                <a:gd name="T54" fmla="*/ 279 w 357"/>
                <a:gd name="T55" fmla="*/ 210 h 335"/>
                <a:gd name="T56" fmla="*/ 298 w 357"/>
                <a:gd name="T57" fmla="*/ 171 h 335"/>
                <a:gd name="T58" fmla="*/ 259 w 357"/>
                <a:gd name="T59" fmla="*/ 174 h 335"/>
                <a:gd name="T60" fmla="*/ 275 w 357"/>
                <a:gd name="T61" fmla="*/ 190 h 335"/>
                <a:gd name="T62" fmla="*/ 244 w 357"/>
                <a:gd name="T63" fmla="*/ 188 h 335"/>
                <a:gd name="T64" fmla="*/ 230 w 357"/>
                <a:gd name="T65" fmla="*/ 268 h 335"/>
                <a:gd name="T66" fmla="*/ 341 w 357"/>
                <a:gd name="T67" fmla="*/ 223 h 335"/>
                <a:gd name="T68" fmla="*/ 259 w 357"/>
                <a:gd name="T69" fmla="*/ 317 h 335"/>
                <a:gd name="T70" fmla="*/ 181 w 357"/>
                <a:gd name="T71" fmla="*/ 314 h 335"/>
                <a:gd name="T72" fmla="*/ 197 w 357"/>
                <a:gd name="T73" fmla="*/ 214 h 335"/>
                <a:gd name="T74" fmla="*/ 241 w 357"/>
                <a:gd name="T75" fmla="*/ 163 h 335"/>
                <a:gd name="T76" fmla="*/ 237 w 357"/>
                <a:gd name="T77" fmla="*/ 156 h 335"/>
                <a:gd name="T78" fmla="*/ 145 w 357"/>
                <a:gd name="T79" fmla="*/ 243 h 335"/>
                <a:gd name="T80" fmla="*/ 0 w 357"/>
                <a:gd name="T81" fmla="*/ 25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7" h="335">
                  <a:moveTo>
                    <a:pt x="1" y="258"/>
                  </a:moveTo>
                  <a:lnTo>
                    <a:pt x="1" y="258"/>
                  </a:lnTo>
                  <a:cubicBezTo>
                    <a:pt x="1" y="258"/>
                    <a:pt x="70" y="170"/>
                    <a:pt x="103" y="154"/>
                  </a:cubicBezTo>
                  <a:cubicBezTo>
                    <a:pt x="131" y="139"/>
                    <a:pt x="229" y="137"/>
                    <a:pt x="229" y="137"/>
                  </a:cubicBezTo>
                  <a:lnTo>
                    <a:pt x="226" y="130"/>
                  </a:lnTo>
                  <a:cubicBezTo>
                    <a:pt x="226" y="130"/>
                    <a:pt x="175" y="135"/>
                    <a:pt x="158" y="131"/>
                  </a:cubicBezTo>
                  <a:cubicBezTo>
                    <a:pt x="129" y="132"/>
                    <a:pt x="73" y="108"/>
                    <a:pt x="71" y="81"/>
                  </a:cubicBezTo>
                  <a:cubicBezTo>
                    <a:pt x="68" y="51"/>
                    <a:pt x="97" y="29"/>
                    <a:pt x="117" y="19"/>
                  </a:cubicBezTo>
                  <a:cubicBezTo>
                    <a:pt x="158" y="0"/>
                    <a:pt x="242" y="14"/>
                    <a:pt x="242" y="14"/>
                  </a:cubicBezTo>
                  <a:cubicBezTo>
                    <a:pt x="242" y="14"/>
                    <a:pt x="134" y="41"/>
                    <a:pt x="137" y="73"/>
                  </a:cubicBezTo>
                  <a:cubicBezTo>
                    <a:pt x="138" y="93"/>
                    <a:pt x="208" y="111"/>
                    <a:pt x="208" y="111"/>
                  </a:cubicBezTo>
                  <a:lnTo>
                    <a:pt x="226" y="86"/>
                  </a:lnTo>
                  <a:lnTo>
                    <a:pt x="228" y="108"/>
                  </a:lnTo>
                  <a:lnTo>
                    <a:pt x="255" y="80"/>
                  </a:lnTo>
                  <a:lnTo>
                    <a:pt x="213" y="71"/>
                  </a:lnTo>
                  <a:lnTo>
                    <a:pt x="231" y="44"/>
                  </a:lnTo>
                  <a:lnTo>
                    <a:pt x="281" y="59"/>
                  </a:lnTo>
                  <a:lnTo>
                    <a:pt x="235" y="123"/>
                  </a:lnTo>
                  <a:lnTo>
                    <a:pt x="240" y="132"/>
                  </a:lnTo>
                  <a:cubicBezTo>
                    <a:pt x="240" y="132"/>
                    <a:pt x="260" y="92"/>
                    <a:pt x="273" y="86"/>
                  </a:cubicBezTo>
                  <a:cubicBezTo>
                    <a:pt x="292" y="76"/>
                    <a:pt x="357" y="87"/>
                    <a:pt x="357" y="87"/>
                  </a:cubicBezTo>
                  <a:lnTo>
                    <a:pt x="357" y="87"/>
                  </a:lnTo>
                  <a:cubicBezTo>
                    <a:pt x="357" y="87"/>
                    <a:pt x="324" y="145"/>
                    <a:pt x="305" y="154"/>
                  </a:cubicBezTo>
                  <a:cubicBezTo>
                    <a:pt x="292" y="159"/>
                    <a:pt x="248" y="151"/>
                    <a:pt x="248" y="151"/>
                  </a:cubicBezTo>
                  <a:lnTo>
                    <a:pt x="252" y="160"/>
                  </a:lnTo>
                  <a:lnTo>
                    <a:pt x="331" y="164"/>
                  </a:lnTo>
                  <a:lnTo>
                    <a:pt x="311" y="213"/>
                  </a:lnTo>
                  <a:lnTo>
                    <a:pt x="279" y="210"/>
                  </a:lnTo>
                  <a:lnTo>
                    <a:pt x="298" y="171"/>
                  </a:lnTo>
                  <a:lnTo>
                    <a:pt x="259" y="174"/>
                  </a:lnTo>
                  <a:lnTo>
                    <a:pt x="275" y="190"/>
                  </a:lnTo>
                  <a:lnTo>
                    <a:pt x="244" y="188"/>
                  </a:lnTo>
                  <a:cubicBezTo>
                    <a:pt x="244" y="188"/>
                    <a:pt x="216" y="254"/>
                    <a:pt x="230" y="268"/>
                  </a:cubicBezTo>
                  <a:cubicBezTo>
                    <a:pt x="253" y="291"/>
                    <a:pt x="341" y="223"/>
                    <a:pt x="341" y="223"/>
                  </a:cubicBezTo>
                  <a:cubicBezTo>
                    <a:pt x="341" y="223"/>
                    <a:pt x="300" y="297"/>
                    <a:pt x="259" y="317"/>
                  </a:cubicBezTo>
                  <a:cubicBezTo>
                    <a:pt x="238" y="326"/>
                    <a:pt x="203" y="335"/>
                    <a:pt x="181" y="314"/>
                  </a:cubicBezTo>
                  <a:cubicBezTo>
                    <a:pt x="162" y="296"/>
                    <a:pt x="182" y="234"/>
                    <a:pt x="197" y="214"/>
                  </a:cubicBezTo>
                  <a:cubicBezTo>
                    <a:pt x="204" y="199"/>
                    <a:pt x="241" y="163"/>
                    <a:pt x="241" y="163"/>
                  </a:cubicBezTo>
                  <a:lnTo>
                    <a:pt x="237" y="156"/>
                  </a:lnTo>
                  <a:cubicBezTo>
                    <a:pt x="237" y="156"/>
                    <a:pt x="174" y="230"/>
                    <a:pt x="145" y="243"/>
                  </a:cubicBezTo>
                  <a:cubicBezTo>
                    <a:pt x="112" y="259"/>
                    <a:pt x="0" y="258"/>
                    <a:pt x="0" y="258"/>
                  </a:cubicBezTo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3076" name="Text Box 55"/>
          <p:cNvSpPr txBox="1">
            <a:spLocks noChangeArrowheads="1"/>
          </p:cNvSpPr>
          <p:nvPr/>
        </p:nvSpPr>
        <p:spPr bwMode="auto">
          <a:xfrm>
            <a:off x="4336035" y="764704"/>
            <a:ext cx="4844478" cy="165109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wrap="square" lIns="92075" tIns="46039" rIns="92075" bIns="46039" anchor="ctr" anchorCtr="0">
            <a:noAutofit/>
          </a:bodyPr>
          <a:lstStyle>
            <a:lvl1pPr marL="342900" indent="-3429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274638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lvl="1" algn="l" eaLnBrk="1" hangingPunct="1">
              <a:spcAft>
                <a:spcPts val="600"/>
              </a:spcAft>
            </a:pPr>
            <a:r>
              <a:rPr lang="it-IT" sz="2000" dirty="0">
                <a:solidFill>
                  <a:srgbClr val="336699"/>
                </a:solidFill>
              </a:rPr>
              <a:t>Analisi di Bilancio</a:t>
            </a:r>
          </a:p>
          <a:p>
            <a:pPr lvl="1" algn="l" eaLnBrk="1" hangingPunct="1"/>
            <a:r>
              <a:rPr lang="en-US" sz="2000" dirty="0">
                <a:solidFill>
                  <a:schemeClr val="tx1"/>
                </a:solidFill>
              </a:rPr>
              <a:t>La </a:t>
            </a:r>
            <a:r>
              <a:rPr lang="en-US" sz="2000" dirty="0" err="1">
                <a:solidFill>
                  <a:schemeClr val="tx1"/>
                </a:solidFill>
              </a:rPr>
              <a:t>giostra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dei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quattrini</a:t>
            </a:r>
            <a:endParaRPr lang="it-IT" sz="24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82298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rondiabetes.org/wp-content/uploads/2015/03/merry-go-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3"/>
            <a:ext cx="912985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3320705" y="332656"/>
            <a:ext cx="5796136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0975" algn="l"/>
            <a:r>
              <a:rPr lang="it-IT" sz="2100" dirty="0" smtClean="0">
                <a:solidFill>
                  <a:schemeClr val="tx1"/>
                </a:solidFill>
              </a:rPr>
              <a:t>…e che puoi legare a una immagine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6833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age result for esord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35838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tipolog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7" y="1773510"/>
            <a:ext cx="9048750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9374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findingtheperfectfit.files.wordpress.com/2010/10/ch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2781230" y="4365104"/>
            <a:ext cx="6362770" cy="1134126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Parti da un tema già trattato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95536" y="23453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2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56194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AB4EEB-5BA4-4674-B0CB-C9E8E196EBE4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" b="4907"/>
          <a:stretch/>
        </p:blipFill>
        <p:spPr>
          <a:xfrm>
            <a:off x="-13721" y="-99218"/>
            <a:ext cx="9180512" cy="691276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 bwMode="auto">
          <a:xfrm>
            <a:off x="1107149" y="1404392"/>
            <a:ext cx="3096344" cy="403244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4974375" y="1412859"/>
            <a:ext cx="3096344" cy="229578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  <p:sp>
        <p:nvSpPr>
          <p:cNvPr id="6" name="Rettangolo 5"/>
          <p:cNvSpPr/>
          <p:nvPr/>
        </p:nvSpPr>
        <p:spPr bwMode="auto">
          <a:xfrm>
            <a:off x="1115616" y="692696"/>
            <a:ext cx="3096344" cy="63968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attività</a:t>
            </a:r>
            <a:endParaRPr kumimoji="0" lang="it-IT" sz="18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7" name="Rettangolo 6"/>
          <p:cNvSpPr/>
          <p:nvPr/>
        </p:nvSpPr>
        <p:spPr bwMode="auto">
          <a:xfrm>
            <a:off x="4932040" y="701163"/>
            <a:ext cx="3096344" cy="63968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passività</a:t>
            </a:r>
            <a:endParaRPr kumimoji="0" lang="it-IT" sz="18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Verdana" pitchFamily="34" charset="0"/>
            </a:endParaRPr>
          </a:p>
        </p:txBody>
      </p:sp>
      <p:graphicFrame>
        <p:nvGraphicFramePr>
          <p:cNvPr id="10" name="Diagramma 9"/>
          <p:cNvGraphicFramePr/>
          <p:nvPr>
            <p:extLst>
              <p:ext uri="{D42A27DB-BD31-4B8C-83A1-F6EECF244321}">
                <p14:modId xmlns:p14="http://schemas.microsoft.com/office/powerpoint/2010/main" val="1967771390"/>
              </p:ext>
            </p:extLst>
          </p:nvPr>
        </p:nvGraphicFramePr>
        <p:xfrm>
          <a:off x="827584" y="1683966"/>
          <a:ext cx="7056784" cy="3392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ttangolo 12"/>
          <p:cNvSpPr/>
          <p:nvPr/>
        </p:nvSpPr>
        <p:spPr bwMode="auto">
          <a:xfrm>
            <a:off x="3092986" y="4861700"/>
            <a:ext cx="6086547" cy="136815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Il capitale circolante netto …</a:t>
            </a: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3380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://www.minformo.it/wp-content/uploads/2013/10/prestito-sold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23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-2708" y="811039"/>
            <a:ext cx="7311012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6213" lvl="0" indent="14288" algn="l"/>
            <a:r>
              <a:rPr lang="it-IT" sz="2000" dirty="0" smtClean="0">
                <a:solidFill>
                  <a:srgbClr val="0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…e il fabbisogno finanziario del ciclo operativo</a:t>
            </a:r>
            <a:endParaRPr lang="it-IT" sz="2000" dirty="0">
              <a:solidFill>
                <a:srgbClr val="0000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10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" y="7344"/>
            <a:ext cx="9144000" cy="6916180"/>
          </a:xfrm>
          <a:prstGeom prst="rect">
            <a:avLst/>
          </a:prstGeom>
          <a:ln>
            <a:noFill/>
          </a:ln>
        </p:spPr>
      </p:pic>
      <p:sp>
        <p:nvSpPr>
          <p:cNvPr id="27" name="Rettangolo 26"/>
          <p:cNvSpPr/>
          <p:nvPr/>
        </p:nvSpPr>
        <p:spPr bwMode="auto">
          <a:xfrm>
            <a:off x="-15281" y="1052736"/>
            <a:ext cx="6475543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60363" algn="r">
              <a:defRPr/>
            </a:pPr>
            <a:endParaRPr lang="it-IT" sz="2000" dirty="0" smtClean="0">
              <a:solidFill>
                <a:srgbClr val="000000"/>
              </a:solidFill>
            </a:endParaRPr>
          </a:p>
          <a:p>
            <a:pPr marL="360363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Definisci l’oggetto della lezione…</a:t>
            </a:r>
            <a:endParaRPr lang="it-IT" sz="2000" dirty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4" name="Rettangolo 3"/>
          <p:cNvSpPr/>
          <p:nvPr/>
        </p:nvSpPr>
        <p:spPr bwMode="auto">
          <a:xfrm>
            <a:off x="2699792" y="4869160"/>
            <a:ext cx="6475543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60363" algn="r">
              <a:defRPr/>
            </a:pPr>
            <a:endParaRPr lang="it-IT" sz="2000" dirty="0" smtClean="0">
              <a:solidFill>
                <a:srgbClr val="000000"/>
              </a:solidFill>
            </a:endParaRPr>
          </a:p>
          <a:p>
            <a:pPr marL="360363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… posizionandolo rispetto alle altre		</a:t>
            </a:r>
            <a:endParaRPr lang="it-IT" sz="2000" dirty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algn="r"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884368" y="-84876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3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" y="7344"/>
            <a:ext cx="9144000" cy="6916180"/>
          </a:xfrm>
          <a:prstGeom prst="rect">
            <a:avLst/>
          </a:prstGeom>
          <a:ln>
            <a:noFill/>
          </a:ln>
        </p:spPr>
      </p:pic>
      <p:sp>
        <p:nvSpPr>
          <p:cNvPr id="27" name="Rettangolo 26"/>
          <p:cNvSpPr/>
          <p:nvPr/>
        </p:nvSpPr>
        <p:spPr bwMode="auto">
          <a:xfrm>
            <a:off x="-2379" y="5301286"/>
            <a:ext cx="6230563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60363" algn="r">
              <a:defRPr/>
            </a:pPr>
            <a:endParaRPr lang="it-IT" sz="2000" dirty="0" smtClean="0">
              <a:solidFill>
                <a:srgbClr val="000000"/>
              </a:solidFill>
            </a:endParaRPr>
          </a:p>
          <a:p>
            <a:pPr marL="360363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La mappa del nostro Corso		</a:t>
            </a:r>
            <a:endParaRPr lang="it-IT" sz="2000" dirty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2531865" y="548680"/>
            <a:ext cx="2305050" cy="1554163"/>
          </a:xfrm>
          <a:prstGeom prst="chevron">
            <a:avLst>
              <a:gd name="adj" fmla="val 28921"/>
            </a:avLst>
          </a:prstGeom>
          <a:solidFill>
            <a:schemeClr val="tx1">
              <a:lumMod val="75000"/>
              <a:lumOff val="25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191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0" tIns="0" rIns="0" bIns="0" anchor="ctr"/>
          <a:lstStyle/>
          <a:p>
            <a:pPr eaLnBrk="0" hangingPunct="0">
              <a:defRPr/>
            </a:pPr>
            <a:r>
              <a:rPr lang="it-IT" sz="1200">
                <a:solidFill>
                  <a:schemeClr val="bg1"/>
                </a:solidFill>
              </a:rPr>
              <a:t>    riclassificazione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539552" y="548680"/>
            <a:ext cx="2305050" cy="1554163"/>
          </a:xfrm>
          <a:prstGeom prst="homePlate">
            <a:avLst>
              <a:gd name="adj" fmla="val 28200"/>
            </a:avLst>
          </a:prstGeom>
          <a:solidFill>
            <a:schemeClr val="tx1">
              <a:lumMod val="75000"/>
              <a:lumOff val="25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191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it-IT" sz="1200">
                <a:solidFill>
                  <a:schemeClr val="bg1"/>
                </a:solidFill>
              </a:rPr>
              <a:t>raccolta dati e</a:t>
            </a:r>
          </a:p>
          <a:p>
            <a:pPr eaLnBrk="0" hangingPunct="0">
              <a:defRPr/>
            </a:pPr>
            <a:r>
              <a:rPr lang="it-IT" sz="1200">
                <a:solidFill>
                  <a:schemeClr val="bg1"/>
                </a:solidFill>
              </a:rPr>
              <a:t>verifica qualità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4524177" y="548680"/>
            <a:ext cx="2305050" cy="1554163"/>
          </a:xfrm>
          <a:prstGeom prst="chevron">
            <a:avLst>
              <a:gd name="adj" fmla="val 28921"/>
            </a:avLst>
          </a:prstGeom>
          <a:solidFill>
            <a:schemeClr val="tx1">
              <a:lumMod val="75000"/>
              <a:lumOff val="25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191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eaLnBrk="0" hangingPunct="0">
              <a:defRPr/>
            </a:pPr>
            <a:r>
              <a:rPr lang="it-IT" sz="1200">
                <a:solidFill>
                  <a:schemeClr val="bg1"/>
                </a:solidFill>
              </a:rPr>
              <a:t>rendiconto </a:t>
            </a:r>
          </a:p>
          <a:p>
            <a:pPr eaLnBrk="0" hangingPunct="0">
              <a:defRPr/>
            </a:pPr>
            <a:r>
              <a:rPr lang="it-IT" sz="1200">
                <a:solidFill>
                  <a:schemeClr val="bg1"/>
                </a:solidFill>
              </a:rPr>
              <a:t> finanziario</a:t>
            </a:r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6516490" y="548680"/>
            <a:ext cx="2305050" cy="1554163"/>
          </a:xfrm>
          <a:prstGeom prst="chevron">
            <a:avLst>
              <a:gd name="adj" fmla="val 28921"/>
            </a:avLst>
          </a:prstGeom>
          <a:solidFill>
            <a:schemeClr val="tx1">
              <a:lumMod val="75000"/>
              <a:lumOff val="25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191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eaLnBrk="0" hangingPunct="0">
              <a:defRPr/>
            </a:pPr>
            <a:r>
              <a:rPr lang="it-IT" sz="1400">
                <a:solidFill>
                  <a:schemeClr val="bg1"/>
                </a:solidFill>
              </a:rPr>
              <a:t>    </a:t>
            </a:r>
            <a:r>
              <a:rPr lang="it-IT" sz="1200">
                <a:solidFill>
                  <a:schemeClr val="bg1"/>
                </a:solidFill>
              </a:rPr>
              <a:t>indicatori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6965950" y="2420887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Crescita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6965950" y="3248979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 dirty="0"/>
              <a:t>Redditività operativa</a:t>
            </a: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6965950" y="5733256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Redditività netta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6948264" y="4905163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Solidità patrimoniale</a:t>
            </a: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611560" y="2420887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 dirty="0"/>
              <a:t>Dati </a:t>
            </a:r>
            <a:r>
              <a:rPr lang="it-IT" dirty="0" err="1"/>
              <a:t>financial</a:t>
            </a:r>
            <a:r>
              <a:rPr lang="it-IT" dirty="0"/>
              <a:t> e non </a:t>
            </a:r>
            <a:r>
              <a:rPr lang="it-IT" dirty="0" err="1"/>
              <a:t>financial</a:t>
            </a:r>
            <a:endParaRPr lang="it-IT" dirty="0"/>
          </a:p>
        </p:txBody>
      </p:sp>
      <p:sp>
        <p:nvSpPr>
          <p:cNvPr id="33" name="Text Box 27"/>
          <p:cNvSpPr txBox="1">
            <a:spLocks noChangeArrowheads="1"/>
          </p:cNvSpPr>
          <p:nvPr/>
        </p:nvSpPr>
        <p:spPr bwMode="auto">
          <a:xfrm>
            <a:off x="611560" y="3249056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Earnings management</a:t>
            </a: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2709863" y="2420887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Capitale investito e capitale raccolto</a:t>
            </a: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2709863" y="4077072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 dirty="0"/>
              <a:t>Reddito normalizzato</a:t>
            </a:r>
          </a:p>
        </p:txBody>
      </p:sp>
      <p:sp>
        <p:nvSpPr>
          <p:cNvPr id="43" name="Text Box 40"/>
          <p:cNvSpPr txBox="1">
            <a:spLocks noChangeArrowheads="1"/>
          </p:cNvSpPr>
          <p:nvPr/>
        </p:nvSpPr>
        <p:spPr bwMode="auto">
          <a:xfrm>
            <a:off x="6965950" y="4077071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Liquidità</a:t>
            </a:r>
          </a:p>
        </p:txBody>
      </p:sp>
      <p:sp>
        <p:nvSpPr>
          <p:cNvPr id="56" name="Text Box 10"/>
          <p:cNvSpPr txBox="1">
            <a:spLocks noChangeArrowheads="1"/>
          </p:cNvSpPr>
          <p:nvPr/>
        </p:nvSpPr>
        <p:spPr bwMode="auto">
          <a:xfrm>
            <a:off x="4759325" y="2420887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Aree monetarie</a:t>
            </a: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4759325" y="3249056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 dirty="0"/>
              <a:t>Flusso di cassa corrente</a:t>
            </a:r>
          </a:p>
        </p:txBody>
      </p:sp>
      <p:sp>
        <p:nvSpPr>
          <p:cNvPr id="60" name="Text Box 45"/>
          <p:cNvSpPr txBox="1">
            <a:spLocks noChangeArrowheads="1"/>
          </p:cNvSpPr>
          <p:nvPr/>
        </p:nvSpPr>
        <p:spPr bwMode="auto">
          <a:xfrm>
            <a:off x="4759325" y="4077072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 dirty="0"/>
              <a:t>Free cash flow e gestione investimenti</a:t>
            </a:r>
          </a:p>
        </p:txBody>
      </p:sp>
      <p:sp>
        <p:nvSpPr>
          <p:cNvPr id="61" name="Text Box 33"/>
          <p:cNvSpPr txBox="1">
            <a:spLocks noChangeArrowheads="1"/>
          </p:cNvSpPr>
          <p:nvPr/>
        </p:nvSpPr>
        <p:spPr bwMode="auto">
          <a:xfrm>
            <a:off x="2709863" y="3249056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 dirty="0"/>
              <a:t>Capitale circolante</a:t>
            </a:r>
          </a:p>
        </p:txBody>
      </p:sp>
      <p:sp>
        <p:nvSpPr>
          <p:cNvPr id="62" name="Text Box 36"/>
          <p:cNvSpPr txBox="1">
            <a:spLocks noChangeArrowheads="1"/>
          </p:cNvSpPr>
          <p:nvPr/>
        </p:nvSpPr>
        <p:spPr bwMode="auto">
          <a:xfrm>
            <a:off x="2709863" y="4905240"/>
            <a:ext cx="1800000" cy="68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74000">
                <a:schemeClr val="bg1">
                  <a:lumMod val="65000"/>
                </a:schemeClr>
              </a:gs>
              <a:gs pos="83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19050" algn="ctr">
            <a:noFill/>
            <a:miter lim="800000"/>
            <a:headEnd/>
            <a:tailEnd/>
          </a:ln>
          <a:extLst/>
        </p:spPr>
        <p:txBody>
          <a:bodyPr wrap="square" anchor="ctr" anchorCtr="0">
            <a:noAutofit/>
          </a:bodyPr>
          <a:lstStyle>
            <a:defPPr>
              <a:defRPr lang="it-IT"/>
            </a:defPPr>
            <a:lvl1pPr algn="l" eaLnBrk="0" hangingPunct="0">
              <a:defRPr sz="1200">
                <a:solidFill>
                  <a:schemeClr val="tx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it-IT"/>
              <a:t>Margini operativi</a:t>
            </a:r>
          </a:p>
        </p:txBody>
      </p:sp>
      <p:sp>
        <p:nvSpPr>
          <p:cNvPr id="31" name="Freccia in giù 30"/>
          <p:cNvSpPr/>
          <p:nvPr/>
        </p:nvSpPr>
        <p:spPr bwMode="auto">
          <a:xfrm rot="3456876">
            <a:off x="4208413" y="2777420"/>
            <a:ext cx="1228236" cy="1008112"/>
          </a:xfrm>
          <a:prstGeom prst="downArrow">
            <a:avLst/>
          </a:prstGeom>
          <a:solidFill>
            <a:srgbClr val="FF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45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medias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1699"/>
            <a:ext cx="9166831" cy="457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3370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ignette2.wikia.nocookie.net/disney/images/a/a4/Captain-hook1.jpg/revision/latest?cb=201403121057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9430" y="5085184"/>
            <a:ext cx="6938834" cy="1440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r>
              <a:rPr lang="it-IT" sz="2100" dirty="0" smtClean="0">
                <a:solidFill>
                  <a:schemeClr val="tx1"/>
                </a:solidFill>
              </a:rPr>
              <a:t>Trova il gancio al quale fissare il tema …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7884368" y="-99392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4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9403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 bwMode="auto">
          <a:xfrm>
            <a:off x="3059832" y="4653136"/>
            <a:ext cx="6086547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… rinforzando la motivazione</a:t>
            </a: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  <p:pic>
        <p:nvPicPr>
          <p:cNvPr id="21512" name="Picture 8" descr="https://s-media-cache-ak0.pinimg.com/736x/31/16/58/311658a586f6584a80552d2db438037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2"/>
          <a:stretch/>
        </p:blipFill>
        <p:spPr bwMode="auto">
          <a:xfrm>
            <a:off x="1043608" y="1132773"/>
            <a:ext cx="7450541" cy="344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5021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444405" y="101044"/>
            <a:ext cx="8324600" cy="3004757"/>
            <a:chOff x="1475656" y="576213"/>
            <a:chExt cx="6170650" cy="2483270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7" r="2692" b="43811"/>
            <a:stretch/>
          </p:blipFill>
          <p:spPr>
            <a:xfrm>
              <a:off x="1475656" y="764704"/>
              <a:ext cx="6170650" cy="2294779"/>
            </a:xfrm>
            <a:prstGeom prst="rect">
              <a:avLst/>
            </a:prstGeom>
            <a:ln w="28575">
              <a:noFill/>
            </a:ln>
            <a:effectLst/>
          </p:spPr>
        </p:pic>
        <p:sp>
          <p:nvSpPr>
            <p:cNvPr id="5" name="Rettangolo 4"/>
            <p:cNvSpPr/>
            <p:nvPr/>
          </p:nvSpPr>
          <p:spPr bwMode="auto">
            <a:xfrm>
              <a:off x="6951805" y="576213"/>
              <a:ext cx="136933" cy="305233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54"/>
              <a:endParaRPr lang="it-IT"/>
            </a:p>
          </p:txBody>
        </p:sp>
      </p:grp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13" b="-1"/>
          <a:stretch/>
        </p:blipFill>
        <p:spPr>
          <a:xfrm>
            <a:off x="444407" y="3068963"/>
            <a:ext cx="8699596" cy="2407543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</p:pic>
      <p:grpSp>
        <p:nvGrpSpPr>
          <p:cNvPr id="18" name="Gruppo 17"/>
          <p:cNvGrpSpPr/>
          <p:nvPr/>
        </p:nvGrpSpPr>
        <p:grpSpPr>
          <a:xfrm>
            <a:off x="832978" y="5499602"/>
            <a:ext cx="7771470" cy="1025750"/>
            <a:chOff x="694609" y="5644132"/>
            <a:chExt cx="7771471" cy="1025747"/>
          </a:xfrm>
        </p:grpSpPr>
        <p:sp>
          <p:nvSpPr>
            <p:cNvPr id="14" name="CasellaDiTesto 13"/>
            <p:cNvSpPr txBox="1"/>
            <p:nvPr/>
          </p:nvSpPr>
          <p:spPr>
            <a:xfrm>
              <a:off x="971602" y="5654219"/>
              <a:ext cx="7494478" cy="101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b="0" dirty="0"/>
                <a:t>REL, a division of </a:t>
              </a:r>
              <a:r>
                <a:rPr lang="en-US" sz="1200" b="0" dirty="0">
                  <a:hlinkClick r:id="rId3"/>
                </a:rPr>
                <a:t>The Hackett Group</a:t>
              </a:r>
              <a:r>
                <a:rPr lang="en-US" sz="1200" b="0" dirty="0"/>
                <a:t>, is a global working capital consulting firm dedicated to delivering sustainable working capital improvement across a company's business operations. Through our proven, hands-on approach, analytical rigor and collaborative client relationships, we have delivered more than $25 billion in cash, creating the liquidity to fund acquisitions, product development, debt reduction and share buy-back programs.</a:t>
              </a:r>
              <a:endParaRPr lang="it-IT" sz="1200" dirty="0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694609" y="5644132"/>
              <a:ext cx="36740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dirty="0">
                  <a:solidFill>
                    <a:srgbClr val="FF0000"/>
                  </a:solidFill>
                </a:rPr>
                <a:t>*</a:t>
              </a:r>
            </a:p>
          </p:txBody>
        </p:sp>
      </p:grpSp>
      <p:sp>
        <p:nvSpPr>
          <p:cNvPr id="4" name="CasellaDiTesto 3"/>
          <p:cNvSpPr txBox="1"/>
          <p:nvPr/>
        </p:nvSpPr>
        <p:spPr>
          <a:xfrm>
            <a:off x="2204229" y="564612"/>
            <a:ext cx="367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rgbClr val="FF0000"/>
                </a:solidFill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0903073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peakup5k.com/wp-content/uploads/2015/02/Wall-Street-Journal-logo-74196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106" y="-27384"/>
            <a:ext cx="9768340" cy="690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28" b="50236"/>
          <a:stretch/>
        </p:blipFill>
        <p:spPr>
          <a:xfrm>
            <a:off x="638014" y="908720"/>
            <a:ext cx="7822418" cy="958428"/>
          </a:xfrm>
          <a:prstGeom prst="rect">
            <a:avLst/>
          </a:prstGeom>
          <a:ln w="28575">
            <a:noFill/>
          </a:ln>
          <a:effectLst>
            <a:outerShdw blurRad="355600" dist="571500" dir="27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30" b="21988"/>
          <a:stretch/>
        </p:blipFill>
        <p:spPr>
          <a:xfrm>
            <a:off x="638014" y="2738667"/>
            <a:ext cx="7822418" cy="1219816"/>
          </a:xfrm>
          <a:prstGeom prst="rect">
            <a:avLst/>
          </a:prstGeom>
          <a:ln w="28575">
            <a:noFill/>
          </a:ln>
          <a:effectLst>
            <a:outerShdw blurRad="355600" dist="571500" dir="27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01"/>
          <a:stretch/>
        </p:blipFill>
        <p:spPr>
          <a:xfrm>
            <a:off x="638014" y="4830002"/>
            <a:ext cx="7822418" cy="831246"/>
          </a:xfrm>
          <a:prstGeom prst="rect">
            <a:avLst/>
          </a:prstGeom>
          <a:ln w="28575">
            <a:noFill/>
          </a:ln>
          <a:effectLst>
            <a:outerShdw blurRad="355600" dist="571500" dir="27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17047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frontal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" r="4198"/>
          <a:stretch/>
        </p:blipFill>
        <p:spPr bwMode="auto">
          <a:xfrm>
            <a:off x="-36512" y="-27384"/>
            <a:ext cx="921702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5016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cdn1.vox-cdn.com/assets/4719234/179800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469"/>
            <a:ext cx="9144000" cy="688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1" y="4005064"/>
            <a:ext cx="6984776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1950" lvl="0" indent="14288" algn="l"/>
            <a:r>
              <a:rPr lang="it-IT" sz="2000" dirty="0" smtClean="0">
                <a:solidFill>
                  <a:srgbClr val="0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Mettete alla prova le certezze acquisite</a:t>
            </a:r>
            <a:endParaRPr lang="it-IT" sz="2000" dirty="0">
              <a:solidFill>
                <a:srgbClr val="0000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884368" y="-84876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5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028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falsa partenz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59" y="5118"/>
            <a:ext cx="9214174" cy="685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1780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dmc.it/img/163479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554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3347864" y="584684"/>
            <a:ext cx="5796136" cy="136815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Il circolante visto da vicino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63478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AB4EEB-5BA4-4674-B0CB-C9E8E196EBE4}" type="slidenum">
              <a:rPr lang="it-IT" smtClean="0"/>
              <a:pPr>
                <a:defRPr/>
              </a:pPr>
              <a:t>43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" b="4907"/>
          <a:stretch/>
        </p:blipFill>
        <p:spPr>
          <a:xfrm>
            <a:off x="-13721" y="-99218"/>
            <a:ext cx="9180512" cy="691276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1259632" y="692696"/>
            <a:ext cx="3096344" cy="63968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a</a:t>
            </a:r>
            <a:r>
              <a:rPr lang="it-IT" dirty="0" smtClean="0">
                <a:solidFill>
                  <a:schemeClr val="bg1"/>
                </a:solidFill>
              </a:rPr>
              <a:t>ttività operative 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correnti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7" name="Rettangolo 6"/>
          <p:cNvSpPr/>
          <p:nvPr/>
        </p:nvSpPr>
        <p:spPr bwMode="auto">
          <a:xfrm>
            <a:off x="4788024" y="701163"/>
            <a:ext cx="3096344" cy="63968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p</a:t>
            </a:r>
            <a:r>
              <a:rPr lang="it-IT" dirty="0" smtClean="0">
                <a:solidFill>
                  <a:schemeClr val="bg1"/>
                </a:solidFill>
              </a:rPr>
              <a:t>assività operative 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correnti</a:t>
            </a:r>
            <a:endParaRPr lang="it-IT" dirty="0">
              <a:solidFill>
                <a:schemeClr val="bg1"/>
              </a:solidFill>
            </a:endParaRPr>
          </a:p>
        </p:txBody>
      </p:sp>
      <p:graphicFrame>
        <p:nvGraphicFramePr>
          <p:cNvPr id="11" name="Diagramma 10"/>
          <p:cNvGraphicFramePr/>
          <p:nvPr>
            <p:extLst>
              <p:ext uri="{D42A27DB-BD31-4B8C-83A1-F6EECF244321}">
                <p14:modId xmlns:p14="http://schemas.microsoft.com/office/powerpoint/2010/main" val="1869459647"/>
              </p:ext>
            </p:extLst>
          </p:nvPr>
        </p:nvGraphicFramePr>
        <p:xfrm>
          <a:off x="1269107" y="1412776"/>
          <a:ext cx="6687269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ttangolo 12"/>
          <p:cNvSpPr/>
          <p:nvPr/>
        </p:nvSpPr>
        <p:spPr bwMode="auto">
          <a:xfrm>
            <a:off x="3092986" y="4941168"/>
            <a:ext cx="6086547" cy="1288684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Le componenti principali</a:t>
            </a: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177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riptmag.com/wp-content/uploads/question-mar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4"/>
          <a:stretch/>
        </p:blipFill>
        <p:spPr bwMode="auto">
          <a:xfrm>
            <a:off x="1" y="0"/>
            <a:ext cx="9180512" cy="709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779912" y="2517513"/>
            <a:ext cx="48245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it-IT" sz="3200" dirty="0" smtClean="0">
                <a:solidFill>
                  <a:schemeClr val="bg1"/>
                </a:solidFill>
              </a:rPr>
              <a:t>Gli stipendi e le spese generali fanno parte del capitale circolante?</a:t>
            </a:r>
            <a:endParaRPr lang="it-IT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8188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" t="6474" r="7964" b="6472"/>
          <a:stretch/>
        </p:blipFill>
        <p:spPr>
          <a:xfrm>
            <a:off x="1259632" y="1232756"/>
            <a:ext cx="7128793" cy="4896544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548680"/>
            <a:ext cx="6804248" cy="136815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Tutto dipende da come si guardano le cose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9" name="Filmato 8">
            <a:hlinkClick r:id="rId3" highlightClick="1"/>
          </p:cNvPr>
          <p:cNvSpPr/>
          <p:nvPr/>
        </p:nvSpPr>
        <p:spPr bwMode="auto">
          <a:xfrm>
            <a:off x="432706" y="5921697"/>
            <a:ext cx="360040" cy="415205"/>
          </a:xfrm>
          <a:prstGeom prst="actionButtonMovie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7002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rondiabetes.org/wp-content/uploads/2015/03/merry-go-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0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3878296" y="332658"/>
            <a:ext cx="5264921" cy="122413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0966" algn="l"/>
            <a:r>
              <a:rPr lang="it-IT" sz="2000" dirty="0">
                <a:solidFill>
                  <a:schemeClr val="tx1"/>
                </a:solidFill>
              </a:rPr>
              <a:t>Il ciclo </a:t>
            </a:r>
            <a:r>
              <a:rPr lang="it-IT" sz="2000" dirty="0" smtClean="0">
                <a:solidFill>
                  <a:schemeClr val="tx1"/>
                </a:solidFill>
              </a:rPr>
              <a:t>monetario del </a:t>
            </a:r>
            <a:r>
              <a:rPr lang="it-IT" sz="2000" dirty="0">
                <a:solidFill>
                  <a:schemeClr val="tx1"/>
                </a:solidFill>
              </a:rPr>
              <a:t>CCN</a:t>
            </a:r>
          </a:p>
        </p:txBody>
      </p:sp>
      <p:graphicFrame>
        <p:nvGraphicFramePr>
          <p:cNvPr id="4" name="Diagramma 3"/>
          <p:cNvGraphicFramePr/>
          <p:nvPr/>
        </p:nvGraphicFramePr>
        <p:xfrm>
          <a:off x="418684" y="1196752"/>
          <a:ext cx="835292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320272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B015D7-23C2-4475-934E-EC1E2EB73E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4CB015D7-23C2-4475-934E-EC1E2EB73E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BDA195-C806-428B-A81F-21733B7EBD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A8BDA195-C806-428B-A81F-21733B7EBD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891097-7783-43CA-9696-75E8D6D3F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D891097-7783-43CA-9696-75E8D6D3F7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3E72C9-B36C-453F-B7EC-CCCE671877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D93E72C9-B36C-453F-B7EC-CCCE671877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53BB26-35AB-4FEB-B8F9-085540C51E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5153BB26-35AB-4FEB-B8F9-085540C51E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F89D66-D8CE-431C-BCE3-DEAD282CC1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dgm id="{C2F89D66-D8CE-431C-BCE3-DEAD282CC1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4" grpId="0">
        <p:bldSub>
          <a:bldDgm bld="one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AB4EEB-5BA4-4674-B0CB-C9E8E196EBE4}" type="slidenum">
              <a:rPr lang="it-IT" smtClean="0"/>
              <a:pPr>
                <a:defRPr/>
              </a:pPr>
              <a:t>47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" b="4907"/>
          <a:stretch/>
        </p:blipFill>
        <p:spPr>
          <a:xfrm>
            <a:off x="23102" y="-54768"/>
            <a:ext cx="9180512" cy="691276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1331640" y="692696"/>
            <a:ext cx="3096344" cy="63968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capitali impiegati </a:t>
            </a:r>
          </a:p>
          <a:p>
            <a:r>
              <a:rPr lang="it-IT" dirty="0">
                <a:solidFill>
                  <a:schemeClr val="bg1"/>
                </a:solidFill>
              </a:rPr>
              <a:t>nel ciclo operativo</a:t>
            </a:r>
          </a:p>
        </p:txBody>
      </p:sp>
      <p:sp>
        <p:nvSpPr>
          <p:cNvPr id="7" name="Rettangolo 6"/>
          <p:cNvSpPr/>
          <p:nvPr/>
        </p:nvSpPr>
        <p:spPr bwMode="auto">
          <a:xfrm>
            <a:off x="4644008" y="701163"/>
            <a:ext cx="3096344" cy="63968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pagamenti</a:t>
            </a:r>
          </a:p>
          <a:p>
            <a:r>
              <a:rPr lang="it-IT" dirty="0">
                <a:solidFill>
                  <a:schemeClr val="bg1"/>
                </a:solidFill>
              </a:rPr>
              <a:t>differiti</a:t>
            </a: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2249169342"/>
              </p:ext>
            </p:extLst>
          </p:nvPr>
        </p:nvGraphicFramePr>
        <p:xfrm>
          <a:off x="1516195" y="1700407"/>
          <a:ext cx="6120680" cy="4112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ttangolo 12"/>
          <p:cNvSpPr/>
          <p:nvPr/>
        </p:nvSpPr>
        <p:spPr bwMode="auto">
          <a:xfrm>
            <a:off x="3148906" y="5301206"/>
            <a:ext cx="6086547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Una  lettura in chiave finanziaria</a:t>
            </a: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0740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32091" cy="6857999"/>
          </a:xfrm>
          <a:prstGeom prst="rect">
            <a:avLst/>
          </a:prstGeom>
        </p:spPr>
      </p:pic>
      <p:sp>
        <p:nvSpPr>
          <p:cNvPr id="6146" name="Segnaposto numero diapositiva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eaLnBrk="1" hangingPunct="1"/>
            <a:fld id="{D3C7DF62-86EF-4E55-AD03-C264207EDC8D}" type="slidenum">
              <a:rPr lang="it-IT" smtClean="0">
                <a:solidFill>
                  <a:srgbClr val="336699"/>
                </a:solidFill>
              </a:rPr>
              <a:pPr eaLnBrk="1" hangingPunct="1"/>
              <a:t>48</a:t>
            </a:fld>
            <a:endParaRPr lang="it-IT" smtClean="0">
              <a:solidFill>
                <a:srgbClr val="336699"/>
              </a:solidFill>
            </a:endParaRPr>
          </a:p>
        </p:txBody>
      </p:sp>
      <p:sp>
        <p:nvSpPr>
          <p:cNvPr id="6" name="Rettangolo 5"/>
          <p:cNvSpPr/>
          <p:nvPr/>
        </p:nvSpPr>
        <p:spPr bwMode="auto">
          <a:xfrm>
            <a:off x="-2379" y="1844823"/>
            <a:ext cx="6086547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0000"/>
              </a:solidFill>
            </a:endParaRPr>
          </a:p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Definisci gli obiettivi della lezione</a:t>
            </a:r>
            <a:endParaRPr lang="it-IT" sz="1600" dirty="0" smtClean="0">
              <a:solidFill>
                <a:srgbClr val="000000"/>
              </a:solidFill>
            </a:endParaRPr>
          </a:p>
          <a:p>
            <a:pPr marL="285750" indent="-285750" algn="r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884368" y="59140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6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829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auto">
          <a:xfrm>
            <a:off x="4096996" y="-27384"/>
            <a:ext cx="916465" cy="6984776"/>
          </a:xfrm>
          <a:prstGeom prst="rect">
            <a:avLst/>
          </a:prstGeom>
          <a:solidFill>
            <a:srgbClr val="9B9B9B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endParaRPr lang="it-IT" sz="2100" dirty="0" smtClean="0">
              <a:solidFill>
                <a:schemeClr val="tx1"/>
              </a:solidFill>
            </a:endParaRPr>
          </a:p>
        </p:txBody>
      </p:sp>
      <p:sp>
        <p:nvSpPr>
          <p:cNvPr id="2" name="Rettangolo 1"/>
          <p:cNvSpPr/>
          <p:nvPr/>
        </p:nvSpPr>
        <p:spPr bwMode="auto">
          <a:xfrm>
            <a:off x="5004048" y="-44624"/>
            <a:ext cx="4139952" cy="6858000"/>
          </a:xfrm>
          <a:prstGeom prst="rect">
            <a:avLst/>
          </a:prstGeom>
          <a:solidFill>
            <a:schemeClr val="bg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600" algn="just"/>
            <a:endParaRPr lang="it-IT" sz="2100" dirty="0" smtClean="0">
              <a:solidFill>
                <a:schemeClr val="tx1"/>
              </a:solidFill>
            </a:endParaRPr>
          </a:p>
        </p:txBody>
      </p:sp>
      <p:pic>
        <p:nvPicPr>
          <p:cNvPr id="2050" name="Picture 2" descr="Image result for less is m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10852"/>
            <a:ext cx="8925154" cy="384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 bwMode="auto">
          <a:xfrm>
            <a:off x="0" y="5011833"/>
            <a:ext cx="5410624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3538" algn="l"/>
            <a:r>
              <a:rPr lang="it-IT" sz="2100" dirty="0" smtClean="0">
                <a:solidFill>
                  <a:schemeClr val="tx1"/>
                </a:solidFill>
              </a:rPr>
              <a:t>La regola aurea</a:t>
            </a:r>
            <a:endParaRPr lang="it-IT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6988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produttività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7818"/>
            <a:ext cx="9005454" cy="665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2771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ocialanxietyinstitute.org/sites/default/files/Foc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35" y="283817"/>
            <a:ext cx="8865765" cy="657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3347864" y="4437112"/>
            <a:ext cx="5796136" cy="144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3538" algn="l"/>
            <a:r>
              <a:rPr lang="it-IT" sz="2100" dirty="0" smtClean="0">
                <a:solidFill>
                  <a:schemeClr val="tx1"/>
                </a:solidFill>
              </a:rPr>
              <a:t>Così dai </a:t>
            </a:r>
            <a:r>
              <a:rPr lang="it-IT" sz="2100" smtClean="0">
                <a:solidFill>
                  <a:schemeClr val="tx1"/>
                </a:solidFill>
              </a:rPr>
              <a:t>senso alla lezione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91620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5"/>
          <a:stretch/>
        </p:blipFill>
        <p:spPr>
          <a:xfrm>
            <a:off x="36512" y="0"/>
            <a:ext cx="9144000" cy="708354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9817" y="2060848"/>
            <a:ext cx="6320009" cy="1440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4988" lvl="0" indent="1588" algn="just"/>
            <a:r>
              <a:rPr lang="it-IT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Esprimi gli obiettivi come agenda…</a:t>
            </a:r>
            <a:endParaRPr lang="it-IT" sz="2000" dirty="0">
              <a:solidFill>
                <a:schemeClr val="tx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ttangolo 3"/>
          <p:cNvSpPr/>
          <p:nvPr/>
        </p:nvSpPr>
        <p:spPr bwMode="auto">
          <a:xfrm>
            <a:off x="3220543" y="4437112"/>
            <a:ext cx="5959969" cy="1440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4988" lvl="0" indent="1588" algn="just"/>
            <a:r>
              <a:rPr lang="it-IT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…usando delle domande</a:t>
            </a:r>
            <a:endParaRPr lang="it-IT" sz="2000" dirty="0">
              <a:solidFill>
                <a:schemeClr val="tx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884368" y="-84876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7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134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intertw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19" y="-11377"/>
            <a:ext cx="9186882" cy="686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489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5"/>
          <a:stretch/>
        </p:blipFill>
        <p:spPr>
          <a:xfrm>
            <a:off x="36512" y="0"/>
            <a:ext cx="9144000" cy="708354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2555776" y="2444033"/>
            <a:ext cx="6644315" cy="1440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6575" lvl="0" indent="6350" algn="just"/>
            <a:r>
              <a:rPr lang="it-IT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Come interpretare l’andamento del</a:t>
            </a:r>
          </a:p>
          <a:p>
            <a:pPr marL="536575" lvl="0" indent="6350" algn="just"/>
            <a:r>
              <a:rPr lang="it-IT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capitale circolante?</a:t>
            </a:r>
            <a:endParaRPr lang="it-IT" sz="2000" dirty="0">
              <a:solidFill>
                <a:schemeClr val="tx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ttangolo 9"/>
          <p:cNvSpPr/>
          <p:nvPr/>
        </p:nvSpPr>
        <p:spPr bwMode="auto">
          <a:xfrm>
            <a:off x="-6839" y="4614106"/>
            <a:ext cx="6644315" cy="1440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4988" lvl="0" indent="4763" algn="l"/>
            <a:r>
              <a:rPr lang="it-IT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Da cosa dipende tale andamento?</a:t>
            </a:r>
            <a:endParaRPr lang="it-IT" sz="2000" dirty="0">
              <a:solidFill>
                <a:schemeClr val="tx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7956376" y="2564904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 smtClean="0">
                <a:solidFill>
                  <a:srgbClr val="C00000"/>
                </a:solidFill>
                <a:sym typeface="Wingdings 2" panose="05020102010507070707" pitchFamily="18" charset="2"/>
              </a:rPr>
              <a:t></a:t>
            </a:r>
            <a:endParaRPr lang="it-IT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677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oafbasket.net/wp-content/uploads/2015/08/seed-growing-ide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" y="4110"/>
            <a:ext cx="9133778" cy="685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2555776" y="4437112"/>
            <a:ext cx="6644315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6575" lvl="0" indent="6350" algn="just"/>
            <a:r>
              <a:rPr lang="it-IT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Articola lo sviluppo del tema…</a:t>
            </a:r>
            <a:endParaRPr lang="it-IT" sz="2000" dirty="0">
              <a:solidFill>
                <a:schemeClr val="tx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0989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humbs.dreamstime.com/z/problem-thinking-idea-solution-question-think-understand-business-consulting-concept-blue-chalkboard-background-3950217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2"/>
          <a:stretch/>
        </p:blipFill>
        <p:spPr bwMode="auto">
          <a:xfrm>
            <a:off x="-36513" y="-991"/>
            <a:ext cx="9180513" cy="685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-36513" y="4293096"/>
            <a:ext cx="5796136" cy="136815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…problematizzandolo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884368" y="-99392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8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0098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x.aos.ask.com/question/aq/700px-394px/five-wishes_5add4ea45ec0ba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3347864" y="620688"/>
            <a:ext cx="5796136" cy="136815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Esprimiamo un desiderio!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148064" y="4437112"/>
            <a:ext cx="3995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kern="10" dirty="0" err="1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Che</a:t>
            </a:r>
            <a:r>
              <a:rPr lang="en-US" sz="2400" kern="1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kern="10" dirty="0" err="1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ammontare</a:t>
            </a:r>
            <a:r>
              <a:rPr lang="en-US" sz="2400" kern="1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di CCN </a:t>
            </a:r>
            <a:r>
              <a:rPr lang="en-US" sz="2400" kern="10" dirty="0" err="1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un’impresa</a:t>
            </a:r>
            <a:r>
              <a:rPr lang="en-US" sz="2400" kern="1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kern="10" dirty="0" err="1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dovrebbe</a:t>
            </a:r>
            <a:r>
              <a:rPr lang="en-US" sz="2400" kern="1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kern="10" dirty="0" err="1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avere</a:t>
            </a:r>
            <a:r>
              <a:rPr lang="en-US" sz="2400" kern="1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it-IT" sz="2400" kern="10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6700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Image result for teofras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415" y="191519"/>
            <a:ext cx="3876864" cy="669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8097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quadro incomplet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" t="17279" r="181" b="19616"/>
          <a:stretch/>
        </p:blipFill>
        <p:spPr bwMode="auto">
          <a:xfrm>
            <a:off x="0" y="-243408"/>
            <a:ext cx="9252519" cy="731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4383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s://suddenlybipolar.files.wordpress.com/2011/03/reality-chec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3"/>
          <a:stretch/>
        </p:blipFill>
        <p:spPr bwMode="auto">
          <a:xfrm>
            <a:off x="0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3386408" y="4437112"/>
            <a:ext cx="5796136" cy="136815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Siate induttivi, per quanto possibile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7884368" y="-99392"/>
            <a:ext cx="10599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9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1363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riflessiv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0"/>
          <a:stretch/>
        </p:blipFill>
        <p:spPr bwMode="auto">
          <a:xfrm>
            <a:off x="2980" y="-27384"/>
            <a:ext cx="9177532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9606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" t="4299" r="2464" b="1992"/>
          <a:stretch/>
        </p:blipFill>
        <p:spPr>
          <a:xfrm>
            <a:off x="118552" y="332656"/>
            <a:ext cx="8852653" cy="6384667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14" name="Rettangolo 13"/>
          <p:cNvSpPr/>
          <p:nvPr/>
        </p:nvSpPr>
        <p:spPr bwMode="auto">
          <a:xfrm>
            <a:off x="0" y="980728"/>
            <a:ext cx="5076056" cy="136815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6213" algn="l" eaLnBrk="0" hangingPunct="0">
              <a:lnSpc>
                <a:spcPct val="110000"/>
              </a:lnSpc>
            </a:pPr>
            <a:r>
              <a:rPr lang="it-IT" sz="2000" dirty="0" smtClean="0">
                <a:solidFill>
                  <a:schemeClr val="tx1"/>
                </a:solidFill>
              </a:rPr>
              <a:t>Cosa dicono le imprese</a:t>
            </a:r>
            <a:endParaRPr lang="it-I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09551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348880"/>
            <a:ext cx="8208962" cy="25923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31063" r="20075" b="32178"/>
          <a:stretch/>
        </p:blipFill>
        <p:spPr>
          <a:xfrm>
            <a:off x="760092" y="466853"/>
            <a:ext cx="4463305" cy="1963855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 bwMode="auto">
          <a:xfrm>
            <a:off x="3347864" y="5085184"/>
            <a:ext cx="5796136" cy="136815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6213" algn="l" eaLnBrk="0" hangingPunct="0">
              <a:lnSpc>
                <a:spcPct val="110000"/>
              </a:lnSpc>
            </a:pPr>
            <a:r>
              <a:rPr lang="it-IT" sz="2000" dirty="0" smtClean="0">
                <a:solidFill>
                  <a:schemeClr val="tx1"/>
                </a:solidFill>
              </a:rPr>
              <a:t>Cosa dicono le imprese</a:t>
            </a:r>
            <a:endParaRPr lang="it-I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828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forismi.meglio.it/img/frasi/conclusio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0" y="4401108"/>
            <a:ext cx="5796136" cy="136815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6213" algn="l" eaLnBrk="0" hangingPunct="0">
              <a:lnSpc>
                <a:spcPct val="110000"/>
              </a:lnSpc>
            </a:pPr>
            <a:r>
              <a:rPr lang="it-IT" sz="2000" dirty="0" smtClean="0">
                <a:solidFill>
                  <a:schemeClr val="tx1"/>
                </a:solidFill>
              </a:rPr>
              <a:t>Trai conclusioni intermedie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164288" y="-99392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10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579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ppy.sh/fabfbcdf3e84c0e685d60573939aa3d87a0ce2d5/687474703a2f2f7777772e6d6172636f67696f7264616e6f74642e636f6d2f626c6f672f77702d636f6e74656e742f75706c6f6164732f323031342f30312f6a657373546573744e656761746976652e6a70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83" y="0"/>
            <a:ext cx="91732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2651472" y="4293096"/>
            <a:ext cx="6480720" cy="136815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582" algn="just" defTabSz="919117">
              <a:tabLst>
                <a:tab pos="3495499" algn="l"/>
                <a:tab pos="3676467" algn="l"/>
              </a:tabLst>
              <a:defRPr/>
            </a:pPr>
            <a:r>
              <a:rPr lang="it-IT" sz="2000" dirty="0">
                <a:solidFill>
                  <a:srgbClr val="000000"/>
                </a:solidFill>
              </a:rPr>
              <a:t>Dunque, l’obiettivo è avere un CCN…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57741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704" y="1"/>
            <a:ext cx="6340808" cy="6807091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ettangolo 5"/>
          <p:cNvSpPr/>
          <p:nvPr/>
        </p:nvSpPr>
        <p:spPr bwMode="auto">
          <a:xfrm>
            <a:off x="-6160" y="4797152"/>
            <a:ext cx="4978124" cy="1368152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582" algn="just" defTabSz="919117">
              <a:tabLst>
                <a:tab pos="3495499" algn="l"/>
                <a:tab pos="3676467" algn="l"/>
              </a:tabLst>
              <a:defRPr/>
            </a:pPr>
            <a:r>
              <a:rPr lang="it-IT" sz="2000" dirty="0">
                <a:solidFill>
                  <a:srgbClr val="000000"/>
                </a:solidFill>
              </a:rPr>
              <a:t>Quando il CCN è negativo…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84314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 result for tasche vuot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r="8651" b="8654"/>
          <a:stretch/>
        </p:blipFill>
        <p:spPr bwMode="auto">
          <a:xfrm>
            <a:off x="-36512" y="-27383"/>
            <a:ext cx="9180512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-21266" y="5229200"/>
            <a:ext cx="5651792" cy="1287017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63" algn="l" eaLnBrk="0" hangingPunct="0"/>
            <a:r>
              <a:rPr lang="it-IT" sz="2000" dirty="0" smtClean="0">
                <a:solidFill>
                  <a:srgbClr val="000000"/>
                </a:solidFill>
              </a:rPr>
              <a:t>Se invece cresce troppo…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866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idea di fon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99592" y="3392543"/>
            <a:ext cx="44005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rgbClr val="F2B800"/>
                </a:solidFill>
                <a:latin typeface="Mistral" panose="03090702030407020403" pitchFamily="66" charset="0"/>
              </a:rPr>
              <a:t>…di fondo</a:t>
            </a:r>
            <a:endParaRPr lang="it-IT" sz="9600" dirty="0">
              <a:solidFill>
                <a:srgbClr val="F2B800"/>
              </a:solidFill>
              <a:latin typeface="Mistral" panose="03090702030407020403" pitchFamily="66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7245367" y="-99392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11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1971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passo indiet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88" y="-27384"/>
            <a:ext cx="6950888" cy="66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2941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52005"/>
            <a:ext cx="8275095" cy="4149203"/>
          </a:xfrm>
          <a:prstGeom prst="rect">
            <a:avLst/>
          </a:prstGeom>
        </p:spPr>
      </p:pic>
      <p:grpSp>
        <p:nvGrpSpPr>
          <p:cNvPr id="4" name="Gruppo 4"/>
          <p:cNvGrpSpPr>
            <a:grpSpLocks/>
          </p:cNvGrpSpPr>
          <p:nvPr/>
        </p:nvGrpSpPr>
        <p:grpSpPr bwMode="auto">
          <a:xfrm>
            <a:off x="1259633" y="2503886"/>
            <a:ext cx="3246298" cy="1968116"/>
            <a:chOff x="2201863" y="2519235"/>
            <a:chExt cx="1985921" cy="1148263"/>
          </a:xfrm>
        </p:grpSpPr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2356611" y="2519235"/>
              <a:ext cx="365125" cy="39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2800" dirty="0">
                  <a:solidFill>
                    <a:srgbClr val="FFFFFF">
                      <a:lumMod val="95000"/>
                    </a:srgbClr>
                  </a:solidFill>
                </a:rPr>
                <a:t>n</a:t>
              </a:r>
            </a:p>
          </p:txBody>
        </p:sp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3230563" y="2617465"/>
              <a:ext cx="6953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4000" dirty="0" err="1" smtClean="0">
                  <a:solidFill>
                    <a:srgbClr val="FFFFFF">
                      <a:lumMod val="95000"/>
                    </a:srgbClr>
                  </a:solidFill>
                </a:rPr>
                <a:t>CF</a:t>
              </a:r>
              <a:r>
                <a:rPr lang="it-IT" sz="3200" baseline="-25000" dirty="0" err="1" smtClean="0">
                  <a:solidFill>
                    <a:srgbClr val="FFFFFF">
                      <a:lumMod val="95000"/>
                    </a:srgbClr>
                  </a:solidFill>
                </a:rPr>
                <a:t>t</a:t>
              </a:r>
              <a:endParaRPr lang="it-IT" sz="4000" baseline="-25000" dirty="0">
                <a:solidFill>
                  <a:srgbClr val="FFFFFF">
                    <a:lumMod val="95000"/>
                  </a:srgbClr>
                </a:solidFill>
              </a:endParaRPr>
            </a:p>
          </p:txBody>
        </p:sp>
        <p:sp>
          <p:nvSpPr>
            <p:cNvPr id="7" name="Text Box 14"/>
            <p:cNvSpPr txBox="1">
              <a:spLocks noChangeArrowheads="1"/>
            </p:cNvSpPr>
            <p:nvPr/>
          </p:nvSpPr>
          <p:spPr bwMode="auto">
            <a:xfrm>
              <a:off x="2993984" y="3125408"/>
              <a:ext cx="11938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4000" dirty="0">
                  <a:solidFill>
                    <a:srgbClr val="FFFFFF">
                      <a:lumMod val="95000"/>
                    </a:srgbClr>
                  </a:solidFill>
                </a:rPr>
                <a:t>(</a:t>
              </a:r>
              <a:r>
                <a:rPr lang="it-IT" sz="4000" dirty="0" smtClean="0">
                  <a:solidFill>
                    <a:srgbClr val="FFFFFF">
                      <a:lumMod val="95000"/>
                    </a:srgbClr>
                  </a:solidFill>
                </a:rPr>
                <a:t>1+i)</a:t>
              </a:r>
              <a:r>
                <a:rPr lang="it-IT" sz="3200" baseline="30000" dirty="0" smtClean="0">
                  <a:solidFill>
                    <a:srgbClr val="FFFFFF">
                      <a:lumMod val="95000"/>
                    </a:srgbClr>
                  </a:solidFill>
                </a:rPr>
                <a:t>t</a:t>
              </a:r>
              <a:endParaRPr lang="it-IT" sz="4000" baseline="30000" dirty="0">
                <a:solidFill>
                  <a:srgbClr val="FFFFFF">
                    <a:lumMod val="95000"/>
                  </a:srgbClr>
                </a:solidFill>
              </a:endParaRPr>
            </a:p>
          </p:txBody>
        </p:sp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2257426" y="2674941"/>
              <a:ext cx="590550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7200" dirty="0">
                  <a:solidFill>
                    <a:srgbClr val="FFFFFF">
                      <a:lumMod val="95000"/>
                    </a:srgbClr>
                  </a:solidFill>
                  <a:sym typeface="Symbol" pitchFamily="18" charset="2"/>
                </a:rPr>
                <a:t></a:t>
              </a: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2201863" y="3269035"/>
              <a:ext cx="700088" cy="39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2800" dirty="0">
                  <a:solidFill>
                    <a:srgbClr val="FFFFFF">
                      <a:lumMod val="95000"/>
                    </a:srgbClr>
                  </a:solidFill>
                </a:rPr>
                <a:t>t=1</a:t>
              </a:r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auto">
            <a:xfrm flipV="1">
              <a:off x="3038873" y="3100388"/>
              <a:ext cx="1009230" cy="0"/>
            </a:xfrm>
            <a:prstGeom prst="line">
              <a:avLst/>
            </a:prstGeom>
            <a:noFill/>
            <a:ln w="381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 sz="4000">
                <a:solidFill>
                  <a:srgbClr val="FFFFFF">
                    <a:lumMod val="95000"/>
                  </a:srgbClr>
                </a:solidFill>
              </a:endParaRPr>
            </a:p>
          </p:txBody>
        </p:sp>
      </p:grpSp>
      <p:grpSp>
        <p:nvGrpSpPr>
          <p:cNvPr id="11" name="Group 5"/>
          <p:cNvGrpSpPr>
            <a:grpSpLocks/>
          </p:cNvGrpSpPr>
          <p:nvPr/>
        </p:nvGrpSpPr>
        <p:grpSpPr bwMode="auto">
          <a:xfrm>
            <a:off x="5436096" y="2654668"/>
            <a:ext cx="2354564" cy="1680074"/>
            <a:chOff x="3889" y="2285"/>
            <a:chExt cx="871" cy="576"/>
          </a:xfrm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3889" y="2285"/>
              <a:ext cx="8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4000" dirty="0" smtClean="0">
                  <a:solidFill>
                    <a:srgbClr val="FFFFFF">
                      <a:lumMod val="95000"/>
                    </a:srgbClr>
                  </a:solidFill>
                </a:rPr>
                <a:t>CF</a:t>
              </a:r>
              <a:r>
                <a:rPr lang="it-IT" sz="3200" baseline="-25000" dirty="0" smtClean="0">
                  <a:solidFill>
                    <a:srgbClr val="FFFFFF">
                      <a:lumMod val="95000"/>
                    </a:srgbClr>
                  </a:solidFill>
                </a:rPr>
                <a:t>n+1</a:t>
              </a:r>
              <a:r>
                <a:rPr lang="it-IT" sz="4000" dirty="0" smtClean="0">
                  <a:solidFill>
                    <a:srgbClr val="FFFFFF">
                      <a:lumMod val="95000"/>
                    </a:srgbClr>
                  </a:solidFill>
                </a:rPr>
                <a:t>/i</a:t>
              </a:r>
              <a:endParaRPr lang="it-IT" sz="4000" baseline="-25000" dirty="0">
                <a:solidFill>
                  <a:srgbClr val="FFFFFF">
                    <a:lumMod val="95000"/>
                  </a:srgbClr>
                </a:solidFill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955" y="2573"/>
              <a:ext cx="78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4000" dirty="0">
                  <a:solidFill>
                    <a:srgbClr val="FFFFFF">
                      <a:lumMod val="95000"/>
                    </a:srgbClr>
                  </a:solidFill>
                </a:rPr>
                <a:t>(1+i)</a:t>
              </a:r>
              <a:r>
                <a:rPr lang="it-IT" sz="3200" baseline="30000" dirty="0">
                  <a:solidFill>
                    <a:srgbClr val="FFFFFF">
                      <a:lumMod val="95000"/>
                    </a:srgbClr>
                  </a:solidFill>
                </a:rPr>
                <a:t>n</a:t>
              </a:r>
              <a:endParaRPr lang="it-IT" sz="4000" baseline="30000" dirty="0">
                <a:solidFill>
                  <a:srgbClr val="FFFFFF">
                    <a:lumMod val="95000"/>
                  </a:srgbClr>
                </a:solidFill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>
              <a:off x="3945" y="2578"/>
              <a:ext cx="785" cy="0"/>
            </a:xfrm>
            <a:prstGeom prst="line">
              <a:avLst/>
            </a:prstGeom>
            <a:noFill/>
            <a:ln w="381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 sz="4000" dirty="0">
                <a:solidFill>
                  <a:srgbClr val="FFFFFF">
                    <a:lumMod val="95000"/>
                  </a:srgbClr>
                </a:solidFill>
              </a:endParaRPr>
            </a:p>
          </p:txBody>
        </p:sp>
      </p:grpSp>
      <p:sp>
        <p:nvSpPr>
          <p:cNvPr id="19" name="CasellaDiTesto 18"/>
          <p:cNvSpPr txBox="1"/>
          <p:nvPr/>
        </p:nvSpPr>
        <p:spPr>
          <a:xfrm>
            <a:off x="4576595" y="3113350"/>
            <a:ext cx="787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>
                <a:solidFill>
                  <a:srgbClr val="FFFFFF">
                    <a:lumMod val="95000"/>
                  </a:srgbClr>
                </a:solidFill>
              </a:rPr>
              <a:t>+</a:t>
            </a:r>
            <a:endParaRPr lang="it-IT" sz="4000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21" name="Rettangolo 20"/>
          <p:cNvSpPr/>
          <p:nvPr/>
        </p:nvSpPr>
        <p:spPr bwMode="auto">
          <a:xfrm>
            <a:off x="2499685" y="676623"/>
            <a:ext cx="6644315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1950" algn="l" defTabSz="838200" eaLnBrk="0" hangingPunct="0">
              <a:tabLst>
                <a:tab pos="2159000" algn="l"/>
                <a:tab pos="2692400" algn="l"/>
              </a:tabLst>
            </a:pPr>
            <a:r>
              <a:rPr lang="it-IT" sz="2000" dirty="0" smtClean="0">
                <a:solidFill>
                  <a:srgbClr val="000000"/>
                </a:solidFill>
              </a:rPr>
              <a:t>Le componenti base del DCF	</a:t>
            </a:r>
            <a:endParaRPr lang="it-IT" sz="2400" i="1" dirty="0">
              <a:solidFill>
                <a:srgbClr val="000000"/>
              </a:solidFill>
            </a:endParaRP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AB4EEB-5BA4-4674-B0CB-C9E8E196EBE4}" type="slidenum">
              <a:rPr lang="it-IT" smtClean="0"/>
              <a:pPr>
                <a:defRPr/>
              </a:pPr>
              <a:t>68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150108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rustbgw.com/wp-content/uploads/2011/12/Cashfl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763"/>
            <a:ext cx="9320213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/>
          <p:cNvSpPr/>
          <p:nvPr/>
        </p:nvSpPr>
        <p:spPr bwMode="auto">
          <a:xfrm>
            <a:off x="3573" y="3417554"/>
            <a:ext cx="4496419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449263" algn="l" defTabSz="838200" eaLnBrk="0" hangingPunct="0">
              <a:tabLst>
                <a:tab pos="2159000" algn="l"/>
                <a:tab pos="2692400" algn="l"/>
              </a:tabLst>
            </a:pPr>
            <a:r>
              <a:rPr lang="it-IT" sz="2000" dirty="0" smtClean="0">
                <a:solidFill>
                  <a:srgbClr val="000000"/>
                </a:solidFill>
              </a:rPr>
              <a:t>Cash </a:t>
            </a:r>
            <a:r>
              <a:rPr lang="it-IT" sz="2000" dirty="0" err="1" smtClean="0">
                <a:solidFill>
                  <a:srgbClr val="000000"/>
                </a:solidFill>
              </a:rPr>
              <a:t>is</a:t>
            </a:r>
            <a:r>
              <a:rPr lang="it-IT" sz="2000" dirty="0" smtClean="0">
                <a:solidFill>
                  <a:srgbClr val="000000"/>
                </a:solidFill>
              </a:rPr>
              <a:t> </a:t>
            </a:r>
            <a:r>
              <a:rPr lang="it-IT" sz="2000" dirty="0" err="1" smtClean="0">
                <a:solidFill>
                  <a:srgbClr val="000000"/>
                </a:solidFill>
              </a:rPr>
              <a:t>king</a:t>
            </a:r>
            <a:r>
              <a:rPr lang="it-IT" sz="2000" dirty="0">
                <a:solidFill>
                  <a:srgbClr val="000000"/>
                </a:solidFill>
              </a:rPr>
              <a:t> </a:t>
            </a:r>
            <a:r>
              <a:rPr lang="it-IT" sz="2000" dirty="0" smtClean="0">
                <a:solidFill>
                  <a:srgbClr val="000000"/>
                </a:solidFill>
              </a:rPr>
              <a:t>…	</a:t>
            </a:r>
            <a:endParaRPr lang="it-IT" sz="2400" i="1" dirty="0">
              <a:solidFill>
                <a:srgbClr val="000000"/>
              </a:solidFill>
            </a:endParaRP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AB4EEB-5BA4-4674-B0CB-C9E8E196EBE4}" type="slidenum">
              <a:rPr lang="it-IT" smtClean="0"/>
              <a:pPr>
                <a:defRPr/>
              </a:pPr>
              <a:t>69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23790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buoni e cattiv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2" r="4792"/>
          <a:stretch/>
        </p:blipFill>
        <p:spPr bwMode="auto">
          <a:xfrm>
            <a:off x="-36512" y="-27384"/>
            <a:ext cx="921702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4340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eadershipcafedotorg.files.wordpress.com/2013/08/add-val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490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 bwMode="auto">
          <a:xfrm>
            <a:off x="522" y="4797152"/>
            <a:ext cx="7163766" cy="1368152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600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Dunque, dall’andamento del </a:t>
            </a:r>
            <a:r>
              <a:rPr lang="it-IT" sz="2000" dirty="0" err="1" smtClean="0">
                <a:solidFill>
                  <a:srgbClr val="000000"/>
                </a:solidFill>
              </a:rPr>
              <a:t>CCNc</a:t>
            </a:r>
            <a:r>
              <a:rPr lang="it-IT" sz="2000" dirty="0" smtClean="0">
                <a:solidFill>
                  <a:srgbClr val="000000"/>
                </a:solidFill>
              </a:rPr>
              <a:t> dipende …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5835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ccountingmarketinggroup.com/wp-content/uploads/2016/01/Exper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30" y="-29753"/>
            <a:ext cx="9160030" cy="687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1119028" y="4437112"/>
            <a:ext cx="8024972" cy="136815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80975" algn="just" defTabSz="919163">
              <a:tabLst>
                <a:tab pos="3495675" algn="l"/>
                <a:tab pos="3676650" algn="l"/>
              </a:tabLst>
              <a:defRPr/>
            </a:pPr>
            <a:r>
              <a:rPr lang="it-IT" sz="2000" dirty="0" smtClean="0">
                <a:solidFill>
                  <a:schemeClr val="tx1"/>
                </a:solidFill>
              </a:rPr>
              <a:t>Rinforza con l’opinione della prassi e/o la ricerca</a:t>
            </a:r>
            <a:endParaRPr lang="it-IT" sz="1600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236296" y="-84876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12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4373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ASSOCIATION FINANCIAL PROFESSIONA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9" y="495343"/>
            <a:ext cx="8255767" cy="365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18725" t="36280" r="40397" b="49745"/>
          <a:stretch/>
        </p:blipFill>
        <p:spPr>
          <a:xfrm>
            <a:off x="134882" y="4437112"/>
            <a:ext cx="9045630" cy="173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9074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4029" t="2961" r="1117" b="53587"/>
          <a:stretch/>
        </p:blipFill>
        <p:spPr>
          <a:xfrm>
            <a:off x="189593" y="2780928"/>
            <a:ext cx="8752205" cy="288032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2" descr="Image result for ASSOCIATION FINANCIAL PROFESSIONAL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22"/>
          <a:stretch/>
        </p:blipFill>
        <p:spPr bwMode="auto">
          <a:xfrm>
            <a:off x="827584" y="260648"/>
            <a:ext cx="2376264" cy="238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6349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5"/>
          <a:stretch/>
        </p:blipFill>
        <p:spPr>
          <a:xfrm>
            <a:off x="36512" y="2"/>
            <a:ext cx="9144000" cy="708354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2555777" y="2444033"/>
            <a:ext cx="6644315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6548" indent="6351" algn="just"/>
            <a:r>
              <a:rPr lang="it-IT" sz="2000" dirty="0">
                <a:solidFill>
                  <a:srgbClr val="0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Come interpretare l’andamento del</a:t>
            </a:r>
          </a:p>
          <a:p>
            <a:pPr marL="536548" indent="6351" algn="just"/>
            <a:r>
              <a:rPr lang="it-IT" sz="2000" dirty="0">
                <a:solidFill>
                  <a:srgbClr val="0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capitale circolante?</a:t>
            </a:r>
          </a:p>
        </p:txBody>
      </p:sp>
      <p:sp>
        <p:nvSpPr>
          <p:cNvPr id="10" name="Rettangolo 9"/>
          <p:cNvSpPr/>
          <p:nvPr/>
        </p:nvSpPr>
        <p:spPr bwMode="auto">
          <a:xfrm>
            <a:off x="-6839" y="4614106"/>
            <a:ext cx="6644315" cy="136815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4961" indent="4763" algn="l"/>
            <a:r>
              <a:rPr lang="it-IT" sz="2000" dirty="0">
                <a:solidFill>
                  <a:srgbClr val="0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Da cosa dipende tale andamento?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7956379" y="2564904"/>
            <a:ext cx="10486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>
                <a:solidFill>
                  <a:srgbClr val="C00000"/>
                </a:solidFill>
                <a:sym typeface="Wingdings 2" panose="05020102010507070707" pitchFamily="18" charset="2"/>
              </a:rPr>
              <a:t></a:t>
            </a:r>
            <a:endParaRPr lang="it-IT" sz="8800" dirty="0">
              <a:solidFill>
                <a:srgbClr val="C00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508107" y="4603895"/>
            <a:ext cx="10486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>
                <a:solidFill>
                  <a:srgbClr val="C00000"/>
                </a:solidFill>
                <a:sym typeface="Wingdings 2" panose="05020102010507070707" pitchFamily="18" charset="2"/>
              </a:rPr>
              <a:t></a:t>
            </a:r>
            <a:endParaRPr lang="it-IT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3278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ctricity.nl/wp-content/uploads/2010/07/ist2_6308265-business-calcula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/>
          <a:stretch/>
        </p:blipFill>
        <p:spPr bwMode="auto">
          <a:xfrm>
            <a:off x="-36512" y="89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2496583" y="2184660"/>
            <a:ext cx="6644461" cy="124434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582" algn="just" defTabSz="919117">
              <a:tabLst>
                <a:tab pos="3495499" algn="l"/>
                <a:tab pos="3676467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Se possibile, introduci un po’ di calcoli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7236296" y="-99392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13</a:t>
            </a:r>
            <a:endParaRPr lang="it-IT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0979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ctricity.nl/wp-content/uploads/2010/07/ist2_6308265-business-calcula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/>
          <a:stretch/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-36512" y="332656"/>
            <a:ext cx="5796136" cy="124434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582" algn="just" defTabSz="919117">
              <a:tabLst>
                <a:tab pos="3495499" algn="l"/>
                <a:tab pos="3676467" algn="l"/>
              </a:tabLst>
              <a:defRPr/>
            </a:pPr>
            <a:r>
              <a:rPr lang="it-IT" sz="2000" dirty="0">
                <a:solidFill>
                  <a:srgbClr val="000000"/>
                </a:solidFill>
              </a:rPr>
              <a:t>Facciamo un po’ di conti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2918717" y="1628800"/>
            <a:ext cx="2133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>
                <a:solidFill>
                  <a:srgbClr val="000000"/>
                </a:solidFill>
              </a:rPr>
              <a:t>L’impresa Alfa: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3491388" y="3615211"/>
            <a:ext cx="34163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>
                <a:solidFill>
                  <a:srgbClr val="000000"/>
                </a:solidFill>
              </a:rPr>
              <a:t> fatturato annuale: € 1.200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3491391" y="2570636"/>
            <a:ext cx="30107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>
                <a:solidFill>
                  <a:srgbClr val="000000"/>
                </a:solidFill>
              </a:rPr>
              <a:t> assenza di stagionalità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3491388" y="5177311"/>
            <a:ext cx="44390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rgbClr val="000000"/>
                </a:solidFill>
              </a:rPr>
              <a:t> dilazione ai clienti (DSO): 90 giorni</a:t>
            </a: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3491388" y="5698011"/>
            <a:ext cx="55451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rgbClr val="000000"/>
                </a:solidFill>
              </a:rPr>
              <a:t> scorte di magazzino (DIH): 30 giorni vendite</a:t>
            </a: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3491389" y="2049936"/>
            <a:ext cx="35525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>
                <a:solidFill>
                  <a:srgbClr val="000000"/>
                </a:solidFill>
              </a:rPr>
              <a:t> svolge attività commerciale</a:t>
            </a: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3491388" y="6218711"/>
            <a:ext cx="47692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rgbClr val="000000"/>
                </a:solidFill>
              </a:rPr>
              <a:t> dilazioni dai fornitori (DPO): 60 giorni</a:t>
            </a: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auto">
          <a:xfrm>
            <a:off x="3491388" y="4135911"/>
            <a:ext cx="43268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 dirty="0">
                <a:solidFill>
                  <a:srgbClr val="000000"/>
                </a:solidFill>
              </a:rPr>
              <a:t> costo merce venduta (</a:t>
            </a:r>
            <a:r>
              <a:rPr lang="it-IT" sz="1600" dirty="0" err="1">
                <a:solidFill>
                  <a:srgbClr val="000000"/>
                </a:solidFill>
              </a:rPr>
              <a:t>CdV</a:t>
            </a:r>
            <a:r>
              <a:rPr lang="it-IT" sz="1600" dirty="0">
                <a:solidFill>
                  <a:srgbClr val="000000"/>
                </a:solidFill>
              </a:rPr>
              <a:t>): € 600</a:t>
            </a:r>
          </a:p>
        </p:txBody>
      </p: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3491390" y="4656611"/>
            <a:ext cx="31165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>
                <a:solidFill>
                  <a:srgbClr val="000000"/>
                </a:solidFill>
              </a:rPr>
              <a:t> spese per servizi: € 250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3491390" y="3091336"/>
            <a:ext cx="28680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it-IT" sz="1600">
                <a:solidFill>
                  <a:srgbClr val="000000"/>
                </a:solidFill>
              </a:rPr>
              <a:t> primo anno di attività</a:t>
            </a:r>
          </a:p>
        </p:txBody>
      </p:sp>
    </p:spTree>
    <p:extLst>
      <p:ext uri="{BB962C8B-B14F-4D97-AF65-F5344CB8AC3E}">
        <p14:creationId xmlns:p14="http://schemas.microsoft.com/office/powerpoint/2010/main" val="37445408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riptmag.com/wp-content/uploads/question-mar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4"/>
          <a:stretch/>
        </p:blipFill>
        <p:spPr bwMode="auto">
          <a:xfrm>
            <a:off x="-36512" y="0"/>
            <a:ext cx="9180512" cy="709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923928" y="2242607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4000" kern="10" dirty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Quale </a:t>
            </a:r>
            <a:r>
              <a:rPr lang="en-US" sz="4000" kern="10" dirty="0" err="1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sarà</a:t>
            </a:r>
            <a:r>
              <a:rPr lang="en-US" sz="4000" kern="10" dirty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4000" kern="10" dirty="0" err="1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l’ammontare</a:t>
            </a:r>
            <a:r>
              <a:rPr lang="en-US" sz="4000" kern="10" dirty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4000" kern="10" dirty="0" smtClean="0">
              <a:solidFill>
                <a:srgbClr val="FFFFFF">
                  <a:alpha val="98000"/>
                </a:srgb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en-US" sz="4000" kern="10" dirty="0" smtClean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del </a:t>
            </a:r>
            <a:r>
              <a:rPr lang="en-US" sz="4000" kern="10" dirty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CCN </a:t>
            </a:r>
            <a:r>
              <a:rPr lang="en-US" sz="4000" kern="10" dirty="0" err="1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alla</a:t>
            </a:r>
            <a:r>
              <a:rPr lang="en-US" sz="4000" kern="10" dirty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4000" kern="10" dirty="0" smtClean="0">
              <a:solidFill>
                <a:srgbClr val="FFFFFF">
                  <a:alpha val="98000"/>
                </a:srgb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en-US" sz="4000" kern="10" dirty="0" smtClean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fine </a:t>
            </a:r>
            <a:r>
              <a:rPr lang="en-US" sz="4000" kern="10" dirty="0" err="1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dell’anno</a:t>
            </a:r>
            <a:r>
              <a:rPr lang="en-US" sz="4000" kern="10" dirty="0">
                <a:solidFill>
                  <a:srgbClr val="FFFFFF">
                    <a:alpha val="98000"/>
                  </a:srgb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it-IT" sz="4000" kern="10" dirty="0">
              <a:solidFill>
                <a:srgbClr val="FFFFFF">
                  <a:alpha val="98000"/>
                </a:srgb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1912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ctricity.nl/wp-content/uploads/2010/07/ist2_6308265-business-calcula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/>
          <a:stretch/>
        </p:blipFill>
        <p:spPr bwMode="auto">
          <a:xfrm>
            <a:off x="-36512" y="-18506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1188740" y="701391"/>
            <a:ext cx="5960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000" dirty="0" smtClean="0">
                <a:solidFill>
                  <a:srgbClr val="000000"/>
                </a:solidFill>
              </a:rPr>
              <a:t>Crediti vs clienti = (vendite/360) x DSO</a:t>
            </a:r>
            <a:endParaRPr lang="it-IT" sz="2000" dirty="0">
              <a:solidFill>
                <a:srgbClr val="000000"/>
              </a:solidFill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1188740" y="2382450"/>
            <a:ext cx="56220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000" dirty="0" smtClean="0">
                <a:solidFill>
                  <a:srgbClr val="000000"/>
                </a:solidFill>
              </a:rPr>
              <a:t>Scorte magazzino = (</a:t>
            </a:r>
            <a:r>
              <a:rPr lang="it-IT" sz="2000" dirty="0" err="1" smtClean="0">
                <a:solidFill>
                  <a:srgbClr val="000000"/>
                </a:solidFill>
              </a:rPr>
              <a:t>CdV</a:t>
            </a:r>
            <a:r>
              <a:rPr lang="it-IT" sz="2000" dirty="0" smtClean="0">
                <a:solidFill>
                  <a:srgbClr val="000000"/>
                </a:solidFill>
              </a:rPr>
              <a:t>/360) x DIH</a:t>
            </a:r>
            <a:endParaRPr lang="it-IT" sz="2000" dirty="0">
              <a:solidFill>
                <a:srgbClr val="000000"/>
              </a:solidFill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188740" y="4158254"/>
            <a:ext cx="67040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000" dirty="0" smtClean="0">
                <a:solidFill>
                  <a:srgbClr val="000000"/>
                </a:solidFill>
              </a:rPr>
              <a:t>Debiti verso fornitori = (acquisti/360) x DPO</a:t>
            </a:r>
            <a:endParaRPr lang="it-IT" sz="2000" dirty="0">
              <a:solidFill>
                <a:srgbClr val="000000"/>
              </a:solidFill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2832935" y="5642084"/>
            <a:ext cx="5987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800" dirty="0">
                <a:solidFill>
                  <a:srgbClr val="000000"/>
                </a:solidFill>
              </a:rPr>
              <a:t>CCN = 300 + 50 – 150 = 200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259632" y="1099794"/>
            <a:ext cx="4155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400" dirty="0" smtClean="0">
                <a:solidFill>
                  <a:srgbClr val="FF0000"/>
                </a:solidFill>
              </a:rPr>
              <a:t>(1200/360) x 90= 300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1259632" y="4538884"/>
            <a:ext cx="414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400" dirty="0" smtClean="0">
                <a:solidFill>
                  <a:srgbClr val="FF0000"/>
                </a:solidFill>
              </a:rPr>
              <a:t>(900/360) x 60 = 150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1259632" y="2805563"/>
            <a:ext cx="39276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2400" dirty="0" smtClean="0">
                <a:solidFill>
                  <a:srgbClr val="FF0000"/>
                </a:solidFill>
              </a:rPr>
              <a:t>(600/360) x 30 = 50</a:t>
            </a:r>
            <a:endParaRPr lang="it-IT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127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7" grpId="0"/>
      <p:bldP spid="9" grpId="0"/>
      <p:bldP spid="10" grpId="0"/>
      <p:bldP spid="1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872438" y="836712"/>
            <a:ext cx="2339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r>
              <a:rPr lang="it-IT" dirty="0" smtClean="0">
                <a:solidFill>
                  <a:srgbClr val="FFFFFF"/>
                </a:solidFill>
              </a:rPr>
              <a:t>N° cicli operativi</a:t>
            </a:r>
            <a:endParaRPr lang="it-IT" dirty="0">
              <a:solidFill>
                <a:srgbClr val="FFFFFF"/>
              </a:solidFill>
            </a:endParaRPr>
          </a:p>
        </p:txBody>
      </p:sp>
      <p:graphicFrame>
        <p:nvGraphicFramePr>
          <p:cNvPr id="3" name="Diagramma 2"/>
          <p:cNvGraphicFramePr/>
          <p:nvPr>
            <p:extLst/>
          </p:nvPr>
        </p:nvGraphicFramePr>
        <p:xfrm>
          <a:off x="694784" y="1424087"/>
          <a:ext cx="784887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352742" y="838275"/>
            <a:ext cx="2938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r>
              <a:rPr lang="it-IT" dirty="0">
                <a:solidFill>
                  <a:srgbClr val="FFFFFF"/>
                </a:solidFill>
              </a:rPr>
              <a:t>s</a:t>
            </a:r>
            <a:r>
              <a:rPr lang="it-IT" dirty="0" smtClean="0">
                <a:solidFill>
                  <a:srgbClr val="FFFFFF"/>
                </a:solidFill>
              </a:rPr>
              <a:t>fasamenti temporali</a:t>
            </a:r>
            <a:endParaRPr lang="it-IT" dirty="0">
              <a:solidFill>
                <a:srgbClr val="FFFFFF"/>
              </a:solidFill>
            </a:endParaRPr>
          </a:p>
        </p:txBody>
      </p:sp>
      <p:grpSp>
        <p:nvGrpSpPr>
          <p:cNvPr id="23" name="Gruppo 22"/>
          <p:cNvGrpSpPr/>
          <p:nvPr/>
        </p:nvGrpSpPr>
        <p:grpSpPr>
          <a:xfrm>
            <a:off x="556487" y="1216980"/>
            <a:ext cx="1859092" cy="1586441"/>
            <a:chOff x="7" y="2919"/>
            <a:chExt cx="1859092" cy="1586441"/>
          </a:xfrm>
          <a:solidFill>
            <a:schemeClr val="bg1"/>
          </a:solidFill>
        </p:grpSpPr>
        <p:sp>
          <p:nvSpPr>
            <p:cNvPr id="24" name="Ovale 23"/>
            <p:cNvSpPr/>
            <p:nvPr/>
          </p:nvSpPr>
          <p:spPr>
            <a:xfrm>
              <a:off x="7" y="2919"/>
              <a:ext cx="1859092" cy="1586441"/>
            </a:xfrm>
            <a:prstGeom prst="ellipse">
              <a:avLst/>
            </a:prstGeom>
            <a:solidFill>
              <a:srgbClr val="FF0000"/>
            </a:solidFill>
            <a:effectLst>
              <a:outerShdw blurRad="6858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rgbClr r="0" g="0" b="0"/>
            </a:effectRef>
            <a:fontRef idx="minor">
              <a:schemeClr val="lt1"/>
            </a:fontRef>
          </p:style>
        </p:sp>
        <p:sp>
          <p:nvSpPr>
            <p:cNvPr id="25" name="Ovale 4"/>
            <p:cNvSpPr/>
            <p:nvPr/>
          </p:nvSpPr>
          <p:spPr>
            <a:xfrm>
              <a:off x="272265" y="235248"/>
              <a:ext cx="1314576" cy="112178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defTabSz="622268">
                <a:lnSpc>
                  <a:spcPct val="90000"/>
                </a:lnSpc>
                <a:spcAft>
                  <a:spcPct val="35000"/>
                </a:spcAft>
              </a:pPr>
              <a:r>
                <a:rPr lang="it-IT" sz="1400" dirty="0">
                  <a:solidFill>
                    <a:srgbClr val="FFFFFF"/>
                  </a:solidFill>
                  <a:latin typeface="Verdana" pitchFamily="34" charset="0"/>
                </a:rPr>
                <a:t>volume di attività</a:t>
              </a:r>
            </a:p>
          </p:txBody>
        </p:sp>
      </p:grpSp>
      <p:grpSp>
        <p:nvGrpSpPr>
          <p:cNvPr id="26" name="Gruppo 25"/>
          <p:cNvGrpSpPr/>
          <p:nvPr/>
        </p:nvGrpSpPr>
        <p:grpSpPr>
          <a:xfrm>
            <a:off x="4556615" y="1216980"/>
            <a:ext cx="1859092" cy="1586441"/>
            <a:chOff x="3744356" y="2919"/>
            <a:chExt cx="1859092" cy="1586441"/>
          </a:xfrm>
          <a:solidFill>
            <a:schemeClr val="bg1"/>
          </a:solidFill>
        </p:grpSpPr>
        <p:sp>
          <p:nvSpPr>
            <p:cNvPr id="27" name="Ovale 26"/>
            <p:cNvSpPr/>
            <p:nvPr/>
          </p:nvSpPr>
          <p:spPr>
            <a:xfrm>
              <a:off x="3744356" y="2919"/>
              <a:ext cx="1859092" cy="1586441"/>
            </a:xfrm>
            <a:prstGeom prst="ellipse">
              <a:avLst/>
            </a:prstGeom>
            <a:solidFill>
              <a:srgbClr val="FF0000"/>
            </a:solidFill>
            <a:effectLst>
              <a:outerShdw blurRad="6858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rgbClr r="0" g="0" b="0"/>
            </a:effectRef>
            <a:fontRef idx="minor">
              <a:schemeClr val="lt1"/>
            </a:fontRef>
          </p:style>
        </p:sp>
        <p:sp>
          <p:nvSpPr>
            <p:cNvPr id="28" name="Ovale 4"/>
            <p:cNvSpPr/>
            <p:nvPr/>
          </p:nvSpPr>
          <p:spPr>
            <a:xfrm>
              <a:off x="4016614" y="235248"/>
              <a:ext cx="1314576" cy="112178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defTabSz="622268">
                <a:lnSpc>
                  <a:spcPct val="90000"/>
                </a:lnSpc>
                <a:spcAft>
                  <a:spcPct val="35000"/>
                </a:spcAft>
              </a:pPr>
              <a:r>
                <a:rPr lang="it-IT" sz="1400" dirty="0">
                  <a:solidFill>
                    <a:srgbClr val="FFFFFF"/>
                  </a:solidFill>
                  <a:latin typeface="Verdana" pitchFamily="34" charset="0"/>
                </a:rPr>
                <a:t>politiche </a:t>
              </a:r>
              <a:r>
                <a:rPr lang="it-IT" sz="1400" dirty="0" smtClean="0">
                  <a:solidFill>
                    <a:srgbClr val="FFFFFF"/>
                  </a:solidFill>
                  <a:latin typeface="Verdana" pitchFamily="34" charset="0"/>
                </a:rPr>
                <a:t>commerciali</a:t>
              </a:r>
            </a:p>
            <a:p>
              <a:pPr defTabSz="622268">
                <a:lnSpc>
                  <a:spcPct val="90000"/>
                </a:lnSpc>
                <a:spcAft>
                  <a:spcPct val="35000"/>
                </a:spcAft>
              </a:pPr>
              <a:r>
                <a:rPr lang="it-IT" sz="1200" b="0" dirty="0" smtClean="0">
                  <a:solidFill>
                    <a:srgbClr val="FFFFFF"/>
                  </a:solidFill>
                  <a:latin typeface="Verdana" pitchFamily="34" charset="0"/>
                </a:rPr>
                <a:t>&amp; amministrative</a:t>
              </a:r>
              <a:endParaRPr lang="it-IT" sz="1400" b="0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5" name="Rettangolo 14"/>
          <p:cNvSpPr/>
          <p:nvPr/>
        </p:nvSpPr>
        <p:spPr bwMode="auto">
          <a:xfrm>
            <a:off x="3341955" y="5157192"/>
            <a:ext cx="5796136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582" algn="just" defTabSz="919117">
              <a:tabLst>
                <a:tab pos="3495499" algn="l"/>
                <a:tab pos="3676467" algn="l"/>
              </a:tabLst>
              <a:defRPr/>
            </a:pPr>
            <a:r>
              <a:rPr lang="it-IT" sz="2000" dirty="0">
                <a:solidFill>
                  <a:srgbClr val="000000"/>
                </a:solidFill>
              </a:rPr>
              <a:t>I driver del CCN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195736" y="3569923"/>
            <a:ext cx="1780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79380">
              <a:spcAft>
                <a:spcPts val="0"/>
              </a:spcAft>
            </a:pPr>
            <a:r>
              <a:rPr lang="it-IT" sz="1600" dirty="0">
                <a:solidFill>
                  <a:srgbClr val="000000"/>
                </a:solidFill>
              </a:rPr>
              <a:t>costo venduto   </a:t>
            </a:r>
          </a:p>
        </p:txBody>
      </p:sp>
    </p:spTree>
    <p:extLst>
      <p:ext uri="{BB962C8B-B14F-4D97-AF65-F5344CB8AC3E}">
        <p14:creationId xmlns:p14="http://schemas.microsoft.com/office/powerpoint/2010/main" val="480775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3937520-0109-4B52-A580-97E7F4D9A3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23937520-0109-4B52-A580-97E7F4D9A3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0ACAB4-E939-4698-A3D5-E2A9A68287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graphicEl>
                                              <a:dgm id="{C30ACAB4-E939-4698-A3D5-E2A9A68287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F85A10D-8535-4482-99AF-2DB2A9E5B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EF85A10D-8535-4482-99AF-2DB2A9E5B3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B195521-09E1-4207-B0DD-49B9400BE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graphicEl>
                                              <a:dgm id="{CB195521-09E1-4207-B0DD-49B9400BE7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D4EA515-DFB4-4C9A-9D2E-4EC53DC06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8D4EA515-DFB4-4C9A-9D2E-4EC53DC069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1AB52BF-BA60-4F60-8195-3CF0A93B3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graphicEl>
                                              <a:dgm id="{01AB52BF-BA60-4F60-8195-3CF0A93B38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859FF27-E1ED-4AF0-BE07-66B91CA82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graphicEl>
                                              <a:dgm id="{B859FF27-E1ED-4AF0-BE07-66B91CA82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8A06C4A-8B76-4348-9316-97F66567FC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graphicEl>
                                              <a:dgm id="{58A06C4A-8B76-4348-9316-97F66567FC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3" grpId="0">
        <p:bldSub>
          <a:bldDgm bld="lvlOne"/>
        </p:bldSub>
      </p:bldGraphic>
      <p:bldP spid="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costruire con il leg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6"/>
          <a:stretch/>
        </p:blipFill>
        <p:spPr bwMode="auto">
          <a:xfrm>
            <a:off x="-36512" y="-27384"/>
            <a:ext cx="9185447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costruire con il le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99" b="9448"/>
          <a:stretch/>
        </p:blipFill>
        <p:spPr bwMode="auto">
          <a:xfrm>
            <a:off x="-99338" y="-8878"/>
            <a:ext cx="9279850" cy="696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5342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4029" t="9795" r="1117" b="1445"/>
          <a:stretch/>
        </p:blipFill>
        <p:spPr>
          <a:xfrm>
            <a:off x="212284" y="569611"/>
            <a:ext cx="8752205" cy="588372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63290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toolkit.smallbiz.nsw.gov.au/media/useruploads/images/Supply_Chain_Management_Ch3_Pt3_Time_La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900215" cy="68803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068714" y="3680786"/>
            <a:ext cx="6084168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>
                <a:solidFill>
                  <a:srgbClr val="000000"/>
                </a:solidFill>
              </a:rPr>
              <a:t>Quello che conta sono gli sfasamenti!</a:t>
            </a:r>
          </a:p>
        </p:txBody>
      </p:sp>
    </p:spTree>
    <p:extLst>
      <p:ext uri="{BB962C8B-B14F-4D97-AF65-F5344CB8AC3E}">
        <p14:creationId xmlns:p14="http://schemas.microsoft.com/office/powerpoint/2010/main" val="18056874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fork in the roa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8" r="21903" b="15690"/>
          <a:stretch/>
        </p:blipFill>
        <p:spPr bwMode="auto">
          <a:xfrm>
            <a:off x="0" y="-27384"/>
            <a:ext cx="91681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4581128"/>
            <a:ext cx="5868144" cy="1215009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63" algn="l" eaLnBrk="0" hangingPunct="0"/>
            <a:r>
              <a:rPr lang="it-IT" sz="2000" dirty="0" smtClean="0">
                <a:solidFill>
                  <a:srgbClr val="000000"/>
                </a:solidFill>
              </a:rPr>
              <a:t>… perché dipendono dalle …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556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peakup5k.com/wp-content/uploads/2015/02/Wall-Street-Journal-logo-74196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1" b="1"/>
          <a:stretch/>
        </p:blipFill>
        <p:spPr bwMode="auto">
          <a:xfrm>
            <a:off x="-236106" y="-27384"/>
            <a:ext cx="9380106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30" b="21988"/>
          <a:stretch/>
        </p:blipFill>
        <p:spPr>
          <a:xfrm>
            <a:off x="638013" y="2738667"/>
            <a:ext cx="7822419" cy="1219816"/>
          </a:xfrm>
          <a:prstGeom prst="rect">
            <a:avLst/>
          </a:prstGeom>
          <a:ln w="28575">
            <a:noFill/>
          </a:ln>
          <a:effectLst>
            <a:outerShdw blurRad="355600" dist="571500" dir="27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01"/>
          <a:stretch/>
        </p:blipFill>
        <p:spPr>
          <a:xfrm>
            <a:off x="638013" y="4830003"/>
            <a:ext cx="7822419" cy="831247"/>
          </a:xfrm>
          <a:prstGeom prst="rect">
            <a:avLst/>
          </a:prstGeom>
          <a:ln w="28575">
            <a:noFill/>
          </a:ln>
          <a:effectLst>
            <a:outerShdw blurRad="355600" dist="5715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Freccia in giù 8"/>
          <p:cNvSpPr/>
          <p:nvPr/>
        </p:nvSpPr>
        <p:spPr bwMode="auto">
          <a:xfrm rot="2592728">
            <a:off x="3579008" y="2306618"/>
            <a:ext cx="1008112" cy="864096"/>
          </a:xfrm>
          <a:prstGeom prst="downArrow">
            <a:avLst/>
          </a:prstGeom>
          <a:solidFill>
            <a:srgbClr val="C0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it-IT" smtClean="0"/>
          </a:p>
        </p:txBody>
      </p:sp>
      <p:sp>
        <p:nvSpPr>
          <p:cNvPr id="10" name="Freccia in giù 9"/>
          <p:cNvSpPr/>
          <p:nvPr/>
        </p:nvSpPr>
        <p:spPr bwMode="auto">
          <a:xfrm rot="2509767">
            <a:off x="3564739" y="4307683"/>
            <a:ext cx="1008112" cy="864096"/>
          </a:xfrm>
          <a:prstGeom prst="downArrow">
            <a:avLst/>
          </a:prstGeom>
          <a:solidFill>
            <a:srgbClr val="C0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280821832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peakup5k.com/wp-content/uploads/2015/02/Wall-Street-Journal-logo-74196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3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/>
          <a:srcRect l="15570" t="32470" r="38362" b="8468"/>
          <a:stretch/>
        </p:blipFill>
        <p:spPr>
          <a:xfrm>
            <a:off x="1266833" y="246957"/>
            <a:ext cx="6178286" cy="6336704"/>
          </a:xfrm>
          <a:prstGeom prst="rect">
            <a:avLst/>
          </a:prstGeom>
        </p:spPr>
      </p:pic>
      <p:sp>
        <p:nvSpPr>
          <p:cNvPr id="4" name="Freccia in giù 3"/>
          <p:cNvSpPr/>
          <p:nvPr/>
        </p:nvSpPr>
        <p:spPr bwMode="auto">
          <a:xfrm rot="1849932">
            <a:off x="6437026" y="4549020"/>
            <a:ext cx="936104" cy="792088"/>
          </a:xfrm>
          <a:prstGeom prst="downArrow">
            <a:avLst/>
          </a:prstGeom>
          <a:solidFill>
            <a:srgbClr val="FF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923928" y="836711"/>
            <a:ext cx="5220072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63" algn="l" eaLnBrk="0" hangingPunct="0"/>
            <a:r>
              <a:rPr lang="it-IT" sz="2000" dirty="0" smtClean="0">
                <a:solidFill>
                  <a:schemeClr val="tx1"/>
                </a:solidFill>
              </a:rPr>
              <a:t>Il focus degli analisti</a:t>
            </a:r>
            <a:endParaRPr lang="it-I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9041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peakup5k.com/wp-content/uploads/2015/02/Wall-Street-Journal-logo-74196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3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 l="15744" t="26895" r="38188" b="24161"/>
          <a:stretch/>
        </p:blipFill>
        <p:spPr>
          <a:xfrm>
            <a:off x="696673" y="188640"/>
            <a:ext cx="7475727" cy="6353964"/>
          </a:xfrm>
          <a:prstGeom prst="rect">
            <a:avLst/>
          </a:prstGeom>
        </p:spPr>
      </p:pic>
      <p:sp>
        <p:nvSpPr>
          <p:cNvPr id="4" name="Freccia in giù 3"/>
          <p:cNvSpPr/>
          <p:nvPr/>
        </p:nvSpPr>
        <p:spPr bwMode="auto">
          <a:xfrm rot="3052736">
            <a:off x="7373132" y="681079"/>
            <a:ext cx="936104" cy="792088"/>
          </a:xfrm>
          <a:prstGeom prst="downArrow">
            <a:avLst/>
          </a:prstGeom>
          <a:solidFill>
            <a:srgbClr val="FF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8254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uddleboards.com/wp-content/uploads/2015/03/CCC-Graph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59" y="0"/>
            <a:ext cx="91896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 bwMode="auto">
          <a:xfrm>
            <a:off x="-36512" y="548680"/>
            <a:ext cx="6283161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42925" algn="l"/>
            <a:r>
              <a:rPr lang="it-IT" sz="2000" dirty="0" smtClean="0">
                <a:solidFill>
                  <a:srgbClr val="000000"/>
                </a:solidFill>
              </a:rPr>
              <a:t>Recuperare i soldi…</a:t>
            </a:r>
            <a:endParaRPr lang="it-IT" sz="2000" dirty="0">
              <a:solidFill>
                <a:srgbClr val="000000"/>
              </a:solidFill>
            </a:endParaRPr>
          </a:p>
        </p:txBody>
      </p:sp>
      <p:sp>
        <p:nvSpPr>
          <p:cNvPr id="4" name="Rettangolo 3"/>
          <p:cNvSpPr/>
          <p:nvPr/>
        </p:nvSpPr>
        <p:spPr bwMode="auto">
          <a:xfrm>
            <a:off x="2843808" y="5229200"/>
            <a:ext cx="6283161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0975" algn="l"/>
            <a:r>
              <a:rPr lang="it-IT" sz="2000" dirty="0" smtClean="0">
                <a:solidFill>
                  <a:srgbClr val="000000"/>
                </a:solidFill>
              </a:rPr>
              <a:t>… messi nella giostra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960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ine 5"/>
          <p:cNvSpPr>
            <a:spLocks noChangeShapeType="1"/>
          </p:cNvSpPr>
          <p:nvPr/>
        </p:nvSpPr>
        <p:spPr bwMode="auto">
          <a:xfrm>
            <a:off x="900113" y="3409767"/>
            <a:ext cx="7777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it-IT"/>
          </a:p>
        </p:txBody>
      </p:sp>
      <p:grpSp>
        <p:nvGrpSpPr>
          <p:cNvPr id="2" name="Gruppo 27"/>
          <p:cNvGrpSpPr>
            <a:grpSpLocks/>
          </p:cNvGrpSpPr>
          <p:nvPr/>
        </p:nvGrpSpPr>
        <p:grpSpPr bwMode="auto">
          <a:xfrm>
            <a:off x="539552" y="1988840"/>
            <a:ext cx="1553093" cy="408623"/>
            <a:chOff x="570632" y="2464883"/>
            <a:chExt cx="1553093" cy="408623"/>
          </a:xfrm>
          <a:effectLst/>
        </p:grpSpPr>
        <p:sp>
          <p:nvSpPr>
            <p:cNvPr id="30755" name="Oval 15"/>
            <p:cNvSpPr>
              <a:spLocks noChangeArrowheads="1"/>
            </p:cNvSpPr>
            <p:nvPr/>
          </p:nvSpPr>
          <p:spPr bwMode="auto">
            <a:xfrm>
              <a:off x="570632" y="2464883"/>
              <a:ext cx="1553093" cy="408623"/>
            </a:xfrm>
            <a:prstGeom prst="roundRect">
              <a:avLst/>
            </a:prstGeom>
            <a:solidFill>
              <a:schemeClr val="bg1"/>
            </a:solidFill>
            <a:ln w="19050" algn="ctr">
              <a:solidFill>
                <a:srgbClr val="336699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0756" name="Text Box 9"/>
            <p:cNvSpPr txBox="1">
              <a:spLocks noChangeArrowheads="1"/>
            </p:cNvSpPr>
            <p:nvPr/>
          </p:nvSpPr>
          <p:spPr bwMode="auto">
            <a:xfrm>
              <a:off x="636961" y="2519961"/>
              <a:ext cx="133882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it-IT" sz="1200" i="1" dirty="0">
                  <a:solidFill>
                    <a:srgbClr val="000000"/>
                  </a:solidFill>
                </a:rPr>
                <a:t>acquisto beni</a:t>
              </a:r>
            </a:p>
          </p:txBody>
        </p:sp>
      </p:grp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8028387" y="3482793"/>
            <a:ext cx="8242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it-IT" sz="1400" i="1" dirty="0">
                <a:solidFill>
                  <a:srgbClr val="FFFFFF"/>
                </a:solidFill>
              </a:rPr>
              <a:t>tempo</a:t>
            </a:r>
          </a:p>
        </p:txBody>
      </p:sp>
      <p:sp>
        <p:nvSpPr>
          <p:cNvPr id="21514" name="Line 14"/>
          <p:cNvSpPr>
            <a:spLocks noChangeShapeType="1"/>
          </p:cNvSpPr>
          <p:nvPr/>
        </p:nvSpPr>
        <p:spPr bwMode="auto">
          <a:xfrm>
            <a:off x="1331915" y="2473144"/>
            <a:ext cx="215900" cy="9366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21516" name="Line 17"/>
          <p:cNvSpPr>
            <a:spLocks noChangeShapeType="1"/>
          </p:cNvSpPr>
          <p:nvPr/>
        </p:nvSpPr>
        <p:spPr bwMode="auto">
          <a:xfrm flipH="1">
            <a:off x="4284664" y="2401706"/>
            <a:ext cx="173037" cy="10080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it-IT"/>
          </a:p>
        </p:txBody>
      </p:sp>
      <p:grpSp>
        <p:nvGrpSpPr>
          <p:cNvPr id="3" name="Gruppo 28"/>
          <p:cNvGrpSpPr>
            <a:grpSpLocks/>
          </p:cNvGrpSpPr>
          <p:nvPr/>
        </p:nvGrpSpPr>
        <p:grpSpPr bwMode="auto">
          <a:xfrm>
            <a:off x="3635896" y="1916832"/>
            <a:ext cx="1630985" cy="387191"/>
            <a:chOff x="3707898" y="2013027"/>
            <a:chExt cx="1630985" cy="387191"/>
          </a:xfrm>
          <a:effectLst/>
        </p:grpSpPr>
        <p:sp>
          <p:nvSpPr>
            <p:cNvPr id="30753" name="Oval 16"/>
            <p:cNvSpPr>
              <a:spLocks noChangeArrowheads="1"/>
            </p:cNvSpPr>
            <p:nvPr/>
          </p:nvSpPr>
          <p:spPr bwMode="auto">
            <a:xfrm>
              <a:off x="3707898" y="2013027"/>
              <a:ext cx="1630985" cy="387191"/>
            </a:xfrm>
            <a:prstGeom prst="roundRect">
              <a:avLst/>
            </a:prstGeom>
            <a:solidFill>
              <a:schemeClr val="bg1"/>
            </a:solidFill>
            <a:ln w="19050" algn="ctr">
              <a:solidFill>
                <a:srgbClr val="336699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0754" name="Text Box 18"/>
            <p:cNvSpPr txBox="1">
              <a:spLocks noChangeArrowheads="1"/>
            </p:cNvSpPr>
            <p:nvPr/>
          </p:nvSpPr>
          <p:spPr bwMode="auto">
            <a:xfrm>
              <a:off x="3891888" y="2081421"/>
              <a:ext cx="12538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it-IT" sz="1200" i="1" dirty="0">
                  <a:solidFill>
                    <a:srgbClr val="000000"/>
                  </a:solidFill>
                </a:rPr>
                <a:t>vendita beni</a:t>
              </a:r>
            </a:p>
          </p:txBody>
        </p:sp>
      </p:grpSp>
      <p:sp>
        <p:nvSpPr>
          <p:cNvPr id="21519" name="Line 20"/>
          <p:cNvSpPr>
            <a:spLocks noChangeShapeType="1"/>
          </p:cNvSpPr>
          <p:nvPr/>
        </p:nvSpPr>
        <p:spPr bwMode="auto">
          <a:xfrm flipH="1">
            <a:off x="7750177" y="2401706"/>
            <a:ext cx="173039" cy="10080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it-IT"/>
          </a:p>
        </p:txBody>
      </p:sp>
      <p:grpSp>
        <p:nvGrpSpPr>
          <p:cNvPr id="4" name="Gruppo 29"/>
          <p:cNvGrpSpPr>
            <a:grpSpLocks/>
          </p:cNvGrpSpPr>
          <p:nvPr/>
        </p:nvGrpSpPr>
        <p:grpSpPr bwMode="auto">
          <a:xfrm>
            <a:off x="7077050" y="1924849"/>
            <a:ext cx="1697790" cy="387191"/>
            <a:chOff x="7077044" y="2377465"/>
            <a:chExt cx="1697788" cy="387191"/>
          </a:xfrm>
          <a:effectLst/>
        </p:grpSpPr>
        <p:sp>
          <p:nvSpPr>
            <p:cNvPr id="30751" name="Oval 19"/>
            <p:cNvSpPr>
              <a:spLocks noChangeArrowheads="1"/>
            </p:cNvSpPr>
            <p:nvPr/>
          </p:nvSpPr>
          <p:spPr bwMode="auto">
            <a:xfrm>
              <a:off x="7077044" y="2377465"/>
              <a:ext cx="1697788" cy="387191"/>
            </a:xfrm>
            <a:prstGeom prst="roundRect">
              <a:avLst/>
            </a:prstGeom>
            <a:solidFill>
              <a:schemeClr val="bg1"/>
            </a:solidFill>
            <a:ln w="19050" algn="ctr">
              <a:solidFill>
                <a:srgbClr val="336699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0752" name="Text Box 21"/>
            <p:cNvSpPr txBox="1">
              <a:spLocks noChangeArrowheads="1"/>
            </p:cNvSpPr>
            <p:nvPr/>
          </p:nvSpPr>
          <p:spPr bwMode="auto">
            <a:xfrm>
              <a:off x="7185408" y="2435110"/>
              <a:ext cx="1524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it-IT" sz="1200" i="1" dirty="0">
                  <a:solidFill>
                    <a:srgbClr val="000000"/>
                  </a:solidFill>
                </a:rPr>
                <a:t>incasso vendite</a:t>
              </a:r>
            </a:p>
          </p:txBody>
        </p:sp>
      </p:grpSp>
      <p:sp>
        <p:nvSpPr>
          <p:cNvPr id="21522" name="Line 23"/>
          <p:cNvSpPr>
            <a:spLocks noChangeShapeType="1"/>
          </p:cNvSpPr>
          <p:nvPr/>
        </p:nvSpPr>
        <p:spPr bwMode="auto">
          <a:xfrm flipV="1">
            <a:off x="4859340" y="3409768"/>
            <a:ext cx="974725" cy="1152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it-IT"/>
          </a:p>
        </p:txBody>
      </p:sp>
      <p:grpSp>
        <p:nvGrpSpPr>
          <p:cNvPr id="5" name="Gruppo 33"/>
          <p:cNvGrpSpPr>
            <a:grpSpLocks/>
          </p:cNvGrpSpPr>
          <p:nvPr/>
        </p:nvGrpSpPr>
        <p:grpSpPr bwMode="auto">
          <a:xfrm>
            <a:off x="3635896" y="4623519"/>
            <a:ext cx="1583484" cy="461665"/>
            <a:chOff x="4042822" y="5062538"/>
            <a:chExt cx="1583484" cy="461665"/>
          </a:xfrm>
          <a:effectLst/>
        </p:grpSpPr>
        <p:sp>
          <p:nvSpPr>
            <p:cNvPr id="30749" name="Oval 22"/>
            <p:cNvSpPr>
              <a:spLocks noChangeArrowheads="1"/>
            </p:cNvSpPr>
            <p:nvPr/>
          </p:nvSpPr>
          <p:spPr bwMode="auto">
            <a:xfrm>
              <a:off x="4042822" y="5097936"/>
              <a:ext cx="1583484" cy="408623"/>
            </a:xfrm>
            <a:prstGeom prst="roundRect">
              <a:avLst/>
            </a:prstGeom>
            <a:solidFill>
              <a:schemeClr val="bg1"/>
            </a:solidFill>
            <a:ln w="19050" algn="ctr">
              <a:solidFill>
                <a:srgbClr val="336699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0750" name="Text Box 24"/>
            <p:cNvSpPr txBox="1">
              <a:spLocks noChangeArrowheads="1"/>
            </p:cNvSpPr>
            <p:nvPr/>
          </p:nvSpPr>
          <p:spPr bwMode="auto">
            <a:xfrm>
              <a:off x="4254853" y="5062538"/>
              <a:ext cx="1208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it-IT" sz="1200" i="1" dirty="0">
                  <a:solidFill>
                    <a:srgbClr val="000000"/>
                  </a:solidFill>
                </a:rPr>
                <a:t>pagamento </a:t>
              </a:r>
            </a:p>
            <a:p>
              <a:pPr eaLnBrk="1" hangingPunct="1">
                <a:defRPr/>
              </a:pPr>
              <a:r>
                <a:rPr lang="it-IT" sz="1200" i="1" dirty="0">
                  <a:solidFill>
                    <a:srgbClr val="000000"/>
                  </a:solidFill>
                </a:rPr>
                <a:t>acquisti</a:t>
              </a:r>
            </a:p>
          </p:txBody>
        </p:sp>
      </p:grpSp>
      <p:grpSp>
        <p:nvGrpSpPr>
          <p:cNvPr id="6" name="Gruppo 30"/>
          <p:cNvGrpSpPr>
            <a:grpSpLocks/>
          </p:cNvGrpSpPr>
          <p:nvPr/>
        </p:nvGrpSpPr>
        <p:grpSpPr bwMode="auto">
          <a:xfrm>
            <a:off x="1557339" y="2998311"/>
            <a:ext cx="2716212" cy="369333"/>
            <a:chOff x="1557338" y="3389590"/>
            <a:chExt cx="2716212" cy="369331"/>
          </a:xfrm>
        </p:grpSpPr>
        <p:sp>
          <p:nvSpPr>
            <p:cNvPr id="15391" name="Rectangle 6"/>
            <p:cNvSpPr>
              <a:spLocks noChangeArrowheads="1"/>
            </p:cNvSpPr>
            <p:nvPr/>
          </p:nvSpPr>
          <p:spPr bwMode="auto">
            <a:xfrm>
              <a:off x="1557338" y="3389590"/>
              <a:ext cx="2716212" cy="369331"/>
            </a:xfrm>
            <a:prstGeom prst="rect">
              <a:avLst/>
            </a:prstGeom>
            <a:noFill/>
            <a:ln w="19050" algn="ctr">
              <a:solidFill>
                <a:schemeClr val="bg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endParaRPr lang="it-IT">
                <a:solidFill>
                  <a:srgbClr val="FFFFFF"/>
                </a:solidFill>
              </a:endParaRPr>
            </a:p>
          </p:txBody>
        </p:sp>
        <p:sp>
          <p:nvSpPr>
            <p:cNvPr id="15392" name="Text Box 25"/>
            <p:cNvSpPr txBox="1">
              <a:spLocks noChangeArrowheads="1"/>
            </p:cNvSpPr>
            <p:nvPr/>
          </p:nvSpPr>
          <p:spPr bwMode="auto">
            <a:xfrm>
              <a:off x="2081111" y="3426217"/>
              <a:ext cx="1757211" cy="307776"/>
            </a:xfrm>
            <a:prstGeom prst="rect">
              <a:avLst/>
            </a:prstGeom>
            <a:noFill/>
            <a:ln w="1905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1400" i="1" dirty="0">
                  <a:solidFill>
                    <a:srgbClr val="FFFFFF"/>
                  </a:solidFill>
                </a:rPr>
                <a:t>giacenza scorte</a:t>
              </a:r>
            </a:p>
          </p:txBody>
        </p:sp>
      </p:grpSp>
      <p:grpSp>
        <p:nvGrpSpPr>
          <p:cNvPr id="7" name="Gruppo 31"/>
          <p:cNvGrpSpPr>
            <a:grpSpLocks/>
          </p:cNvGrpSpPr>
          <p:nvPr/>
        </p:nvGrpSpPr>
        <p:grpSpPr bwMode="auto">
          <a:xfrm>
            <a:off x="4276127" y="2998277"/>
            <a:ext cx="3457575" cy="369332"/>
            <a:chOff x="4283075" y="3389590"/>
            <a:chExt cx="3457575" cy="369333"/>
          </a:xfrm>
        </p:grpSpPr>
        <p:sp>
          <p:nvSpPr>
            <p:cNvPr id="15389" name="Rectangle 7"/>
            <p:cNvSpPr>
              <a:spLocks noChangeArrowheads="1"/>
            </p:cNvSpPr>
            <p:nvPr/>
          </p:nvSpPr>
          <p:spPr bwMode="auto">
            <a:xfrm>
              <a:off x="4283075" y="3389590"/>
              <a:ext cx="3457575" cy="369333"/>
            </a:xfrm>
            <a:prstGeom prst="rect">
              <a:avLst/>
            </a:prstGeom>
            <a:noFill/>
            <a:ln w="19050" algn="ctr">
              <a:solidFill>
                <a:schemeClr val="bg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it-IT">
                <a:solidFill>
                  <a:srgbClr val="FFFFFF"/>
                </a:solidFill>
              </a:endParaRPr>
            </a:p>
          </p:txBody>
        </p:sp>
        <p:sp>
          <p:nvSpPr>
            <p:cNvPr id="15390" name="Text Box 26"/>
            <p:cNvSpPr txBox="1">
              <a:spLocks noChangeArrowheads="1"/>
            </p:cNvSpPr>
            <p:nvPr/>
          </p:nvSpPr>
          <p:spPr bwMode="auto">
            <a:xfrm>
              <a:off x="5105423" y="3430589"/>
              <a:ext cx="1768433" cy="307778"/>
            </a:xfrm>
            <a:prstGeom prst="rect">
              <a:avLst/>
            </a:prstGeom>
            <a:noFill/>
            <a:ln w="1905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1400" i="1" dirty="0">
                  <a:solidFill>
                    <a:srgbClr val="FFFFFF"/>
                  </a:solidFill>
                </a:rPr>
                <a:t>dilazione clienti</a:t>
              </a:r>
            </a:p>
          </p:txBody>
        </p:sp>
      </p:grpSp>
      <p:grpSp>
        <p:nvGrpSpPr>
          <p:cNvPr id="8" name="Gruppo 32"/>
          <p:cNvGrpSpPr>
            <a:grpSpLocks/>
          </p:cNvGrpSpPr>
          <p:nvPr/>
        </p:nvGrpSpPr>
        <p:grpSpPr bwMode="auto">
          <a:xfrm>
            <a:off x="1547813" y="3450278"/>
            <a:ext cx="4278312" cy="369332"/>
            <a:chOff x="1547813" y="3965854"/>
            <a:chExt cx="4278312" cy="369330"/>
          </a:xfrm>
        </p:grpSpPr>
        <p:sp>
          <p:nvSpPr>
            <p:cNvPr id="15387" name="Rectangle 8"/>
            <p:cNvSpPr>
              <a:spLocks noChangeArrowheads="1"/>
            </p:cNvSpPr>
            <p:nvPr/>
          </p:nvSpPr>
          <p:spPr bwMode="auto">
            <a:xfrm>
              <a:off x="1547813" y="3965854"/>
              <a:ext cx="4278312" cy="369330"/>
            </a:xfrm>
            <a:prstGeom prst="rect">
              <a:avLst/>
            </a:prstGeom>
            <a:noFill/>
            <a:ln w="19050" algn="ctr">
              <a:solidFill>
                <a:schemeClr val="bg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it-IT">
                <a:solidFill>
                  <a:srgbClr val="FFFFFF"/>
                </a:solidFill>
              </a:endParaRPr>
            </a:p>
          </p:txBody>
        </p:sp>
        <p:sp>
          <p:nvSpPr>
            <p:cNvPr id="15388" name="Text Box 27"/>
            <p:cNvSpPr txBox="1">
              <a:spLocks noChangeArrowheads="1"/>
            </p:cNvSpPr>
            <p:nvPr/>
          </p:nvSpPr>
          <p:spPr bwMode="auto">
            <a:xfrm>
              <a:off x="2772346" y="4003674"/>
              <a:ext cx="1984839" cy="307775"/>
            </a:xfrm>
            <a:prstGeom prst="rect">
              <a:avLst/>
            </a:prstGeom>
            <a:noFill/>
            <a:ln w="1905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 b="1">
                  <a:solidFill>
                    <a:srgbClr val="5F5F5F"/>
                  </a:solidFill>
                  <a:latin typeface="Verdan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rgbClr val="5F5F5F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r>
                <a:rPr lang="it-IT" sz="1400" i="1" dirty="0">
                  <a:solidFill>
                    <a:srgbClr val="FFFFFF"/>
                  </a:solidFill>
                </a:rPr>
                <a:t>dilazione fornitori</a:t>
              </a:r>
            </a:p>
          </p:txBody>
        </p:sp>
      </p:grpSp>
      <p:sp>
        <p:nvSpPr>
          <p:cNvPr id="21527" name="Rectangle 28"/>
          <p:cNvSpPr>
            <a:spLocks noChangeArrowheads="1"/>
          </p:cNvSpPr>
          <p:nvPr/>
        </p:nvSpPr>
        <p:spPr bwMode="auto">
          <a:xfrm>
            <a:off x="5822953" y="3424056"/>
            <a:ext cx="1916113" cy="397291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xtLst/>
        </p:spPr>
        <p:txBody>
          <a:bodyPr anchor="ctr">
            <a:noAutofit/>
          </a:bodyPr>
          <a:lstStyle/>
          <a:p>
            <a:endParaRPr lang="it-IT"/>
          </a:p>
        </p:txBody>
      </p:sp>
      <p:sp>
        <p:nvSpPr>
          <p:cNvPr id="21530" name="WordArt 36"/>
          <p:cNvSpPr>
            <a:spLocks noChangeArrowheads="1" noChangeShapeType="1" noTextEdit="1"/>
          </p:cNvSpPr>
          <p:nvPr/>
        </p:nvSpPr>
        <p:spPr bwMode="auto">
          <a:xfrm>
            <a:off x="3039940" y="2139768"/>
            <a:ext cx="2911880" cy="620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it-IT" sz="3600" kern="10" dirty="0">
                <a:solidFill>
                  <a:srgbClr val="FFFFFF">
                    <a:alpha val="30196"/>
                  </a:srgbClr>
                </a:solidFill>
                <a:latin typeface="Arial Black"/>
              </a:rPr>
              <a:t>ciclo attivo</a:t>
            </a:r>
          </a:p>
        </p:txBody>
      </p:sp>
      <p:sp>
        <p:nvSpPr>
          <p:cNvPr id="39" name="CasellaDiTesto 38"/>
          <p:cNvSpPr txBox="1"/>
          <p:nvPr/>
        </p:nvSpPr>
        <p:spPr>
          <a:xfrm>
            <a:off x="6688375" y="2628736"/>
            <a:ext cx="736099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336699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</a:rPr>
              <a:t>DSO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1846701" y="2628736"/>
            <a:ext cx="697627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336699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</a:rPr>
              <a:t>DIH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992930" y="3520276"/>
            <a:ext cx="74251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336699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</a:rPr>
              <a:t>DPO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42643" y="5822681"/>
            <a:ext cx="3065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solidFill>
                  <a:srgbClr val="FFFFFF"/>
                </a:solidFill>
              </a:rPr>
              <a:t> </a:t>
            </a:r>
            <a:r>
              <a:rPr lang="it-IT" dirty="0" smtClean="0">
                <a:solidFill>
                  <a:srgbClr val="FFFFFF"/>
                </a:solidFill>
              </a:rPr>
              <a:t>(impresa mercantile)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2988152" y="295814"/>
            <a:ext cx="6155848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>
                <a:solidFill>
                  <a:srgbClr val="000000"/>
                </a:solidFill>
              </a:rPr>
              <a:t>CCN e ciclo monetario</a:t>
            </a:r>
          </a:p>
        </p:txBody>
      </p:sp>
      <p:sp>
        <p:nvSpPr>
          <p:cNvPr id="43" name="Text Box 29"/>
          <p:cNvSpPr txBox="1">
            <a:spLocks noChangeArrowheads="1"/>
          </p:cNvSpPr>
          <p:nvPr/>
        </p:nvSpPr>
        <p:spPr bwMode="auto">
          <a:xfrm>
            <a:off x="5356526" y="5869138"/>
            <a:ext cx="28600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it-IT" sz="1600">
                <a:solidFill>
                  <a:srgbClr val="FFFFFF"/>
                </a:solidFill>
              </a:rPr>
              <a:t>ammontare fabbisogno</a:t>
            </a:r>
          </a:p>
          <a:p>
            <a:pPr eaLnBrk="1" hangingPunct="1"/>
            <a:r>
              <a:rPr lang="it-IT" sz="1600">
                <a:solidFill>
                  <a:srgbClr val="FFFFFF"/>
                </a:solidFill>
              </a:rPr>
              <a:t>finanziario corrente</a:t>
            </a:r>
          </a:p>
        </p:txBody>
      </p:sp>
      <p:sp>
        <p:nvSpPr>
          <p:cNvPr id="44" name="Text Box 29"/>
          <p:cNvSpPr txBox="1">
            <a:spLocks noChangeArrowheads="1"/>
          </p:cNvSpPr>
          <p:nvPr/>
        </p:nvSpPr>
        <p:spPr bwMode="auto">
          <a:xfrm>
            <a:off x="5338890" y="4606531"/>
            <a:ext cx="28953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it-IT" sz="1600" dirty="0">
                <a:solidFill>
                  <a:srgbClr val="FFC000"/>
                </a:solidFill>
              </a:rPr>
              <a:t>tempo ritorno in forma </a:t>
            </a:r>
          </a:p>
          <a:p>
            <a:pPr eaLnBrk="1" hangingPunct="1"/>
            <a:r>
              <a:rPr lang="it-IT" sz="1600" dirty="0">
                <a:solidFill>
                  <a:srgbClr val="FFC000"/>
                </a:solidFill>
              </a:rPr>
              <a:t>monetaria del </a:t>
            </a:r>
            <a:r>
              <a:rPr lang="it-IT" sz="1600" dirty="0" err="1">
                <a:solidFill>
                  <a:srgbClr val="FFC000"/>
                </a:solidFill>
              </a:rPr>
              <a:t>CCNc</a:t>
            </a:r>
            <a:endParaRPr lang="it-IT" sz="1600" dirty="0">
              <a:solidFill>
                <a:srgbClr val="FFC000"/>
              </a:solidFill>
            </a:endParaRPr>
          </a:p>
        </p:txBody>
      </p:sp>
      <p:sp>
        <p:nvSpPr>
          <p:cNvPr id="45" name="AutoShape 30"/>
          <p:cNvSpPr>
            <a:spLocks noChangeArrowheads="1"/>
          </p:cNvSpPr>
          <p:nvPr/>
        </p:nvSpPr>
        <p:spPr bwMode="auto">
          <a:xfrm flipV="1">
            <a:off x="6418263" y="5270608"/>
            <a:ext cx="736600" cy="586979"/>
          </a:xfrm>
          <a:prstGeom prst="upArrow">
            <a:avLst>
              <a:gd name="adj1" fmla="val 50000"/>
              <a:gd name="adj2" fmla="val 53565"/>
            </a:avLst>
          </a:prstGeom>
          <a:solidFill>
            <a:srgbClr val="EAEAEA"/>
          </a:solidFill>
          <a:ln w="1905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6" name="AutoShape 30"/>
          <p:cNvSpPr>
            <a:spLocks noChangeArrowheads="1"/>
          </p:cNvSpPr>
          <p:nvPr/>
        </p:nvSpPr>
        <p:spPr bwMode="auto">
          <a:xfrm flipH="1" flipV="1">
            <a:off x="6418263" y="4005065"/>
            <a:ext cx="736600" cy="586979"/>
          </a:xfrm>
          <a:prstGeom prst="upArrow">
            <a:avLst>
              <a:gd name="adj1" fmla="val 50000"/>
              <a:gd name="adj2" fmla="val 53565"/>
            </a:avLst>
          </a:prstGeom>
          <a:solidFill>
            <a:srgbClr val="EAEAEA"/>
          </a:solidFill>
          <a:ln w="1905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7" name="WordArt 36"/>
          <p:cNvSpPr>
            <a:spLocks noChangeArrowheads="1" noChangeShapeType="1" noTextEdit="1"/>
          </p:cNvSpPr>
          <p:nvPr/>
        </p:nvSpPr>
        <p:spPr bwMode="auto">
          <a:xfrm>
            <a:off x="2081112" y="3902243"/>
            <a:ext cx="3082051" cy="72192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it-IT" sz="3600" kern="10" dirty="0">
                <a:solidFill>
                  <a:srgbClr val="FFFFFF">
                    <a:alpha val="30196"/>
                  </a:srgbClr>
                </a:solidFill>
                <a:latin typeface="Arial Black"/>
              </a:rPr>
              <a:t>ciclo passivo</a:t>
            </a:r>
          </a:p>
        </p:txBody>
      </p:sp>
    </p:spTree>
    <p:extLst>
      <p:ext uri="{BB962C8B-B14F-4D97-AF65-F5344CB8AC3E}">
        <p14:creationId xmlns:p14="http://schemas.microsoft.com/office/powerpoint/2010/main" val="40450486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13" grpId="0"/>
      <p:bldP spid="21514" grpId="0" animBg="1"/>
      <p:bldP spid="21516" grpId="0" animBg="1"/>
      <p:bldP spid="21519" grpId="0" animBg="1"/>
      <p:bldP spid="21522" grpId="0" animBg="1"/>
      <p:bldP spid="21527" grpId="0" animBg="1"/>
      <p:bldP spid="21530" grpId="0"/>
      <p:bldP spid="39" grpId="0" animBg="1"/>
      <p:bldP spid="40" grpId="0" animBg="1"/>
      <p:bldP spid="41" grpId="0" animBg="1"/>
      <p:bldP spid="9" grpId="0"/>
      <p:bldP spid="42" grpId="0" animBg="1"/>
      <p:bldP spid="43" grpId="0"/>
      <p:bldP spid="44" grpId="0"/>
      <p:bldP spid="4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rondiabetes.org/wp-content/uploads/2015/03/merry-go-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" y="-19256"/>
            <a:ext cx="912985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3320705" y="332656"/>
            <a:ext cx="5796136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0975" algn="l"/>
            <a:r>
              <a:rPr lang="it-IT" sz="2000" dirty="0" smtClean="0">
                <a:solidFill>
                  <a:srgbClr val="000000"/>
                </a:solidFill>
              </a:rPr>
              <a:t>Più è breve il CCC …</a:t>
            </a:r>
            <a:endParaRPr lang="it-IT" sz="2000" dirty="0">
              <a:solidFill>
                <a:srgbClr val="000000"/>
              </a:solidFill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-553" y="4941168"/>
            <a:ext cx="5436650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0975" algn="l"/>
            <a:r>
              <a:rPr lang="it-IT" sz="2000" dirty="0" smtClean="0">
                <a:solidFill>
                  <a:srgbClr val="000000"/>
                </a:solidFill>
              </a:rPr>
              <a:t>… più svelta va la giostra!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8977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hesba.com/wp-content/uploads/2013/10/HiRe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1" b="12579"/>
          <a:stretch/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327" y="4401108"/>
            <a:ext cx="5796136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6213" algn="l" eaLnBrk="0" hangingPunct="0">
              <a:lnSpc>
                <a:spcPct val="110000"/>
              </a:lnSpc>
            </a:pPr>
            <a:r>
              <a:rPr lang="it-IT" sz="2000" dirty="0" err="1" smtClean="0">
                <a:solidFill>
                  <a:schemeClr val="tx1"/>
                </a:solidFill>
              </a:rPr>
              <a:t>Operazionalizza</a:t>
            </a:r>
            <a:r>
              <a:rPr lang="it-IT" sz="2000" dirty="0" smtClean="0">
                <a:solidFill>
                  <a:schemeClr val="tx1"/>
                </a:solidFill>
              </a:rPr>
              <a:t> la conclusione …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236296" y="-99392"/>
            <a:ext cx="1935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chemeClr val="tx1"/>
                </a:solidFill>
              </a:rPr>
              <a:t>14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8987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ingredient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" r="3515"/>
          <a:stretch/>
        </p:blipFill>
        <p:spPr bwMode="auto">
          <a:xfrm>
            <a:off x="-36512" y="-27384"/>
            <a:ext cx="9289032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3249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9EA39-FCCA-4E48-8FA4-2B34E99B68E2}" type="slidenum">
              <a:rPr lang="it-IT" smtClean="0"/>
              <a:pPr>
                <a:defRPr/>
              </a:pPr>
              <a:t>90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75"/>
          <a:stretch/>
        </p:blipFill>
        <p:spPr>
          <a:xfrm>
            <a:off x="-1" y="6006"/>
            <a:ext cx="9264443" cy="6851993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 bwMode="auto">
          <a:xfrm>
            <a:off x="1947674" y="4725144"/>
            <a:ext cx="7316768" cy="1440000"/>
          </a:xfrm>
          <a:prstGeom prst="rect">
            <a:avLst/>
          </a:prstGeom>
          <a:solidFill>
            <a:schemeClr val="bg1">
              <a:lumMod val="95000"/>
              <a:alpha val="83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66700" algn="l"/>
            <a:r>
              <a:rPr lang="it-IT" sz="2100" dirty="0" smtClean="0">
                <a:solidFill>
                  <a:schemeClr val="tx1"/>
                </a:solidFill>
              </a:rPr>
              <a:t>… lasciando qualche strumento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643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meas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54" y="666328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 bwMode="auto">
          <a:xfrm>
            <a:off x="326" y="4401108"/>
            <a:ext cx="6659906" cy="1440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6213" algn="l" eaLnBrk="0" hangingPunct="0">
              <a:lnSpc>
                <a:spcPct val="110000"/>
              </a:lnSpc>
            </a:pPr>
            <a:r>
              <a:rPr lang="it-IT" sz="2000" dirty="0" smtClean="0">
                <a:solidFill>
                  <a:srgbClr val="000000"/>
                </a:solidFill>
              </a:rPr>
              <a:t>Misuriamo l’effetto dei driver del </a:t>
            </a:r>
            <a:r>
              <a:rPr lang="it-IT" sz="2000" dirty="0" err="1" smtClean="0">
                <a:solidFill>
                  <a:srgbClr val="000000"/>
                </a:solidFill>
              </a:rPr>
              <a:t>CCNc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393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ext Box 3"/>
          <p:cNvSpPr txBox="1">
            <a:spLocks noChangeArrowheads="1"/>
          </p:cNvSpPr>
          <p:nvPr/>
        </p:nvSpPr>
        <p:spPr bwMode="auto">
          <a:xfrm>
            <a:off x="2555776" y="4335487"/>
            <a:ext cx="5726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rgbClr val="5F5F5F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5F5F5F"/>
                </a:solidFill>
                <a:latin typeface="Verdana" pitchFamily="34" charset="0"/>
              </a:defRPr>
            </a:lvl9pPr>
          </a:lstStyle>
          <a:p>
            <a:pPr algn="l"/>
            <a:r>
              <a:rPr lang="en-US" sz="1200" dirty="0">
                <a:solidFill>
                  <a:srgbClr val="FFFFFF"/>
                </a:solidFill>
              </a:rPr>
              <a:t>Horrigan J.O., Some Empirical Bases of Financial Ratio Analysis, </a:t>
            </a:r>
            <a:r>
              <a:rPr lang="en-US" sz="1200" i="1" dirty="0">
                <a:solidFill>
                  <a:srgbClr val="FFFFFF"/>
                </a:solidFill>
              </a:rPr>
              <a:t>The Accounting Review</a:t>
            </a:r>
            <a:r>
              <a:rPr lang="en-US" sz="1200" dirty="0">
                <a:solidFill>
                  <a:srgbClr val="FFFFFF"/>
                </a:solidFill>
              </a:rPr>
              <a:t>, July 1965</a:t>
            </a:r>
            <a:endParaRPr lang="it-IT" sz="1200" dirty="0">
              <a:solidFill>
                <a:srgbClr val="FFFFFF"/>
              </a:solidFill>
            </a:endParaRPr>
          </a:p>
        </p:txBody>
      </p:sp>
      <p:sp>
        <p:nvSpPr>
          <p:cNvPr id="19467" name="Rettangolo 4"/>
          <p:cNvSpPr>
            <a:spLocks noChangeArrowheads="1"/>
          </p:cNvSpPr>
          <p:nvPr/>
        </p:nvSpPr>
        <p:spPr bwMode="auto">
          <a:xfrm>
            <a:off x="1610792" y="1398763"/>
            <a:ext cx="6960544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2800" dirty="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It is inconceivable that accounting data can be analyzed </a:t>
            </a:r>
            <a:r>
              <a:rPr lang="en-US" sz="4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without transferring it into ratios</a:t>
            </a:r>
            <a:r>
              <a:rPr lang="en-US" sz="2800" dirty="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, in one way or another</a:t>
            </a:r>
            <a:endParaRPr lang="it-IT" sz="2800" dirty="0">
              <a:solidFill>
                <a:srgbClr val="FFFF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Rettangolo 11"/>
          <p:cNvSpPr/>
          <p:nvPr/>
        </p:nvSpPr>
        <p:spPr bwMode="auto">
          <a:xfrm>
            <a:off x="2412049" y="5046245"/>
            <a:ext cx="6768463" cy="1440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0346" algn="just" defTabSz="901655">
              <a:tabLst>
                <a:tab pos="2692266" algn="l"/>
              </a:tabLst>
              <a:defRPr/>
            </a:pPr>
            <a:r>
              <a:rPr lang="it-IT" sz="2000" dirty="0">
                <a:solidFill>
                  <a:srgbClr val="000000"/>
                </a:solidFill>
              </a:rPr>
              <a:t>Vi ricordate?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67544" y="836712"/>
            <a:ext cx="12314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>
                <a:solidFill>
                  <a:srgbClr val="FFFFFF"/>
                </a:solidFill>
              </a:rPr>
              <a:t>«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860032" y="2937230"/>
            <a:ext cx="12314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>
                <a:solidFill>
                  <a:srgbClr val="FFFFFF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2927124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t.depositphotos.com/2152527/2506/v/950/depositphotos_25063687-Vector-Percentage-Crush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500065"/>
            <a:ext cx="8935258" cy="896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 bwMode="auto">
          <a:xfrm>
            <a:off x="2366439" y="4221088"/>
            <a:ext cx="6768463" cy="144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60346" algn="just" defTabSz="901655">
              <a:tabLst>
                <a:tab pos="2692266" algn="l"/>
              </a:tabLst>
              <a:defRPr/>
            </a:pPr>
            <a:r>
              <a:rPr lang="it-IT" sz="2000" dirty="0">
                <a:solidFill>
                  <a:srgbClr val="000000"/>
                </a:solidFill>
              </a:rPr>
              <a:t>Il CCN in percentuale sulle vendite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2373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4934" t="7396" r="5678" b="4015"/>
          <a:stretch/>
        </p:blipFill>
        <p:spPr>
          <a:xfrm>
            <a:off x="-1269" y="332657"/>
            <a:ext cx="9181783" cy="6431091"/>
          </a:xfrm>
          <a:prstGeom prst="rect">
            <a:avLst/>
          </a:prstGeom>
          <a:solidFill>
            <a:srgbClr val="336699"/>
          </a:solidFill>
          <a:ln w="28575">
            <a:noFill/>
          </a:ln>
          <a:effectLst/>
        </p:spPr>
      </p:pic>
      <p:sp>
        <p:nvSpPr>
          <p:cNvPr id="27653" name="Rettangolo 4"/>
          <p:cNvSpPr>
            <a:spLocks noChangeArrowheads="1"/>
          </p:cNvSpPr>
          <p:nvPr/>
        </p:nvSpPr>
        <p:spPr bwMode="auto">
          <a:xfrm>
            <a:off x="396034" y="1683224"/>
            <a:ext cx="6408217" cy="431800"/>
          </a:xfrm>
          <a:prstGeom prst="rect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it-IT"/>
          </a:p>
        </p:txBody>
      </p:sp>
      <p:sp>
        <p:nvSpPr>
          <p:cNvPr id="27654" name="Rettangolo 5"/>
          <p:cNvSpPr>
            <a:spLocks noChangeArrowheads="1"/>
          </p:cNvSpPr>
          <p:nvPr/>
        </p:nvSpPr>
        <p:spPr bwMode="auto">
          <a:xfrm>
            <a:off x="900115" y="5805264"/>
            <a:ext cx="7632327" cy="431800"/>
          </a:xfrm>
          <a:prstGeom prst="rect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it-IT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915816" y="4149079"/>
            <a:ext cx="6270200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46" algn="l" eaLnBrk="0" hangingPunct="0"/>
            <a:r>
              <a:rPr lang="it-IT" sz="2000" dirty="0">
                <a:solidFill>
                  <a:srgbClr val="000000"/>
                </a:solidFill>
              </a:rPr>
              <a:t>Più si riduce, meglio è!</a:t>
            </a:r>
          </a:p>
        </p:txBody>
      </p:sp>
    </p:spTree>
    <p:extLst>
      <p:ext uri="{BB962C8B-B14F-4D97-AF65-F5344CB8AC3E}">
        <p14:creationId xmlns:p14="http://schemas.microsoft.com/office/powerpoint/2010/main" val="186354858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crescita fattura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 bwMode="auto">
          <a:xfrm>
            <a:off x="1835696" y="5157192"/>
            <a:ext cx="7310753" cy="1440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55582" algn="just" defTabSz="919117">
              <a:tabLst>
                <a:tab pos="3495499" algn="l"/>
                <a:tab pos="3676467" algn="l"/>
              </a:tabLst>
              <a:defRPr/>
            </a:pPr>
            <a:r>
              <a:rPr lang="it-IT" sz="2000" dirty="0" smtClean="0">
                <a:solidFill>
                  <a:srgbClr val="000000"/>
                </a:solidFill>
              </a:rPr>
              <a:t>Quando il fatturato cresce troppo in fretta…</a:t>
            </a:r>
            <a:endParaRPr lang="it-IT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8547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0" y="327918"/>
            <a:ext cx="8946796" cy="605341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2" name="Rettangolo arrotondato 1"/>
          <p:cNvSpPr/>
          <p:nvPr/>
        </p:nvSpPr>
        <p:spPr bwMode="auto">
          <a:xfrm>
            <a:off x="4860032" y="620688"/>
            <a:ext cx="4032448" cy="4680520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35480695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4" t="7713" r="11688" b="6538"/>
          <a:stretch/>
        </p:blipFill>
        <p:spPr>
          <a:xfrm>
            <a:off x="23860" y="-52842"/>
            <a:ext cx="9139117" cy="6820815"/>
          </a:xfrm>
          <a:prstGeom prst="rect">
            <a:avLst/>
          </a:prstGeom>
          <a:solidFill>
            <a:srgbClr val="336699"/>
          </a:solidFill>
          <a:ln w="28575">
            <a:noFill/>
          </a:ln>
          <a:effectLst/>
        </p:spPr>
      </p:pic>
      <p:sp>
        <p:nvSpPr>
          <p:cNvPr id="3" name="Freccia in giù 2"/>
          <p:cNvSpPr/>
          <p:nvPr/>
        </p:nvSpPr>
        <p:spPr bwMode="auto">
          <a:xfrm rot="7645219">
            <a:off x="7704853" y="3188185"/>
            <a:ext cx="1224189" cy="1136173"/>
          </a:xfrm>
          <a:prstGeom prst="downArrow">
            <a:avLst/>
          </a:prstGeom>
          <a:solidFill>
            <a:srgbClr val="FF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rgbClr val="5F5F5F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25295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toregon.org/wp-content/uploads/2013/09/dan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3"/>
            <a:ext cx="9252520" cy="68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0876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obesità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4"/>
          <a:stretch/>
        </p:blipFill>
        <p:spPr bwMode="auto">
          <a:xfrm>
            <a:off x="-36512" y="-6118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-36512" y="836711"/>
            <a:ext cx="6192688" cy="1440000"/>
          </a:xfrm>
          <a:prstGeom prst="rect">
            <a:avLst/>
          </a:prstGeom>
          <a:solidFill>
            <a:srgbClr val="EAEAEA">
              <a:alpha val="70000"/>
            </a:srgbClr>
          </a:solidFill>
          <a:ln>
            <a:noFill/>
          </a:ln>
          <a:effectLst/>
          <a:extLst/>
        </p:spPr>
        <p:txBody>
          <a:bodyPr anchor="ctr"/>
          <a:lstStyle/>
          <a:p>
            <a:pPr marL="360363" algn="l" eaLnBrk="0" hangingPunct="0"/>
            <a:r>
              <a:rPr lang="it-IT" sz="2000" dirty="0" smtClean="0">
                <a:solidFill>
                  <a:srgbClr val="000000"/>
                </a:solidFill>
              </a:rPr>
              <a:t>Il </a:t>
            </a:r>
            <a:r>
              <a:rPr lang="it-IT" sz="2000" dirty="0" err="1" smtClean="0">
                <a:solidFill>
                  <a:srgbClr val="000000"/>
                </a:solidFill>
              </a:rPr>
              <a:t>CCNc</a:t>
            </a:r>
            <a:r>
              <a:rPr lang="it-IT" sz="2000" dirty="0" smtClean="0">
                <a:solidFill>
                  <a:srgbClr val="000000"/>
                </a:solidFill>
              </a:rPr>
              <a:t> rischia di diventare…</a:t>
            </a:r>
            <a:endParaRPr lang="it-IT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8251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  <a:alpha val="50000"/>
          </a:schemeClr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<a:prstTxWarp prst="textNoShape">
          <a:avLst/>
        </a:prstTxWarp>
        <a:noAutofit/>
      </a:bodyPr>
      <a:lstStyle>
        <a:defPPr marL="355600" algn="just">
          <a:defRPr sz="2100" dirty="0" smtClean="0">
            <a:solidFill>
              <a:schemeClr val="tx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</a:spPr>
      <a:bodyPr/>
      <a:lstStyle/>
      <a:style>
        <a:lnRef idx="0">
          <a:schemeClr val="lt1">
            <a:hueOff val="0"/>
            <a:satOff val="0"/>
            <a:lumOff val="0"/>
            <a:alphaOff val="0"/>
          </a:schemeClr>
        </a:lnRef>
        <a:fillRef idx="3">
          <a:scrgbClr r="0" g="0" b="0"/>
        </a:fillRef>
        <a:effectRef idx="3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33669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rgbClr val="5F5F5F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2057</TotalTime>
  <Words>1160</Words>
  <Application>Microsoft Office PowerPoint</Application>
  <PresentationFormat>Presentazione su schermo (4:3)</PresentationFormat>
  <Paragraphs>371</Paragraphs>
  <Slides>135</Slides>
  <Notes>9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6</vt:i4>
      </vt:variant>
      <vt:variant>
        <vt:lpstr>Titoli diapositive</vt:lpstr>
      </vt:variant>
      <vt:variant>
        <vt:i4>135</vt:i4>
      </vt:variant>
    </vt:vector>
  </HeadingPairs>
  <TitlesOfParts>
    <vt:vector size="150" baseType="lpstr">
      <vt:lpstr>Arial</vt:lpstr>
      <vt:lpstr>Arial Black</vt:lpstr>
      <vt:lpstr>Arial Narrow</vt:lpstr>
      <vt:lpstr>Courier New</vt:lpstr>
      <vt:lpstr>Mistral</vt:lpstr>
      <vt:lpstr>Symbol</vt:lpstr>
      <vt:lpstr>Verdana</vt:lpstr>
      <vt:lpstr>Wingdings</vt:lpstr>
      <vt:lpstr>Wingdings 2</vt:lpstr>
      <vt:lpstr>Personalizza struttura</vt:lpstr>
      <vt:lpstr>1_Personalizza struttura</vt:lpstr>
      <vt:lpstr>2_Personalizza struttura</vt:lpstr>
      <vt:lpstr>3_Personalizza struttura</vt:lpstr>
      <vt:lpstr>4_Personalizza struttura</vt:lpstr>
      <vt:lpstr>5_Personalizza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Unifi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FG</dc:creator>
  <cp:lastModifiedBy>Francesco</cp:lastModifiedBy>
  <cp:revision>1035</cp:revision>
  <dcterms:created xsi:type="dcterms:W3CDTF">2006-04-12T15:34:20Z</dcterms:created>
  <dcterms:modified xsi:type="dcterms:W3CDTF">2017-09-26T09:11:51Z</dcterms:modified>
</cp:coreProperties>
</file>